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9"/>
  </p:notesMasterIdLst>
  <p:sldIdLst>
    <p:sldId id="256" r:id="rId2"/>
    <p:sldId id="257" r:id="rId3"/>
    <p:sldId id="391" r:id="rId4"/>
    <p:sldId id="258" r:id="rId5"/>
    <p:sldId id="259" r:id="rId6"/>
    <p:sldId id="260" r:id="rId7"/>
    <p:sldId id="261" r:id="rId8"/>
    <p:sldId id="262" r:id="rId9"/>
    <p:sldId id="263" r:id="rId10"/>
    <p:sldId id="347" r:id="rId11"/>
    <p:sldId id="264" r:id="rId12"/>
    <p:sldId id="265" r:id="rId13"/>
    <p:sldId id="335" r:id="rId14"/>
    <p:sldId id="420" r:id="rId15"/>
    <p:sldId id="338" r:id="rId16"/>
    <p:sldId id="266" r:id="rId17"/>
    <p:sldId id="267" r:id="rId18"/>
    <p:sldId id="268" r:id="rId19"/>
    <p:sldId id="418" r:id="rId20"/>
    <p:sldId id="269" r:id="rId21"/>
    <p:sldId id="342" r:id="rId22"/>
    <p:sldId id="343" r:id="rId23"/>
    <p:sldId id="270" r:id="rId24"/>
    <p:sldId id="419" r:id="rId25"/>
    <p:sldId id="372" r:id="rId26"/>
    <p:sldId id="272" r:id="rId27"/>
    <p:sldId id="409" r:id="rId28"/>
    <p:sldId id="273" r:id="rId29"/>
    <p:sldId id="274" r:id="rId30"/>
    <p:sldId id="339" r:id="rId31"/>
    <p:sldId id="340" r:id="rId32"/>
    <p:sldId id="336" r:id="rId33"/>
    <p:sldId id="410" r:id="rId34"/>
    <p:sldId id="275" r:id="rId35"/>
    <p:sldId id="411" r:id="rId36"/>
    <p:sldId id="276" r:id="rId37"/>
    <p:sldId id="344" r:id="rId38"/>
    <p:sldId id="412" r:id="rId39"/>
    <p:sldId id="277" r:id="rId40"/>
    <p:sldId id="416" r:id="rId41"/>
    <p:sldId id="369" r:id="rId42"/>
    <p:sldId id="370" r:id="rId43"/>
    <p:sldId id="345" r:id="rId44"/>
    <p:sldId id="346" r:id="rId45"/>
    <p:sldId id="413" r:id="rId46"/>
    <p:sldId id="278" r:id="rId47"/>
    <p:sldId id="279" r:id="rId48"/>
    <p:sldId id="417" r:id="rId49"/>
    <p:sldId id="414" r:id="rId50"/>
    <p:sldId id="280" r:id="rId51"/>
    <p:sldId id="415" r:id="rId52"/>
    <p:sldId id="281" r:id="rId53"/>
    <p:sldId id="282" r:id="rId54"/>
    <p:sldId id="286" r:id="rId55"/>
    <p:sldId id="287" r:id="rId56"/>
    <p:sldId id="288" r:id="rId57"/>
    <p:sldId id="289" r:id="rId58"/>
    <p:sldId id="290" r:id="rId59"/>
    <p:sldId id="291" r:id="rId60"/>
    <p:sldId id="292" r:id="rId61"/>
    <p:sldId id="293" r:id="rId62"/>
    <p:sldId id="294" r:id="rId63"/>
    <p:sldId id="332" r:id="rId64"/>
    <p:sldId id="333" r:id="rId65"/>
    <p:sldId id="329" r:id="rId66"/>
    <p:sldId id="295" r:id="rId67"/>
    <p:sldId id="296" r:id="rId68"/>
    <p:sldId id="297" r:id="rId69"/>
    <p:sldId id="371" r:id="rId70"/>
    <p:sldId id="327" r:id="rId71"/>
    <p:sldId id="298" r:id="rId72"/>
    <p:sldId id="299" r:id="rId73"/>
    <p:sldId id="311" r:id="rId74"/>
    <p:sldId id="301" r:id="rId75"/>
    <p:sldId id="302" r:id="rId76"/>
    <p:sldId id="303" r:id="rId77"/>
    <p:sldId id="304" r:id="rId78"/>
    <p:sldId id="305" r:id="rId79"/>
    <p:sldId id="306" r:id="rId80"/>
    <p:sldId id="307" r:id="rId81"/>
    <p:sldId id="308" r:id="rId82"/>
    <p:sldId id="309"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25" r:id="rId96"/>
    <p:sldId id="326"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聃" initials="黄聃" lastIdx="3" clrIdx="0"/>
  <p:cmAuthor id="2" name="Betty Mo" initials="B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499"/>
    <a:srgbClr val="1E9255"/>
    <a:srgbClr val="162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77077" autoAdjust="0"/>
  </p:normalViewPr>
  <p:slideViewPr>
    <p:cSldViewPr snapToGrid="0">
      <p:cViewPr varScale="1">
        <p:scale>
          <a:sx n="119" d="100"/>
          <a:sy n="119" d="100"/>
        </p:scale>
        <p:origin x="1296" y="108"/>
      </p:cViewPr>
      <p:guideLst/>
    </p:cSldViewPr>
  </p:slideViewPr>
  <p:notesTextViewPr>
    <p:cViewPr>
      <p:scale>
        <a:sx n="1" d="1"/>
        <a:sy n="1" d="1"/>
      </p:scale>
      <p:origin x="0" y="0"/>
    </p:cViewPr>
  </p:notesTextViewPr>
  <p:notesViewPr>
    <p:cSldViewPr snapToGrid="0">
      <p:cViewPr varScale="1">
        <p:scale>
          <a:sx n="87" d="100"/>
          <a:sy n="87" d="100"/>
        </p:scale>
        <p:origin x="2130"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0C05329-6B42-4FD2-8738-D9586E9FC4D5}" type="datetimeFigureOut">
              <a:rPr lang="en-US" smtClean="0"/>
              <a:t>2024/05/06</a:t>
            </a:fld>
            <a:endParaRPr lang="en-US"/>
          </a:p>
        </p:txBody>
      </p:sp>
      <p:sp>
        <p:nvSpPr>
          <p:cNvPr id="4" name="幻灯片图像占位符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备注占位符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页脚占位符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3B480DC9-D634-4BAB-8AC5-A97A19483B8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微软雅黑" panose="020B0503020204020204" pitchFamily="34" charset="-122"/>
        <a:cs typeface="+mn-cs"/>
      </a:defRPr>
    </a:lvl1pPr>
    <a:lvl2pPr marL="457200" algn="l" defTabSz="914400" rtl="0" eaLnBrk="1" latinLnBrk="0" hangingPunct="1">
      <a:lnSpc>
        <a:spcPct val="150000"/>
      </a:lnSpc>
      <a:defRPr sz="1200" b="0" i="0" kern="1200">
        <a:solidFill>
          <a:schemeClr val="tx1"/>
        </a:solidFill>
        <a:latin typeface="Calibri" panose="020F0502020204030204" pitchFamily="34" charset="0"/>
        <a:ea typeface="微软雅黑" panose="020B0503020204020204" pitchFamily="34" charset="-122"/>
        <a:cs typeface="+mn-cs"/>
      </a:defRPr>
    </a:lvl2pPr>
    <a:lvl3pPr marL="914400" algn="l" defTabSz="914400" rtl="0" eaLnBrk="1" latinLnBrk="0" hangingPunct="1">
      <a:defRPr sz="1200" b="0" i="0" kern="1200">
        <a:solidFill>
          <a:schemeClr val="tx1"/>
        </a:solidFill>
        <a:latin typeface="Calibri" panose="020F0502020204030204" pitchFamily="34" charset="0"/>
        <a:ea typeface="微软雅黑" panose="020B0503020204020204" pitchFamily="34" charset="-122"/>
        <a:cs typeface="+mn-cs"/>
      </a:defRPr>
    </a:lvl3pPr>
    <a:lvl4pPr marL="1371600" algn="l" defTabSz="914400" rtl="0" eaLnBrk="1" latinLnBrk="0" hangingPunct="1">
      <a:defRPr sz="1200" b="0" i="0" kern="1200">
        <a:solidFill>
          <a:schemeClr val="tx1"/>
        </a:solidFill>
        <a:latin typeface="Calibri" panose="020F0502020204030204" pitchFamily="34" charset="0"/>
        <a:ea typeface="微软雅黑" panose="020B0503020204020204" pitchFamily="34" charset="-122"/>
        <a:cs typeface="+mn-cs"/>
      </a:defRPr>
    </a:lvl4pPr>
    <a:lvl5pPr marL="1828800" algn="l" defTabSz="914400" rtl="0" eaLnBrk="1" latinLnBrk="0" hangingPunct="1">
      <a:defRPr sz="1200" b="0" i="0" kern="1200">
        <a:solidFill>
          <a:schemeClr val="tx1"/>
        </a:solidFill>
        <a:latin typeface="Calibri" panose="020F050202020403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Register_pressure" TargetMode="External"/><Relationship Id="rId3" Type="http://schemas.openxmlformats.org/officeDocument/2006/relationships/hyperlink" Target="https://en.wikipedia.org/wiki/Liveness_analysis" TargetMode="External"/><Relationship Id="rId7" Type="http://schemas.openxmlformats.org/officeDocument/2006/relationships/hyperlink" Target="https://en.wikipedia.org/wiki/Register_allocation#cite_note-6"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en.wikipedia.org/wiki/Register_allocation#cite_note-FOOTNOTEEislGrimmerSimonW%C3%BCrthinger20161-5" TargetMode="External"/><Relationship Id="rId5" Type="http://schemas.openxmlformats.org/officeDocument/2006/relationships/hyperlink" Target="https://en.wikipedia.org/wiki/Register_allocation#cite_note-FOOTNOTEChaitinAuslanderChandraCocke198147-4" TargetMode="External"/><Relationship Id="rId4" Type="http://schemas.openxmlformats.org/officeDocument/2006/relationships/hyperlink" Target="https://en.wikipedia.org/wiki/Random_access_memory" TargetMode="External"/><Relationship Id="rId9" Type="http://schemas.openxmlformats.org/officeDocument/2006/relationships/hyperlink" Target="https://en.wikipedia.org/wiki/Register_allocation#cite_note-FOOTNOTEBraunHack2009174-7"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Novelty of Cray1: 64 element vector registers. Vector is arranged in vector register. The elements are dispatched in order to fully utilize the scalar instruction pipeline.</a:t>
            </a:r>
            <a:r>
              <a:rPr lang="zh-CN" altLang="en-US" dirty="0"/>
              <a:t> </a:t>
            </a:r>
            <a:r>
              <a:rPr lang="en-US" altLang="zh-CN" dirty="0"/>
              <a:t>It also assumes that the compiler and programming model will translate the codes to vector operations.</a:t>
            </a:r>
          </a:p>
        </p:txBody>
      </p:sp>
      <p:sp>
        <p:nvSpPr>
          <p:cNvPr id="4" name="灯片编号占位符 3"/>
          <p:cNvSpPr>
            <a:spLocks noGrp="1"/>
          </p:cNvSpPr>
          <p:nvPr>
            <p:ph type="sldNum" sz="quarter" idx="5"/>
          </p:nvPr>
        </p:nvSpPr>
        <p:spPr/>
        <p:txBody>
          <a:bodyPr/>
          <a:lstStyle/>
          <a:p>
            <a:fld id="{3B480DC9-D634-4BAB-8AC5-A97A19483B84}" type="slidenum">
              <a:rPr lang="en-US" smtClean="0"/>
              <a:t>13</a:t>
            </a:fld>
            <a:endParaRPr lang="en-US"/>
          </a:p>
        </p:txBody>
      </p:sp>
    </p:spTree>
    <p:extLst>
      <p:ext uri="{BB962C8B-B14F-4D97-AF65-F5344CB8AC3E}">
        <p14:creationId xmlns:p14="http://schemas.microsoft.com/office/powerpoint/2010/main" val="2365692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u="none" strike="noStrike" kern="1200" baseline="0" dirty="0">
                <a:solidFill>
                  <a:schemeClr val="tx1"/>
                </a:solidFill>
                <a:cs typeface="+mn-cs"/>
              </a:rPr>
              <a:t>There are two different dependences:</a:t>
            </a:r>
          </a:p>
          <a:p>
            <a:r>
              <a:rPr lang="en-US" sz="1200" u="none" strike="noStrike" kern="1200" baseline="0" dirty="0">
                <a:solidFill>
                  <a:schemeClr val="tx1"/>
                </a:solidFill>
                <a:cs typeface="+mn-cs"/>
              </a:rPr>
              <a:t>1. S1 uses a value computed by S1 in an earlier iteration, because iteration </a:t>
            </a:r>
            <a:r>
              <a:rPr lang="en-US" sz="1200" u="none" strike="noStrike" kern="1200" baseline="0" dirty="0" err="1">
                <a:solidFill>
                  <a:schemeClr val="tx1"/>
                </a:solidFill>
                <a:cs typeface="+mn-cs"/>
              </a:rPr>
              <a:t>i</a:t>
            </a:r>
            <a:r>
              <a:rPr lang="en-US" sz="1200" u="none" strike="noStrike" kern="1200" baseline="0" dirty="0">
                <a:solidFill>
                  <a:schemeClr val="tx1"/>
                </a:solidFill>
                <a:cs typeface="+mn-cs"/>
              </a:rPr>
              <a:t> computes</a:t>
            </a:r>
          </a:p>
          <a:p>
            <a:r>
              <a:rPr lang="en-US" sz="1200" u="none" strike="noStrike" kern="1200" baseline="0" dirty="0">
                <a:solidFill>
                  <a:schemeClr val="tx1"/>
                </a:solidFill>
                <a:cs typeface="+mn-cs"/>
              </a:rPr>
              <a:t>A[i+1], which is read in iteration i+1. The same is true of S2 for B[</a:t>
            </a:r>
            <a:r>
              <a:rPr lang="en-US" sz="1200" u="none" strike="noStrike" kern="1200" baseline="0" dirty="0" err="1">
                <a:solidFill>
                  <a:schemeClr val="tx1"/>
                </a:solidFill>
                <a:cs typeface="+mn-cs"/>
              </a:rPr>
              <a:t>i</a:t>
            </a:r>
            <a:r>
              <a:rPr lang="en-US" sz="1200" u="none" strike="noStrike" kern="1200" baseline="0" dirty="0">
                <a:solidFill>
                  <a:schemeClr val="tx1"/>
                </a:solidFill>
                <a:cs typeface="+mn-cs"/>
              </a:rPr>
              <a:t>] and</a:t>
            </a:r>
          </a:p>
          <a:p>
            <a:r>
              <a:rPr lang="en-US" sz="1200" u="none" strike="noStrike" kern="1200" baseline="0" dirty="0">
                <a:solidFill>
                  <a:schemeClr val="tx1"/>
                </a:solidFill>
                <a:cs typeface="+mn-cs"/>
              </a:rPr>
              <a:t>B[i+1].</a:t>
            </a:r>
          </a:p>
          <a:p>
            <a:r>
              <a:rPr lang="en-US" sz="1200" u="none" strike="noStrike" kern="1200" baseline="0" dirty="0">
                <a:solidFill>
                  <a:schemeClr val="tx1"/>
                </a:solidFill>
                <a:cs typeface="+mn-cs"/>
              </a:rPr>
              <a:t>2. S2 uses the value A[i+1] computed by S1 in the same iteration.</a:t>
            </a:r>
          </a:p>
          <a:p>
            <a:r>
              <a:rPr lang="en-US" sz="1200" u="none" strike="noStrike" kern="1200" baseline="0" dirty="0">
                <a:solidFill>
                  <a:schemeClr val="tx1"/>
                </a:solidFill>
                <a:cs typeface="+mn-cs"/>
              </a:rPr>
              <a:t>These two dependences are distinct and have different effects. To see how they</a:t>
            </a:r>
          </a:p>
          <a:p>
            <a:r>
              <a:rPr lang="en-US" sz="1200" u="none" strike="noStrike" kern="1200" baseline="0" dirty="0">
                <a:solidFill>
                  <a:schemeClr val="tx1"/>
                </a:solidFill>
                <a:cs typeface="+mn-cs"/>
              </a:rPr>
              <a:t>differ, let’s assume that only one of these dependences exists at a time. Because</a:t>
            </a:r>
          </a:p>
          <a:p>
            <a:r>
              <a:rPr lang="en-US" sz="1200" u="none" strike="noStrike" kern="1200" baseline="0" dirty="0">
                <a:solidFill>
                  <a:schemeClr val="tx1"/>
                </a:solidFill>
                <a:cs typeface="+mn-cs"/>
              </a:rPr>
              <a:t>the dependence of statement S1 is on an earlier iteration of S1, this dependence</a:t>
            </a:r>
          </a:p>
          <a:p>
            <a:r>
              <a:rPr lang="en-US" sz="1200" u="none" strike="noStrike" kern="1200" baseline="0" dirty="0">
                <a:solidFill>
                  <a:schemeClr val="tx1"/>
                </a:solidFill>
                <a:cs typeface="+mn-cs"/>
              </a:rPr>
              <a:t>is loop-carried. This dependence forces successive iterations of this loop to execute</a:t>
            </a:r>
          </a:p>
          <a:p>
            <a:r>
              <a:rPr lang="en-US" sz="1200" u="none" strike="noStrike" kern="1200" baseline="0" dirty="0">
                <a:solidFill>
                  <a:schemeClr val="tx1"/>
                </a:solidFill>
                <a:cs typeface="+mn-cs"/>
              </a:rPr>
              <a:t>in series.</a:t>
            </a:r>
          </a:p>
          <a:p>
            <a:r>
              <a:rPr lang="en-US" sz="1200" u="none" strike="noStrike" kern="1200" baseline="0" dirty="0">
                <a:solidFill>
                  <a:schemeClr val="tx1"/>
                </a:solidFill>
                <a:cs typeface="+mn-cs"/>
              </a:rPr>
              <a:t>The second dependence (S2 depending on S1) is within an iteration</a:t>
            </a:r>
          </a:p>
          <a:p>
            <a:r>
              <a:rPr lang="en-US" sz="1200" u="none" strike="noStrike" kern="1200" baseline="0" dirty="0">
                <a:solidFill>
                  <a:schemeClr val="tx1"/>
                </a:solidFill>
                <a:cs typeface="+mn-cs"/>
              </a:rPr>
              <a:t>and is not loop-carried. Thus, if this were the only dependence, multiple iterations</a:t>
            </a:r>
          </a:p>
          <a:p>
            <a:r>
              <a:rPr lang="en-US" sz="1200" u="none" strike="noStrike" kern="1200" baseline="0" dirty="0">
                <a:solidFill>
                  <a:schemeClr val="tx1"/>
                </a:solidFill>
                <a:cs typeface="+mn-cs"/>
              </a:rPr>
              <a:t>of the loop would execute in parallel, as long as each pair of statements</a:t>
            </a:r>
          </a:p>
          <a:p>
            <a:r>
              <a:rPr lang="en-US" sz="1200" u="none" strike="noStrike" kern="1200" baseline="0" dirty="0">
                <a:solidFill>
                  <a:schemeClr val="tx1"/>
                </a:solidFill>
                <a:cs typeface="+mn-cs"/>
              </a:rPr>
              <a:t>in an iteration were kept in order. We saw this type of dependence</a:t>
            </a:r>
          </a:p>
          <a:p>
            <a:r>
              <a:rPr lang="en-US" sz="1200" u="none" strike="noStrike" kern="1200" baseline="0" dirty="0">
                <a:solidFill>
                  <a:schemeClr val="tx1"/>
                </a:solidFill>
                <a:cs typeface="+mn-cs"/>
              </a:rPr>
              <a:t>in an example in Section 2.2, where unrolling could expose the parallelism.</a:t>
            </a:r>
          </a:p>
          <a:p>
            <a:r>
              <a:rPr lang="en-US" sz="1200" u="none" strike="noStrike" kern="1200" baseline="0" dirty="0">
                <a:solidFill>
                  <a:schemeClr val="tx1"/>
                </a:solidFill>
                <a:cs typeface="+mn-cs"/>
              </a:rPr>
              <a:t>These intra-loop dependences are common; for example, a sequence of vector</a:t>
            </a:r>
          </a:p>
          <a:p>
            <a:r>
              <a:rPr lang="en-US" sz="1200" u="none" strike="noStrike" kern="1200" baseline="0" dirty="0">
                <a:solidFill>
                  <a:schemeClr val="tx1"/>
                </a:solidFill>
                <a:cs typeface="+mn-cs"/>
              </a:rPr>
              <a:t>instructions that uses chaining exhibits exactly this sort of dependence.</a:t>
            </a:r>
          </a:p>
          <a:p>
            <a:r>
              <a:rPr lang="en-US" sz="1200" u="none" strike="noStrike" kern="1200" baseline="0" dirty="0">
                <a:solidFill>
                  <a:schemeClr val="tx1"/>
                </a:solidFill>
                <a:cs typeface="+mn-cs"/>
              </a:rPr>
              <a:t>It is also possible to have a loop-carried dependence that does not prevent</a:t>
            </a:r>
          </a:p>
          <a:p>
            <a:r>
              <a:rPr lang="en-US" sz="1200" u="none" strike="noStrike" kern="1200" baseline="0" dirty="0">
                <a:solidFill>
                  <a:schemeClr val="tx1"/>
                </a:solidFill>
                <a:cs typeface="+mn-cs"/>
              </a:rPr>
              <a:t>parallelism, as the next example shows.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90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u="none" strike="noStrike" kern="1200" baseline="0" dirty="0">
                <a:solidFill>
                  <a:schemeClr val="tx1"/>
                </a:solidFill>
                <a:cs typeface="+mn-cs"/>
              </a:rPr>
              <a:t>Statement S1 uses the value assigned in the previous iteration by statement S2, so</a:t>
            </a:r>
          </a:p>
          <a:p>
            <a:r>
              <a:rPr lang="en-US" sz="1200" u="none" strike="noStrike" kern="1200" baseline="0" dirty="0">
                <a:solidFill>
                  <a:schemeClr val="tx1"/>
                </a:solidFill>
                <a:cs typeface="+mn-cs"/>
              </a:rPr>
              <a:t>there is a loop-carried dependence between S2 and S1. Despite this loop-carried</a:t>
            </a:r>
          </a:p>
          <a:p>
            <a:r>
              <a:rPr lang="en-US" sz="1200" u="none" strike="noStrike" kern="1200" baseline="0" dirty="0">
                <a:solidFill>
                  <a:schemeClr val="tx1"/>
                </a:solidFill>
                <a:cs typeface="+mn-cs"/>
              </a:rPr>
              <a:t>dependence, this loop can be made parallel. Unlike the earlier loop, this dependence</a:t>
            </a:r>
          </a:p>
          <a:p>
            <a:r>
              <a:rPr lang="en-US" sz="1200" u="none" strike="noStrike" kern="1200" baseline="0" dirty="0">
                <a:solidFill>
                  <a:schemeClr val="tx1"/>
                </a:solidFill>
                <a:cs typeface="+mn-cs"/>
              </a:rPr>
              <a:t>is not circular; neither statement depends on itself, and although S1 depends</a:t>
            </a:r>
          </a:p>
          <a:p>
            <a:r>
              <a:rPr lang="en-US" sz="1200" u="none" strike="noStrike" kern="1200" baseline="0" dirty="0">
                <a:solidFill>
                  <a:schemeClr val="tx1"/>
                </a:solidFill>
                <a:cs typeface="+mn-cs"/>
              </a:rPr>
              <a:t>on S2, S2 does not depend on S1. A loop is parallel if it can be written without a</a:t>
            </a:r>
          </a:p>
          <a:p>
            <a:r>
              <a:rPr lang="en-US" sz="1200" u="none" strike="noStrike" kern="1200" baseline="0" dirty="0">
                <a:solidFill>
                  <a:schemeClr val="tx1"/>
                </a:solidFill>
                <a:cs typeface="+mn-cs"/>
              </a:rPr>
              <a:t>cycle in the dependences because the absence of a cycle means that the dependences</a:t>
            </a:r>
          </a:p>
          <a:p>
            <a:r>
              <a:rPr lang="en-US" sz="1200" u="none" strike="noStrike" kern="1200" baseline="0" dirty="0">
                <a:solidFill>
                  <a:schemeClr val="tx1"/>
                </a:solidFill>
                <a:cs typeface="+mn-cs"/>
              </a:rPr>
              <a:t>give a partial ordering on the statements.</a:t>
            </a:r>
          </a:p>
          <a:p>
            <a:r>
              <a:rPr lang="en-US" sz="1200" u="none" strike="noStrike" kern="1200" baseline="0" dirty="0">
                <a:solidFill>
                  <a:schemeClr val="tx1"/>
                </a:solidFill>
                <a:cs typeface="+mn-cs"/>
              </a:rPr>
              <a:t>Although there are no circular dependences in the preceding loop, it must be</a:t>
            </a:r>
          </a:p>
          <a:p>
            <a:r>
              <a:rPr lang="en-US" sz="1200" u="none" strike="noStrike" kern="1200" baseline="0" dirty="0">
                <a:solidFill>
                  <a:schemeClr val="tx1"/>
                </a:solidFill>
                <a:cs typeface="+mn-cs"/>
              </a:rPr>
              <a:t>transformed to conform to the partial ordering and expose the parallelism. Two</a:t>
            </a:r>
          </a:p>
          <a:p>
            <a:r>
              <a:rPr lang="en-US" sz="1200" u="none" strike="noStrike" kern="1200" baseline="0" dirty="0">
                <a:solidFill>
                  <a:schemeClr val="tx1"/>
                </a:solidFill>
                <a:cs typeface="+mn-cs"/>
              </a:rPr>
              <a:t>observations are critical to this transformation:</a:t>
            </a:r>
          </a:p>
          <a:p>
            <a:r>
              <a:rPr lang="en-US" sz="1200" u="none" strike="noStrike" kern="1200" baseline="0" dirty="0">
                <a:solidFill>
                  <a:schemeClr val="tx1"/>
                </a:solidFill>
                <a:cs typeface="+mn-cs"/>
              </a:rPr>
              <a:t>1. There is no dependence from S1 to S2. If there were, then there would be a</a:t>
            </a:r>
          </a:p>
          <a:p>
            <a:r>
              <a:rPr lang="en-US" sz="1200" u="none" strike="noStrike" kern="1200" baseline="0" dirty="0">
                <a:solidFill>
                  <a:schemeClr val="tx1"/>
                </a:solidFill>
                <a:cs typeface="+mn-cs"/>
              </a:rPr>
              <a:t>cycle in the dependences and the loop would not be parallel. Because this other</a:t>
            </a:r>
          </a:p>
          <a:p>
            <a:r>
              <a:rPr lang="en-US" sz="1200" u="none" strike="noStrike" kern="1200" baseline="0" dirty="0">
                <a:solidFill>
                  <a:schemeClr val="tx1"/>
                </a:solidFill>
                <a:cs typeface="+mn-cs"/>
              </a:rPr>
              <a:t>dependence is absent, interchanging the two statements will not affect the execution</a:t>
            </a:r>
          </a:p>
          <a:p>
            <a:r>
              <a:rPr lang="en-US" sz="1200" u="none" strike="noStrike" kern="1200" baseline="0" dirty="0">
                <a:solidFill>
                  <a:schemeClr val="tx1"/>
                </a:solidFill>
                <a:cs typeface="+mn-cs"/>
              </a:rPr>
              <a:t>of S2.</a:t>
            </a:r>
          </a:p>
          <a:p>
            <a:r>
              <a:rPr lang="en-US" sz="1200" u="none" strike="noStrike" kern="1200" baseline="0" dirty="0">
                <a:solidFill>
                  <a:schemeClr val="tx1"/>
                </a:solidFill>
                <a:cs typeface="+mn-cs"/>
              </a:rPr>
              <a:t>2. On the first iteration of the loop, statement S2 depends on the value of B[0]</a:t>
            </a:r>
          </a:p>
          <a:p>
            <a:r>
              <a:rPr lang="en-US" sz="1200" u="none" strike="noStrike" kern="1200" baseline="0" dirty="0">
                <a:solidFill>
                  <a:schemeClr val="tx1"/>
                </a:solidFill>
                <a:cs typeface="+mn-cs"/>
              </a:rPr>
              <a:t>computed prior to initiating the loop.</a:t>
            </a:r>
          </a:p>
          <a:p>
            <a:r>
              <a:rPr lang="en-US" sz="1200" u="none" strike="noStrike" kern="1200" baseline="0" dirty="0">
                <a:solidFill>
                  <a:schemeClr val="tx1"/>
                </a:solidFill>
                <a:cs typeface="+mn-cs"/>
              </a:rPr>
              <a:t>These two observations allow us to replace the</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91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15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t>19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t>36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64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cs typeface="+mn-cs"/>
              </a:rPr>
              <a:t>Not all variables are </a:t>
            </a:r>
            <a:r>
              <a:rPr lang="en-US" sz="1200" u="none" strike="noStrike" kern="1200" dirty="0">
                <a:solidFill>
                  <a:schemeClr val="tx1"/>
                </a:solidFill>
                <a:effectLst/>
                <a:cs typeface="+mn-cs"/>
                <a:hlinkClick r:id="rId3" tooltip="Liveness analysis"/>
              </a:rPr>
              <a:t>in use</a:t>
            </a:r>
            <a:r>
              <a:rPr lang="en-US" sz="1200" kern="1200" dirty="0">
                <a:solidFill>
                  <a:schemeClr val="tx1"/>
                </a:solidFill>
                <a:effectLst/>
                <a:cs typeface="+mn-cs"/>
              </a:rPr>
              <a:t> (or "live") at the same time, so, over the lifetime of a program, a given register may be used to hold different variables. However, two variables in use at the same time cannot be assigned to the same register without corrupting one of the variables. If there are not enough registers to hold all the variables, some variables may be moved to and from </a:t>
            </a:r>
            <a:r>
              <a:rPr lang="en-US" sz="1200" u="none" strike="noStrike" kern="1200" dirty="0">
                <a:solidFill>
                  <a:schemeClr val="tx1"/>
                </a:solidFill>
                <a:effectLst/>
                <a:cs typeface="+mn-cs"/>
                <a:hlinkClick r:id="rId4" tooltip="Random access memory"/>
              </a:rPr>
              <a:t>RAM</a:t>
            </a:r>
            <a:r>
              <a:rPr lang="en-US" sz="1200" kern="1200" dirty="0">
                <a:solidFill>
                  <a:schemeClr val="tx1"/>
                </a:solidFill>
                <a:effectLst/>
                <a:cs typeface="+mn-cs"/>
              </a:rPr>
              <a:t>. This process is called "</a:t>
            </a:r>
            <a:r>
              <a:rPr lang="en-US" sz="1200" kern="1200" dirty="0">
                <a:solidFill>
                  <a:srgbClr val="FF0000"/>
                </a:solidFill>
                <a:effectLst/>
                <a:cs typeface="+mn-cs"/>
              </a:rPr>
              <a:t>spilling</a:t>
            </a:r>
            <a:r>
              <a:rPr lang="en-US" sz="1200" kern="1200" dirty="0">
                <a:solidFill>
                  <a:schemeClr val="tx1"/>
                </a:solidFill>
                <a:effectLst/>
                <a:cs typeface="+mn-cs"/>
              </a:rPr>
              <a:t>" the registers.</a:t>
            </a:r>
            <a:r>
              <a:rPr lang="en-US" sz="1200" u="none" strike="noStrike" kern="1200" baseline="30000" dirty="0">
                <a:solidFill>
                  <a:schemeClr val="tx1"/>
                </a:solidFill>
                <a:effectLst/>
                <a:cs typeface="+mn-cs"/>
                <a:hlinkClick r:id="rId5"/>
              </a:rPr>
              <a:t>[4]</a:t>
            </a:r>
            <a:r>
              <a:rPr lang="en-US" sz="1200" kern="1200" dirty="0">
                <a:solidFill>
                  <a:schemeClr val="tx1"/>
                </a:solidFill>
                <a:effectLst/>
                <a:cs typeface="+mn-cs"/>
              </a:rPr>
              <a:t> Over the lifetime of a program, a variable can be both spilled and stored in registers: this variable is then considered as "split".</a:t>
            </a:r>
            <a:r>
              <a:rPr lang="en-US" sz="1200" u="none" strike="noStrike" kern="1200" baseline="30000" dirty="0">
                <a:solidFill>
                  <a:schemeClr val="tx1"/>
                </a:solidFill>
                <a:effectLst/>
                <a:cs typeface="+mn-cs"/>
                <a:hlinkClick r:id="rId6"/>
              </a:rPr>
              <a:t>[5]</a:t>
            </a:r>
            <a:r>
              <a:rPr lang="en-US" sz="1200" kern="1200" dirty="0">
                <a:solidFill>
                  <a:schemeClr val="tx1"/>
                </a:solidFill>
                <a:effectLst/>
                <a:cs typeface="+mn-cs"/>
              </a:rPr>
              <a:t> Accessing RAM is significantly slower than accessing registers </a:t>
            </a:r>
            <a:r>
              <a:rPr lang="en-US" sz="1200" u="none" strike="noStrike" kern="1200" baseline="30000" dirty="0">
                <a:solidFill>
                  <a:schemeClr val="tx1"/>
                </a:solidFill>
                <a:effectLst/>
                <a:cs typeface="+mn-cs"/>
                <a:hlinkClick r:id="rId7"/>
              </a:rPr>
              <a:t>[6]</a:t>
            </a:r>
            <a:r>
              <a:rPr lang="en-US" sz="1200" kern="1200" dirty="0">
                <a:solidFill>
                  <a:schemeClr val="tx1"/>
                </a:solidFill>
                <a:effectLst/>
                <a:cs typeface="+mn-cs"/>
              </a:rPr>
              <a:t> and so a compiled program runs slower. Therefore, an optimizing compiler aims to assign as many variables to registers as possible. A high "</a:t>
            </a:r>
            <a:r>
              <a:rPr lang="en-US" sz="1200" u="none" strike="noStrike" kern="1200" dirty="0">
                <a:solidFill>
                  <a:schemeClr val="tx1"/>
                </a:solidFill>
                <a:effectLst/>
                <a:cs typeface="+mn-cs"/>
                <a:hlinkClick r:id="rId8" tooltip="Register pressure"/>
              </a:rPr>
              <a:t>Register pressure</a:t>
            </a:r>
            <a:r>
              <a:rPr lang="en-US" sz="1200" kern="1200" dirty="0">
                <a:solidFill>
                  <a:schemeClr val="tx1"/>
                </a:solidFill>
                <a:effectLst/>
                <a:cs typeface="+mn-cs"/>
              </a:rPr>
              <a:t>" is a technical term that means that more spills and reloads are needed; it is defined by Braun et al. as "the number of simultaneously live variables at an instruction".</a:t>
            </a:r>
            <a:r>
              <a:rPr lang="en-US" sz="1200" u="none" strike="noStrike" kern="1200" baseline="30000" dirty="0">
                <a:solidFill>
                  <a:schemeClr val="tx1"/>
                </a:solidFill>
                <a:effectLst/>
                <a:cs typeface="+mn-cs"/>
                <a:hlinkClick r:id="rId9"/>
              </a:rPr>
              <a:t>[7]</a:t>
            </a:r>
            <a:endParaRPr lang="en-US" sz="1200" u="none" strike="noStrike" kern="1200" baseline="30000" dirty="0">
              <a:solidFill>
                <a:schemeClr val="tx1"/>
              </a:solidFill>
              <a:effectLst/>
              <a:cs typeface="+mn-cs"/>
            </a:endParaRPr>
          </a:p>
          <a:p>
            <a:endParaRPr lang="en-US" sz="1200" u="none" strike="noStrike" kern="1200" baseline="30000" dirty="0">
              <a:solidFill>
                <a:schemeClr val="tx1"/>
              </a:solidFill>
              <a:effectLst/>
              <a:cs typeface="+mn-cs"/>
            </a:endParaRPr>
          </a:p>
          <a:p>
            <a:r>
              <a:rPr lang="en-US" sz="1200" u="none" strike="noStrike" kern="1200" baseline="0" dirty="0">
                <a:solidFill>
                  <a:schemeClr val="tx1"/>
                </a:solidFill>
                <a:cs typeface="+mn-cs"/>
              </a:rPr>
              <a:t>We call the on-chip memory that is local to each multithreaded SIMD Processor</a:t>
            </a:r>
          </a:p>
          <a:p>
            <a:r>
              <a:rPr lang="en-US" sz="1200" u="none" strike="noStrike" kern="1200" baseline="0" dirty="0">
                <a:solidFill>
                  <a:schemeClr val="tx1"/>
                </a:solidFill>
                <a:cs typeface="+mn-cs"/>
              </a:rPr>
              <a:t>local memory. It is a small scratchpad memory with low latency (a few dozen</a:t>
            </a:r>
          </a:p>
          <a:p>
            <a:r>
              <a:rPr lang="en-US" sz="1200" u="none" strike="noStrike" kern="1200" baseline="0" dirty="0">
                <a:solidFill>
                  <a:schemeClr val="tx1"/>
                </a:solidFill>
                <a:cs typeface="+mn-cs"/>
              </a:rPr>
              <a:t>clocks) and high bandwidth (128 bytes/clock) where the programmer can store</a:t>
            </a:r>
          </a:p>
          <a:p>
            <a:r>
              <a:rPr lang="en-US" sz="1200" u="none" strike="noStrike" kern="1200" baseline="0" dirty="0">
                <a:solidFill>
                  <a:schemeClr val="tx1"/>
                </a:solidFill>
                <a:cs typeface="+mn-cs"/>
              </a:rPr>
              <a:t>data that needs to be reused, either by the same thread or another thread in the same</a:t>
            </a:r>
          </a:p>
          <a:p>
            <a:r>
              <a:rPr lang="en-US" sz="1200" u="none" strike="noStrike" kern="1200" baseline="0" dirty="0">
                <a:solidFill>
                  <a:schemeClr val="tx1"/>
                </a:solidFill>
                <a:cs typeface="+mn-cs"/>
              </a:rPr>
              <a:t>Thread Block. Local memory is limited in size, typically to 48 KiB. It carries no</a:t>
            </a:r>
          </a:p>
          <a:p>
            <a:r>
              <a:rPr lang="en-US" sz="1200" u="none" strike="noStrike" kern="1200" baseline="0" dirty="0">
                <a:solidFill>
                  <a:schemeClr val="tx1"/>
                </a:solidFill>
                <a:cs typeface="+mn-cs"/>
              </a:rPr>
              <a:t>state between Thread Blocks executed on the same processor. It is shared by the</a:t>
            </a:r>
          </a:p>
          <a:p>
            <a:r>
              <a:rPr lang="en-US" sz="1200" u="none" strike="noStrike" kern="1200" baseline="0" dirty="0">
                <a:solidFill>
                  <a:schemeClr val="tx1"/>
                </a:solidFill>
                <a:cs typeface="+mn-cs"/>
              </a:rPr>
              <a:t>SIMD Lanes within a multithreaded SIMD Processor, but this memory is not</a:t>
            </a:r>
          </a:p>
          <a:p>
            <a:r>
              <a:rPr lang="en-US" sz="1200" u="none" strike="noStrike" kern="1200" baseline="0" dirty="0">
                <a:solidFill>
                  <a:schemeClr val="tx1"/>
                </a:solidFill>
                <a:cs typeface="+mn-cs"/>
              </a:rPr>
              <a:t>shared between multithreaded SIMD Processors. The multithreaded SIMD</a:t>
            </a:r>
          </a:p>
          <a:p>
            <a:r>
              <a:rPr lang="en-US" sz="1200" u="none" strike="noStrike" kern="1200" baseline="0" dirty="0">
                <a:solidFill>
                  <a:schemeClr val="tx1"/>
                </a:solidFill>
                <a:cs typeface="+mn-cs"/>
              </a:rPr>
              <a:t>Processor dynamically allocates portions of the local memory to a Thread Block</a:t>
            </a:r>
          </a:p>
          <a:p>
            <a:r>
              <a:rPr lang="en-US" sz="1200" u="none" strike="noStrike" kern="1200" baseline="0" dirty="0">
                <a:solidFill>
                  <a:schemeClr val="tx1"/>
                </a:solidFill>
                <a:cs typeface="+mn-cs"/>
              </a:rPr>
              <a:t>when it creates the Thread Block, and frees the memory when all the threads of the</a:t>
            </a:r>
          </a:p>
          <a:p>
            <a:r>
              <a:rPr lang="en-US" sz="1200" u="none" strike="noStrike" kern="1200" baseline="0" dirty="0">
                <a:solidFill>
                  <a:schemeClr val="tx1"/>
                </a:solidFill>
                <a:cs typeface="+mn-cs"/>
              </a:rPr>
              <a:t>Thread Block exit. That portion of local memory is private to that Thread Block.</a:t>
            </a:r>
          </a:p>
          <a:p>
            <a:r>
              <a:rPr lang="en-US" sz="1200" u="none" strike="noStrike" kern="1200" baseline="0" dirty="0">
                <a:solidFill>
                  <a:schemeClr val="tx1"/>
                </a:solidFill>
                <a:cs typeface="+mn-cs"/>
              </a:rPr>
              <a:t>Finally, we call the off-chip DRAM shared by the whole GPU and all Thread</a:t>
            </a:r>
          </a:p>
          <a:p>
            <a:r>
              <a:rPr lang="en-US" sz="1200" u="none" strike="noStrike" kern="1200" baseline="0" dirty="0">
                <a:solidFill>
                  <a:schemeClr val="tx1"/>
                </a:solidFill>
                <a:cs typeface="+mn-cs"/>
              </a:rPr>
              <a:t>Blocks GPU Memory. Our vector multiply example used only GPU Memory.</a:t>
            </a:r>
          </a:p>
          <a:p>
            <a:r>
              <a:rPr lang="en-US" sz="1200" u="none" strike="noStrike" kern="1200" baseline="0" dirty="0">
                <a:solidFill>
                  <a:schemeClr val="tx1"/>
                </a:solidFill>
                <a:cs typeface="+mn-cs"/>
              </a:rPr>
              <a:t>The system processor, called the host, can read or write GPU Memory. Local</a:t>
            </a:r>
          </a:p>
          <a:p>
            <a:r>
              <a:rPr lang="en-US" sz="1200" u="none" strike="noStrike" kern="1200" baseline="0" dirty="0">
                <a:solidFill>
                  <a:schemeClr val="tx1"/>
                </a:solidFill>
                <a:cs typeface="+mn-cs"/>
              </a:rPr>
              <a:t>memory is unavailable to the host, as it is private to each multithreaded SIMD</a:t>
            </a:r>
          </a:p>
          <a:p>
            <a:r>
              <a:rPr lang="en-US" sz="1200" u="none" strike="noStrike" kern="1200" baseline="0" dirty="0">
                <a:solidFill>
                  <a:schemeClr val="tx1"/>
                </a:solidFill>
                <a:cs typeface="+mn-cs"/>
              </a:rPr>
              <a:t>Processor. Private memories are unavailable to the host as well.</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73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u="none" strike="noStrike" kern="1200" baseline="0" dirty="0">
                <a:solidFill>
                  <a:schemeClr val="tx1"/>
                </a:solidFill>
                <a:cs typeface="+mn-cs"/>
              </a:rPr>
              <a:t>A GPU set predicate instruction (</a:t>
            </a:r>
            <a:r>
              <a:rPr lang="en-US" sz="1200" u="none" strike="noStrike" kern="1200" baseline="0" dirty="0" err="1">
                <a:solidFill>
                  <a:schemeClr val="tx1"/>
                </a:solidFill>
                <a:cs typeface="+mn-cs"/>
              </a:rPr>
              <a:t>setp</a:t>
            </a:r>
            <a:r>
              <a:rPr lang="en-US" sz="1200" u="none" strike="noStrike" kern="1200" baseline="0" dirty="0">
                <a:solidFill>
                  <a:schemeClr val="tx1"/>
                </a:solidFill>
                <a:cs typeface="+mn-cs"/>
              </a:rPr>
              <a:t> in Figure 4.17) evaluates the conditional</a:t>
            </a:r>
          </a:p>
          <a:p>
            <a:r>
              <a:rPr lang="en-US" sz="1200" u="none" strike="noStrike" kern="1200" baseline="0" dirty="0">
                <a:solidFill>
                  <a:schemeClr val="tx1"/>
                </a:solidFill>
                <a:cs typeface="+mn-cs"/>
              </a:rPr>
              <a:t>part of the IF statement. The PTX branch instruction then depends on that</a:t>
            </a:r>
          </a:p>
          <a:p>
            <a:r>
              <a:rPr lang="en-US" sz="1200" u="none" strike="noStrike" kern="1200" baseline="0" dirty="0">
                <a:solidFill>
                  <a:schemeClr val="tx1"/>
                </a:solidFill>
                <a:cs typeface="+mn-cs"/>
              </a:rPr>
              <a:t>predicate. If the PTX assembler generates predicated instructions with no GPU</a:t>
            </a:r>
          </a:p>
          <a:p>
            <a:r>
              <a:rPr lang="en-US" sz="1200" u="none" strike="noStrike" kern="1200" baseline="0" dirty="0">
                <a:solidFill>
                  <a:schemeClr val="tx1"/>
                </a:solidFill>
                <a:cs typeface="+mn-cs"/>
              </a:rPr>
              <a:t>branch instructions, it uses a per-lane predicate register to enable or disable each</a:t>
            </a:r>
          </a:p>
          <a:p>
            <a:r>
              <a:rPr lang="en-US" sz="1200" u="none" strike="noStrike" kern="1200" baseline="0" dirty="0">
                <a:solidFill>
                  <a:schemeClr val="tx1"/>
                </a:solidFill>
                <a:cs typeface="+mn-cs"/>
              </a:rPr>
              <a:t>SIMD Lane for each instruction. The SIMD instructions in the threads inside the</a:t>
            </a:r>
          </a:p>
          <a:p>
            <a:r>
              <a:rPr lang="en-US" sz="1200" u="none" strike="noStrike" kern="1200" baseline="0" dirty="0">
                <a:solidFill>
                  <a:schemeClr val="tx1"/>
                </a:solidFill>
                <a:cs typeface="+mn-cs"/>
              </a:rPr>
              <a:t>THEN part of the IF statement broadcast operations to all the SIMD Lanes. Those</a:t>
            </a:r>
          </a:p>
          <a:p>
            <a:r>
              <a:rPr lang="en-US" sz="1200" u="none" strike="noStrike" kern="1200" baseline="0" dirty="0">
                <a:solidFill>
                  <a:schemeClr val="tx1"/>
                </a:solidFill>
                <a:cs typeface="+mn-cs"/>
              </a:rPr>
              <a:t>lanes with the predicate set to 1 perform the operation and store the result, and the</a:t>
            </a:r>
          </a:p>
          <a:p>
            <a:r>
              <a:rPr lang="en-US" sz="1200" u="none" strike="noStrike" kern="1200" baseline="0" dirty="0">
                <a:solidFill>
                  <a:schemeClr val="tx1"/>
                </a:solidFill>
                <a:cs typeface="+mn-cs"/>
              </a:rPr>
              <a:t>other SIMD Lanes don’t perform an operation or store a result. For the ELSE</a:t>
            </a:r>
          </a:p>
          <a:p>
            <a:r>
              <a:rPr lang="en-US" sz="1200" u="none" strike="noStrike" kern="1200" baseline="0" dirty="0">
                <a:solidFill>
                  <a:schemeClr val="tx1"/>
                </a:solidFill>
                <a:cs typeface="+mn-cs"/>
              </a:rPr>
              <a:t>statement, the instructions use the complement of the predicate (relative to the</a:t>
            </a:r>
          </a:p>
          <a:p>
            <a:r>
              <a:rPr lang="en-US" sz="1200" u="none" strike="noStrike" kern="1200" baseline="0" dirty="0">
                <a:solidFill>
                  <a:schemeClr val="tx1"/>
                </a:solidFill>
                <a:cs typeface="+mn-cs"/>
              </a:rPr>
              <a:t>THEN statement), so the SIMD Lanes that were idle now perform the operation</a:t>
            </a:r>
          </a:p>
          <a:p>
            <a:r>
              <a:rPr lang="en-US" sz="1200" u="none" strike="noStrike" kern="1200" baseline="0" dirty="0">
                <a:solidFill>
                  <a:schemeClr val="tx1"/>
                </a:solidFill>
                <a:cs typeface="+mn-cs"/>
              </a:rPr>
              <a:t>and store the result while their formerly active siblings don’t. At the end of</a:t>
            </a:r>
          </a:p>
          <a:p>
            <a:r>
              <a:rPr lang="en-US" sz="1200" u="none" strike="noStrike" kern="1200" baseline="0" dirty="0">
                <a:solidFill>
                  <a:schemeClr val="tx1"/>
                </a:solidFill>
                <a:cs typeface="+mn-cs"/>
              </a:rPr>
              <a:t>the ELSE statement, the instructions are </a:t>
            </a:r>
            <a:r>
              <a:rPr lang="en-US" sz="1200" u="none" strike="noStrike" kern="1200" baseline="0" dirty="0" err="1">
                <a:solidFill>
                  <a:schemeClr val="tx1"/>
                </a:solidFill>
                <a:cs typeface="+mn-cs"/>
              </a:rPr>
              <a:t>unpredicated</a:t>
            </a:r>
            <a:r>
              <a:rPr lang="en-US" sz="1200" u="none" strike="noStrike" kern="1200" baseline="0" dirty="0">
                <a:solidFill>
                  <a:schemeClr val="tx1"/>
                </a:solidFill>
                <a:cs typeface="+mn-cs"/>
              </a:rPr>
              <a:t> so the original computation</a:t>
            </a:r>
          </a:p>
          <a:p>
            <a:r>
              <a:rPr lang="en-US" sz="1200" u="none" strike="noStrike" kern="1200" baseline="0" dirty="0">
                <a:solidFill>
                  <a:schemeClr val="tx1"/>
                </a:solidFill>
                <a:cs typeface="+mn-cs"/>
              </a:rPr>
              <a:t>can proceed. Thus, for equal length paths, an IF-THEN-ELSE operates at 50%</a:t>
            </a:r>
          </a:p>
          <a:p>
            <a:r>
              <a:rPr lang="en-US" sz="1200" u="none" strike="noStrike" kern="1200" baseline="0" dirty="0">
                <a:solidFill>
                  <a:schemeClr val="tx1"/>
                </a:solidFill>
                <a:cs typeface="+mn-cs"/>
              </a:rPr>
              <a:t>efficiency or less.</a:t>
            </a:r>
          </a:p>
          <a:p>
            <a:r>
              <a:rPr lang="en-US" sz="1200" u="none" strike="noStrike" kern="1200" baseline="0" dirty="0">
                <a:solidFill>
                  <a:schemeClr val="tx1"/>
                </a:solidFill>
                <a:cs typeface="+mn-cs"/>
              </a:rPr>
              <a:t>IF statements can be nested, thus the use of a stack, and the PTX assembler</a:t>
            </a:r>
          </a:p>
          <a:p>
            <a:r>
              <a:rPr lang="en-US" sz="1200" u="none" strike="noStrike" kern="1200" baseline="0" dirty="0">
                <a:solidFill>
                  <a:schemeClr val="tx1"/>
                </a:solidFill>
                <a:cs typeface="+mn-cs"/>
              </a:rPr>
              <a:t>typically generates a mix of predicated instructions and GPU branch and special</a:t>
            </a:r>
          </a:p>
          <a:p>
            <a:r>
              <a:rPr lang="en-US" sz="1200" u="none" strike="noStrike" kern="1200" baseline="0" dirty="0">
                <a:solidFill>
                  <a:schemeClr val="tx1"/>
                </a:solidFill>
                <a:cs typeface="+mn-cs"/>
              </a:rPr>
              <a:t>synchronization instructions for complex control flow. Note that deep nesting</a:t>
            </a:r>
          </a:p>
          <a:p>
            <a:r>
              <a:rPr lang="en-US" sz="1200" u="none" strike="noStrike" kern="1200" baseline="0" dirty="0">
                <a:solidFill>
                  <a:schemeClr val="tx1"/>
                </a:solidFill>
                <a:cs typeface="+mn-cs"/>
              </a:rPr>
              <a:t>can mean that most SIMD Lanes are idle during execution of nested conditional</a:t>
            </a:r>
          </a:p>
          <a:p>
            <a:r>
              <a:rPr lang="en-US" sz="1200" u="none" strike="noStrike" kern="1200" baseline="0" dirty="0">
                <a:solidFill>
                  <a:schemeClr val="tx1"/>
                </a:solidFill>
                <a:cs typeface="+mn-cs"/>
              </a:rPr>
              <a:t>statements. Thus, doubly nested IF statements with equal-length paths run at</a:t>
            </a:r>
          </a:p>
          <a:p>
            <a:r>
              <a:rPr lang="en-US" sz="1200" u="none" strike="noStrike" kern="1200" baseline="0" dirty="0">
                <a:solidFill>
                  <a:schemeClr val="tx1"/>
                </a:solidFill>
                <a:cs typeface="+mn-cs"/>
              </a:rPr>
              <a:t>25% efficiency, triply nested at 12.5% efficiency, and so on. The analogous</a:t>
            </a:r>
          </a:p>
          <a:p>
            <a:r>
              <a:rPr lang="en-US" sz="1200" u="none" strike="noStrike" kern="1200" baseline="0" dirty="0">
                <a:solidFill>
                  <a:schemeClr val="tx1"/>
                </a:solidFill>
                <a:cs typeface="+mn-cs"/>
              </a:rPr>
              <a:t>case would be a vector processor operating where only a few of the mask bits</a:t>
            </a:r>
          </a:p>
          <a:p>
            <a:r>
              <a:rPr lang="en-US" sz="1200" u="none" strike="noStrike" kern="1200" baseline="0" dirty="0">
                <a:solidFill>
                  <a:schemeClr val="tx1"/>
                </a:solidFill>
                <a:cs typeface="+mn-cs"/>
              </a:rPr>
              <a:t>are ones.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81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u="none" strike="noStrike" kern="1200" baseline="0" dirty="0">
                <a:solidFill>
                  <a:schemeClr val="tx1"/>
                </a:solidFill>
                <a:cs typeface="+mn-cs"/>
              </a:rPr>
              <a:t>Once again, normally all instructions in the IF-THEN-ELSE statement are executed</a:t>
            </a:r>
          </a:p>
          <a:p>
            <a:r>
              <a:rPr lang="en-US" sz="1200" u="none" strike="noStrike" kern="1200" baseline="0" dirty="0">
                <a:solidFill>
                  <a:schemeClr val="tx1"/>
                </a:solidFill>
                <a:cs typeface="+mn-cs"/>
              </a:rPr>
              <a:t>by a SIMD Processor. It’s just that only some of the SIMD Lanes are enabled</a:t>
            </a:r>
          </a:p>
          <a:p>
            <a:r>
              <a:rPr lang="en-US" sz="1200" u="none" strike="noStrike" kern="1200" baseline="0" dirty="0">
                <a:solidFill>
                  <a:schemeClr val="tx1"/>
                </a:solidFill>
                <a:cs typeface="+mn-cs"/>
              </a:rPr>
              <a:t>for the THEN instructions and some lanes for the ELSE instructions. As previously</a:t>
            </a:r>
          </a:p>
          <a:p>
            <a:r>
              <a:rPr lang="en-US" sz="1200" u="none" strike="noStrike" kern="1200" baseline="0" dirty="0">
                <a:solidFill>
                  <a:schemeClr val="tx1"/>
                </a:solidFill>
                <a:cs typeface="+mn-cs"/>
              </a:rPr>
              <a:t>mentioned, in the surprisingly common case that the individual lanes agree on the</a:t>
            </a:r>
          </a:p>
          <a:p>
            <a:r>
              <a:rPr lang="en-US" sz="1200" u="none" strike="noStrike" kern="1200" baseline="0" dirty="0">
                <a:solidFill>
                  <a:schemeClr val="tx1"/>
                </a:solidFill>
                <a:cs typeface="+mn-cs"/>
              </a:rPr>
              <a:t>predicated branch—such as branching on a parameter value that is the same for all</a:t>
            </a:r>
          </a:p>
          <a:p>
            <a:r>
              <a:rPr lang="en-US" sz="1200" u="none" strike="noStrike" kern="1200" baseline="0" dirty="0">
                <a:solidFill>
                  <a:schemeClr val="tx1"/>
                </a:solidFill>
                <a:cs typeface="+mn-cs"/>
              </a:rPr>
              <a:t>lanes so that all active mask bits are 0s or all are 1s—the branch skips the THEN</a:t>
            </a:r>
          </a:p>
          <a:p>
            <a:r>
              <a:rPr lang="en-US" sz="1200" u="none" strike="noStrike" kern="1200" baseline="0" dirty="0">
                <a:solidFill>
                  <a:schemeClr val="tx1"/>
                </a:solidFill>
                <a:cs typeface="+mn-cs"/>
              </a:rPr>
              <a:t>instructions or the ELSE instructions.</a:t>
            </a:r>
          </a:p>
          <a:p>
            <a:r>
              <a:rPr lang="en-US" sz="1200" u="none" strike="noStrike" kern="1200" baseline="0" dirty="0">
                <a:solidFill>
                  <a:schemeClr val="tx1"/>
                </a:solidFill>
                <a:cs typeface="+mn-cs"/>
              </a:rPr>
              <a:t>This flexibility makes it appear that an element has its own program counter;</a:t>
            </a:r>
          </a:p>
          <a:p>
            <a:r>
              <a:rPr lang="en-US" sz="1200" u="none" strike="noStrike" kern="1200" baseline="0" dirty="0">
                <a:solidFill>
                  <a:schemeClr val="tx1"/>
                </a:solidFill>
                <a:cs typeface="+mn-cs"/>
              </a:rPr>
              <a:t>however, in the slowest case, only one SIMD Lane could store its result every 2</a:t>
            </a:r>
          </a:p>
          <a:p>
            <a:r>
              <a:rPr lang="en-US" sz="1200" u="none" strike="noStrike" kern="1200" baseline="0" dirty="0">
                <a:solidFill>
                  <a:schemeClr val="tx1"/>
                </a:solidFill>
                <a:cs typeface="+mn-cs"/>
              </a:rPr>
              <a:t>clock cycles, with the rest idle. The analogous slowest case for vector architectures</a:t>
            </a:r>
          </a:p>
          <a:p>
            <a:r>
              <a:rPr lang="en-US" sz="1200" u="none" strike="noStrike" kern="1200" baseline="0" dirty="0">
                <a:solidFill>
                  <a:schemeClr val="tx1"/>
                </a:solidFill>
                <a:cs typeface="+mn-cs"/>
              </a:rPr>
              <a:t>is operating with only one mask bit set to 1. This flexibility can lead naive</a:t>
            </a:r>
          </a:p>
          <a:p>
            <a:r>
              <a:rPr lang="en-US" sz="1200" u="none" strike="noStrike" kern="1200" baseline="0" dirty="0">
                <a:solidFill>
                  <a:schemeClr val="tx1"/>
                </a:solidFill>
                <a:cs typeface="+mn-cs"/>
              </a:rPr>
              <a:t>GPU programmers to poor performance, but it can be helpful in the early stages</a:t>
            </a:r>
          </a:p>
          <a:p>
            <a:r>
              <a:rPr lang="en-US" sz="1200" u="none" strike="noStrike" kern="1200" baseline="0" dirty="0">
                <a:solidFill>
                  <a:schemeClr val="tx1"/>
                </a:solidFill>
                <a:cs typeface="+mn-cs"/>
              </a:rPr>
              <a:t>of program development. Keep in mind, however, that the only choice for a</a:t>
            </a:r>
          </a:p>
          <a:p>
            <a:r>
              <a:rPr lang="en-US" sz="1200" u="none" strike="noStrike" kern="1200" baseline="0" dirty="0">
                <a:solidFill>
                  <a:schemeClr val="tx1"/>
                </a:solidFill>
                <a:cs typeface="+mn-cs"/>
              </a:rPr>
              <a:t>SIMD Lane in a clock cycle is to perform the operation specified in the PTX</a:t>
            </a:r>
          </a:p>
          <a:p>
            <a:r>
              <a:rPr lang="en-US" sz="1200" u="none" strike="noStrike" kern="1200" baseline="0" dirty="0">
                <a:solidFill>
                  <a:schemeClr val="tx1"/>
                </a:solidFill>
                <a:cs typeface="+mn-cs"/>
              </a:rPr>
              <a:t>instruction or be idle; two SIMD Lanes cannot simultaneously execute different</a:t>
            </a:r>
          </a:p>
          <a:p>
            <a:r>
              <a:rPr lang="en-US" sz="1200" u="none" strike="noStrike" kern="1200" baseline="0" dirty="0">
                <a:solidFill>
                  <a:schemeClr val="tx1"/>
                </a:solidFill>
                <a:cs typeface="+mn-cs"/>
              </a:rPr>
              <a:t>instructions.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t>82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a:prstGeom prst="rect">
            <a:avLst/>
          </a:prstGeom>
        </p:spPr>
        <p:txBody>
          <a:bodyPr/>
          <a:lstStyle>
            <a:lvl1pPr>
              <a:defRPr b="0" i="0"/>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b="0" i="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7F68671A-1028-4918-B52D-F225EDA688D1}"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b="0" i="0"/>
            </a:lvl1pPr>
          </a:lstStyle>
          <a:p>
            <a:r>
              <a:rPr lang="zh-CN" altLang="en-US" dirty="0"/>
              <a:t>单击此处编辑母版标题样式</a:t>
            </a:r>
          </a:p>
        </p:txBody>
      </p:sp>
      <p:sp>
        <p:nvSpPr>
          <p:cNvPr id="3" name="竖排文字占位符 2"/>
          <p:cNvSpPr>
            <a:spLocks noGrp="1"/>
          </p:cNvSpPr>
          <p:nvPr>
            <p:ph type="body" orient="vert" idx="1"/>
          </p:nvPr>
        </p:nvSpPr>
        <p:spPr>
          <a:xfrm>
            <a:off x="457200" y="1600206"/>
            <a:ext cx="8229600" cy="4525963"/>
          </a:xfrm>
          <a:prstGeom prst="rect">
            <a:avLst/>
          </a:prstGeom>
        </p:spPr>
        <p:txBody>
          <a:bodyPr vert="eaVert"/>
          <a:lstStyle>
            <a:lvl1pPr>
              <a:defRPr b="0" i="0"/>
            </a:lvl1pPr>
            <a:lvl2pPr>
              <a:defRPr b="0" i="0"/>
            </a:lvl2pPr>
            <a:lvl3pPr>
              <a:defRPr b="0" i="0"/>
            </a:lvl3pPr>
            <a:lvl4pPr>
              <a:defRPr b="0" i="0"/>
            </a:lvl4pPr>
            <a:lvl5pPr>
              <a:defRPr b="0" i="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B6AFD8D9-97CE-47AB-99B6-669B4E33450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4"/>
            <a:ext cx="2057400" cy="5851525"/>
          </a:xfrm>
          <a:prstGeom prst="rect">
            <a:avLst/>
          </a:prstGeom>
        </p:spPr>
        <p:txBody>
          <a:bodyPr vert="eaVert"/>
          <a:lstStyle>
            <a:lvl1pPr>
              <a:defRPr b="0" i="0"/>
            </a:lvl1pPr>
          </a:lstStyle>
          <a:p>
            <a:r>
              <a:rPr lang="zh-CN" altLang="en-US" dirty="0"/>
              <a:t>单击此处编辑母版标题样式</a:t>
            </a:r>
          </a:p>
        </p:txBody>
      </p:sp>
      <p:sp>
        <p:nvSpPr>
          <p:cNvPr id="3" name="竖排文字占位符 2"/>
          <p:cNvSpPr>
            <a:spLocks noGrp="1"/>
          </p:cNvSpPr>
          <p:nvPr>
            <p:ph type="body" orient="vert" idx="1"/>
          </p:nvPr>
        </p:nvSpPr>
        <p:spPr>
          <a:xfrm>
            <a:off x="457200" y="274644"/>
            <a:ext cx="6019800" cy="5851525"/>
          </a:xfrm>
          <a:prstGeom prst="rect">
            <a:avLst/>
          </a:prstGeom>
        </p:spPr>
        <p:txBody>
          <a:bodyPr vert="eaVert"/>
          <a:lstStyle>
            <a:lvl1pPr>
              <a:defRPr b="0" i="0"/>
            </a:lvl1pPr>
            <a:lvl2pPr>
              <a:defRPr b="0" i="0"/>
            </a:lvl2pPr>
            <a:lvl3pPr>
              <a:defRPr b="0" i="0"/>
            </a:lvl3pPr>
            <a:lvl4pPr>
              <a:defRPr b="0" i="0"/>
            </a:lvl4pPr>
            <a:lvl5pPr>
              <a:defRPr b="0" i="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14D234CD-C4BF-451E-A810-76886530BD7F}"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1" y="136520"/>
            <a:ext cx="8023806" cy="548358"/>
          </a:xfrm>
          <a:prstGeom prst="rect">
            <a:avLst/>
          </a:prstGeom>
        </p:spPr>
        <p:txBody>
          <a:bodyPr/>
          <a:lstStyle>
            <a:lvl1pPr>
              <a:defRPr b="0" i="0"/>
            </a:lvl1pPr>
          </a:lstStyle>
          <a:p>
            <a:r>
              <a:rPr lang="zh-CN" altLang="en-US" dirty="0"/>
              <a:t>单击此处编辑母版标题样式</a:t>
            </a:r>
          </a:p>
        </p:txBody>
      </p:sp>
      <p:sp>
        <p:nvSpPr>
          <p:cNvPr id="3" name="内容占位符 2"/>
          <p:cNvSpPr>
            <a:spLocks noGrp="1"/>
          </p:cNvSpPr>
          <p:nvPr>
            <p:ph idx="1"/>
          </p:nvPr>
        </p:nvSpPr>
        <p:spPr>
          <a:xfrm>
            <a:off x="457200" y="1028733"/>
            <a:ext cx="8229600" cy="4525963"/>
          </a:xfrm>
          <a:prstGeom prst="rect">
            <a:avLst/>
          </a:prstGeom>
        </p:spPr>
        <p:txBody>
          <a:bodyPr/>
          <a:lstStyle>
            <a:lvl1pPr>
              <a:defRPr b="0" i="0"/>
            </a:lvl1pPr>
            <a:lvl2pPr marL="979805" indent="-435610">
              <a:buFont typeface="Arial" panose="020B0604020202020204" pitchFamily="34" charset="0"/>
              <a:buChar char="»"/>
              <a:defRPr b="0" i="0"/>
            </a:lvl2pPr>
            <a:lvl3pPr>
              <a:defRPr b="0" i="0"/>
            </a:lvl3pPr>
            <a:lvl4pPr>
              <a:defRPr b="0" i="0"/>
            </a:lvl4pPr>
            <a:lvl5pPr>
              <a:defRPr b="0" i="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CA40A734-EF3B-425E-9970-80954DDB0807}" type="slidenum">
              <a:rPr lang="zh-CN" altLang="en-US"/>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4406906"/>
            <a:ext cx="7772400" cy="1362075"/>
          </a:xfrm>
          <a:prstGeom prst="rect">
            <a:avLst/>
          </a:prstGeom>
        </p:spPr>
        <p:txBody>
          <a:bodyPr anchor="t"/>
          <a:lstStyle>
            <a:lvl1pPr algn="l">
              <a:defRPr sz="4000" b="0" i="0" cap="all"/>
            </a:lvl1pPr>
          </a:lstStyle>
          <a:p>
            <a:r>
              <a:rPr lang="zh-CN" altLang="en-US" dirty="0"/>
              <a:t>单击此处编辑母版标题样式</a:t>
            </a:r>
          </a:p>
        </p:txBody>
      </p:sp>
      <p:sp>
        <p:nvSpPr>
          <p:cNvPr id="3" name="文本占位符 2"/>
          <p:cNvSpPr>
            <a:spLocks noGrp="1"/>
          </p:cNvSpPr>
          <p:nvPr>
            <p:ph type="body" idx="1"/>
          </p:nvPr>
        </p:nvSpPr>
        <p:spPr>
          <a:xfrm>
            <a:off x="722314" y="2906713"/>
            <a:ext cx="7772400" cy="1500187"/>
          </a:xfrm>
          <a:prstGeom prst="rect">
            <a:avLst/>
          </a:prstGeom>
        </p:spPr>
        <p:txBody>
          <a:bodyPr anchor="b"/>
          <a:lstStyle>
            <a:lvl1pPr marL="0" indent="0">
              <a:buNone/>
              <a:defRPr sz="2000" b="0" i="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5"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91F44B76-BDB5-48DA-9429-18FB768FED70}" type="slidenum">
              <a:rPr lang="zh-CN" altLang="en-US"/>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i="0"/>
            </a:lvl1pPr>
          </a:lstStyle>
          <a:p>
            <a:r>
              <a:rPr lang="zh-CN" altLang="en-US" dirty="0"/>
              <a:t>单击此处编辑母版标题样式</a:t>
            </a:r>
          </a:p>
        </p:txBody>
      </p:sp>
      <p:sp>
        <p:nvSpPr>
          <p:cNvPr id="3" name="日期占位符 2"/>
          <p:cNvSpPr>
            <a:spLocks noGrp="1"/>
          </p:cNvSpPr>
          <p:nvPr>
            <p:ph type="dt" sz="half" idx="10"/>
          </p:nvPr>
        </p:nvSpPr>
        <p:spPr/>
        <p:txBody>
          <a:body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b="0" i="0"/>
            </a:lvl1pPr>
          </a:lstStyle>
          <a:p>
            <a:r>
              <a:rPr lang="zh-CN" altLang="en-US" dirty="0"/>
              <a:t>单击此处编辑母版标题样式</a:t>
            </a:r>
          </a:p>
        </p:txBody>
      </p:sp>
      <p:sp>
        <p:nvSpPr>
          <p:cNvPr id="3" name="内容占位符 2"/>
          <p:cNvSpPr>
            <a:spLocks noGrp="1"/>
          </p:cNvSpPr>
          <p:nvPr>
            <p:ph sz="half" idx="1"/>
          </p:nvPr>
        </p:nvSpPr>
        <p:spPr>
          <a:xfrm>
            <a:off x="457200" y="1600206"/>
            <a:ext cx="4038600" cy="4525963"/>
          </a:xfrm>
          <a:prstGeom prst="rect">
            <a:avLst/>
          </a:prstGeom>
        </p:spPr>
        <p:txBody>
          <a:bodyPr/>
          <a:lstStyle>
            <a:lvl1pPr>
              <a:defRPr sz="2800" b="0" i="0"/>
            </a:lvl1pPr>
            <a:lvl2pPr>
              <a:defRPr sz="2400" b="0" i="0"/>
            </a:lvl2pPr>
            <a:lvl3pPr>
              <a:defRPr sz="2000" b="0" i="0"/>
            </a:lvl3pPr>
            <a:lvl4pPr>
              <a:defRPr sz="1800" b="0" i="0"/>
            </a:lvl4pPr>
            <a:lvl5pPr>
              <a:defRPr sz="1800" b="0" i="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1" y="1600206"/>
            <a:ext cx="4038600" cy="4525963"/>
          </a:xfrm>
          <a:prstGeom prst="rect">
            <a:avLst/>
          </a:prstGeom>
        </p:spPr>
        <p:txBody>
          <a:bodyPr/>
          <a:lstStyle>
            <a:lvl1pPr>
              <a:defRPr sz="2800" b="0" i="0"/>
            </a:lvl1pPr>
            <a:lvl2pPr>
              <a:defRPr sz="2400" b="0" i="0"/>
            </a:lvl2pPr>
            <a:lvl3pPr>
              <a:defRPr sz="2000" b="0" i="0"/>
            </a:lvl3pPr>
            <a:lvl4pPr>
              <a:defRPr sz="1800" b="0" i="0"/>
            </a:lvl4pPr>
            <a:lvl5pPr>
              <a:defRPr sz="1800" b="0" i="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89D35798-1DC4-447E-97F5-D240AF3B9805}"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b="0" i="0"/>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b="0" i="0"/>
            </a:lvl1pPr>
            <a:lvl2pPr>
              <a:defRPr sz="2000" b="0" i="0"/>
            </a:lvl2pPr>
            <a:lvl3pPr>
              <a:defRPr sz="1800" b="0" i="0"/>
            </a:lvl3pPr>
            <a:lvl4pPr>
              <a:defRPr sz="1600" b="0" i="0"/>
            </a:lvl4pPr>
            <a:lvl5pPr>
              <a:defRPr sz="1600" b="0" i="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9" y="1535113"/>
            <a:ext cx="4041775" cy="639762"/>
          </a:xfrm>
          <a:prstGeom prst="rect">
            <a:avLst/>
          </a:prstGeo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9" y="2174875"/>
            <a:ext cx="4041775" cy="3951288"/>
          </a:xfrm>
          <a:prstGeom prst="rect">
            <a:avLst/>
          </a:prstGeom>
        </p:spPr>
        <p:txBody>
          <a:bodyPr/>
          <a:lstStyle>
            <a:lvl1pPr>
              <a:defRPr sz="2400" b="0" i="0"/>
            </a:lvl1pPr>
            <a:lvl2pPr>
              <a:defRPr sz="2000" b="0" i="0"/>
            </a:lvl2pPr>
            <a:lvl3pPr>
              <a:defRPr sz="1800" b="0" i="0"/>
            </a:lvl3pPr>
            <a:lvl4pPr>
              <a:defRPr sz="1600" b="0" i="0"/>
            </a:lvl4pPr>
            <a:lvl5pPr>
              <a:defRPr sz="1600" b="0" i="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8"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1FFB9FFA-BBF7-4E6B-ACD4-E99548C5776B}"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b="0" i="0"/>
            </a:lvl1pPr>
          </a:lstStyle>
          <a:p>
            <a:r>
              <a:rPr lang="zh-CN" altLang="en-US" dirty="0"/>
              <a:t>单击此处编辑母版标题样式</a:t>
            </a:r>
          </a:p>
        </p:txBody>
      </p:sp>
      <p:sp>
        <p:nvSpPr>
          <p:cNvPr id="3"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4"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FA78C75F-3921-4200-A546-C4950D0184B6}"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3"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47694E68-0D6D-410C-8C00-3741D352D069}"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73050"/>
            <a:ext cx="3008313" cy="1162050"/>
          </a:xfrm>
          <a:prstGeom prst="rect">
            <a:avLst/>
          </a:prstGeom>
        </p:spPr>
        <p:txBody>
          <a:bodyPr anchor="b"/>
          <a:lstStyle>
            <a:lvl1pPr algn="l">
              <a:defRPr sz="2000" b="0" i="0"/>
            </a:lvl1pPr>
          </a:lstStyle>
          <a:p>
            <a:r>
              <a:rPr lang="zh-CN" altLang="en-US" dirty="0"/>
              <a:t>单击此处编辑母版标题样式</a:t>
            </a:r>
          </a:p>
        </p:txBody>
      </p:sp>
      <p:sp>
        <p:nvSpPr>
          <p:cNvPr id="3" name="内容占位符 2"/>
          <p:cNvSpPr>
            <a:spLocks noGrp="1"/>
          </p:cNvSpPr>
          <p:nvPr>
            <p:ph idx="1"/>
          </p:nvPr>
        </p:nvSpPr>
        <p:spPr>
          <a:xfrm>
            <a:off x="3575053" y="273055"/>
            <a:ext cx="5111750" cy="5853113"/>
          </a:xfrm>
          <a:prstGeom prst="rect">
            <a:avLst/>
          </a:prstGeom>
        </p:spPr>
        <p:txBody>
          <a:bodyPr/>
          <a:lstStyle>
            <a:lvl1pPr>
              <a:defRPr sz="3200" b="0" i="0"/>
            </a:lvl1pPr>
            <a:lvl2pPr>
              <a:defRPr sz="2800" b="0" i="0"/>
            </a:lvl2pPr>
            <a:lvl3pPr>
              <a:defRPr sz="2400" b="0" i="0"/>
            </a:lvl3pPr>
            <a:lvl4pPr>
              <a:defRPr sz="2000" b="0" i="0"/>
            </a:lvl4pPr>
            <a:lvl5pPr>
              <a:defRPr sz="2000" b="0" i="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3" y="1435104"/>
            <a:ext cx="3008313" cy="4691063"/>
          </a:xfrm>
          <a:prstGeom prst="rect">
            <a:avLst/>
          </a:prstGeom>
        </p:spPr>
        <p:txBody>
          <a:bodyPr/>
          <a:lstStyle>
            <a:lvl1pPr marL="0" indent="0">
              <a:buNone/>
              <a:defRPr sz="1400" b="0" i="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875CE17F-E7E8-4836-8B19-28E882EF05B9}"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1"/>
            <a:ext cx="5486400" cy="566738"/>
          </a:xfrm>
          <a:prstGeom prst="rect">
            <a:avLst/>
          </a:prstGeom>
        </p:spPr>
        <p:txBody>
          <a:bodyPr anchor="b"/>
          <a:lstStyle>
            <a:lvl1pPr algn="l">
              <a:defRPr sz="2000" b="0" i="0"/>
            </a:lvl1pPr>
          </a:lstStyle>
          <a:p>
            <a:r>
              <a:rPr lang="zh-CN" altLang="en-US" dirty="0"/>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a:p>
        </p:txBody>
      </p:sp>
      <p:sp>
        <p:nvSpPr>
          <p:cNvPr id="4" name="文本占位符 3"/>
          <p:cNvSpPr>
            <a:spLocks noGrp="1"/>
          </p:cNvSpPr>
          <p:nvPr>
            <p:ph type="body" sz="half" idx="2"/>
          </p:nvPr>
        </p:nvSpPr>
        <p:spPr>
          <a:xfrm>
            <a:off x="1792288" y="5367339"/>
            <a:ext cx="5486400" cy="804862"/>
          </a:xfrm>
          <a:prstGeom prst="rect">
            <a:avLst/>
          </a:prstGeom>
        </p:spPr>
        <p:txBody>
          <a:bodyPr/>
          <a:lstStyle>
            <a:lvl1pPr marL="0" indent="0">
              <a:buNone/>
              <a:defRPr sz="1400" b="0" i="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a:t>单击此处编辑母版文本样式</a:t>
            </a:r>
          </a:p>
        </p:txBody>
      </p:sp>
      <p:sp>
        <p:nvSpPr>
          <p:cNvPr id="5" name="日期占位符 3"/>
          <p:cNvSpPr>
            <a:spLocks noGrp="1"/>
          </p:cNvSpPr>
          <p:nvPr>
            <p:ph type="dt" sz="half" idx="10"/>
          </p:nvPr>
        </p:nvSpPr>
        <p:spPr>
          <a:xfrm>
            <a:off x="457200" y="6356355"/>
            <a:ext cx="2133600" cy="365125"/>
          </a:xfrm>
          <a:prstGeom prst="rect">
            <a:avLst/>
          </a:prstGeom>
        </p:spPr>
        <p:txBody>
          <a:bodyPr/>
          <a:lstStyle>
            <a:lvl1pPr>
              <a:defRPr/>
            </a:lvl1pPr>
          </a:lstStyle>
          <a:p>
            <a:pPr>
              <a:defRPr/>
            </a:pPr>
            <a:r>
              <a:rPr lang="en-US" altLang="zh-CN"/>
              <a:t>2016-04-18</a:t>
            </a:r>
            <a:endParaRPr lang="zh-CN" altLang="en-US"/>
          </a:p>
        </p:txBody>
      </p:sp>
      <p:sp>
        <p:nvSpPr>
          <p:cNvPr id="6" name="页脚占位符 4"/>
          <p:cNvSpPr>
            <a:spLocks noGrp="1"/>
          </p:cNvSpPr>
          <p:nvPr>
            <p:ph type="ftr" sz="quarter" idx="11"/>
          </p:nvPr>
        </p:nvSpPr>
        <p:spPr>
          <a:xfrm>
            <a:off x="3124200" y="6356355"/>
            <a:ext cx="2895600" cy="365125"/>
          </a:xfrm>
          <a:prstGeom prst="rect">
            <a:avLst/>
          </a:prstGeo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5"/>
            <a:ext cx="2133600" cy="365125"/>
          </a:xfrm>
          <a:prstGeom prst="rect">
            <a:avLst/>
          </a:prstGeom>
        </p:spPr>
        <p:txBody>
          <a:bodyPr/>
          <a:lstStyle>
            <a:lvl1pPr>
              <a:defRPr/>
            </a:lvl1pPr>
          </a:lstStyle>
          <a:p>
            <a:pPr>
              <a:defRPr/>
            </a:pPr>
            <a:fld id="{530D8648-5A27-46B1-9DFF-F43427A188ED}"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4">
            <a:lum/>
          </a:blip>
          <a:srcRect/>
          <a:stretch>
            <a:fillRect/>
          </a:stretch>
        </a:blipFill>
        <a:effectLst/>
      </p:bgPr>
    </p:bg>
    <p:spTree>
      <p:nvGrpSpPr>
        <p:cNvPr id="1" name=""/>
        <p:cNvGrpSpPr/>
        <p:nvPr/>
      </p:nvGrpSpPr>
      <p:grpSpPr>
        <a:xfrm>
          <a:off x="0" y="0"/>
          <a:ext cx="0" cy="0"/>
          <a:chOff x="0" y="0"/>
          <a:chExt cx="0" cy="0"/>
        </a:xfrm>
      </p:grpSpPr>
      <p:sp>
        <p:nvSpPr>
          <p:cNvPr id="7" name="标题占位符 1"/>
          <p:cNvSpPr>
            <a:spLocks noGrp="1"/>
          </p:cNvSpPr>
          <p:nvPr>
            <p:ph type="title"/>
          </p:nvPr>
        </p:nvSpPr>
        <p:spPr>
          <a:xfrm>
            <a:off x="1280206" y="184319"/>
            <a:ext cx="7096231" cy="547830"/>
          </a:xfrm>
          <a:prstGeom prst="rect">
            <a:avLst/>
          </a:prstGeom>
          <a:noFill/>
          <a:ln w="9525">
            <a:noFill/>
          </a:ln>
        </p:spPr>
        <p:txBody>
          <a:bodyPr lIns="114181" tIns="57091" rIns="114181" bIns="57091" anchor="ctr"/>
          <a:lstStyle/>
          <a:p>
            <a:pPr lvl="0"/>
            <a:r>
              <a:rPr lang="zh-CN" altLang="en-US" dirty="0"/>
              <a:t>单击此处编辑母版标题样式</a:t>
            </a:r>
          </a:p>
        </p:txBody>
      </p:sp>
      <p:sp>
        <p:nvSpPr>
          <p:cNvPr id="8" name="文本占位符 2"/>
          <p:cNvSpPr>
            <a:spLocks noGrp="1"/>
          </p:cNvSpPr>
          <p:nvPr>
            <p:ph type="body" idx="1"/>
          </p:nvPr>
        </p:nvSpPr>
        <p:spPr>
          <a:xfrm>
            <a:off x="458107" y="1097312"/>
            <a:ext cx="8227786" cy="4550868"/>
          </a:xfrm>
          <a:prstGeom prst="rect">
            <a:avLst/>
          </a:prstGeom>
          <a:noFill/>
          <a:ln w="9525">
            <a:noFill/>
          </a:ln>
        </p:spPr>
        <p:txBody>
          <a:bodyPr lIns="114181" tIns="57091" rIns="114181" bIns="57091"/>
          <a:lstStyle/>
          <a:p>
            <a:pPr lvl="0"/>
            <a:r>
              <a:rPr lang="zh-CN" altLang="en-US" dirty="0"/>
              <a:t>单击此处编辑母版文本样式</a:t>
            </a:r>
          </a:p>
          <a:p>
            <a:pPr marL="925830" lvl="1" indent="-354330" algn="l" defTabSz="1139825" rtl="0" eaLnBrk="1" fontAlgn="base" hangingPunct="1">
              <a:spcBef>
                <a:spcPct val="20000"/>
              </a:spcBef>
              <a:spcAft>
                <a:spcPct val="0"/>
              </a:spcAft>
              <a:buFont typeface="Arial" panose="020B0604020202020204" pitchFamily="34" charset="0"/>
              <a:buChar char="»"/>
            </a:pPr>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458107" y="6356048"/>
            <a:ext cx="2132920" cy="365881"/>
          </a:xfrm>
          <a:prstGeom prst="rect">
            <a:avLst/>
          </a:prstGeom>
        </p:spPr>
        <p:txBody>
          <a:bodyPr vert="horz" wrap="square" lIns="114181" tIns="57091" rIns="114181" bIns="57091" numCol="1" anchor="ctr" anchorCtr="0" compatLnSpc="1"/>
          <a:lstStyle>
            <a:lvl1pPr eaLnBrk="1" hangingPunct="1">
              <a:defRPr sz="1430">
                <a:solidFill>
                  <a:srgbClr val="898989"/>
                </a:solidFill>
              </a:defRPr>
            </a:lvl1pPr>
          </a:lstStyle>
          <a:p>
            <a:pPr marL="0" marR="0" lvl="0" indent="0" algn="l" defTabSz="1141730" rtl="0" eaLnBrk="1" fontAlgn="base" latinLnBrk="0" hangingPunct="1">
              <a:lnSpc>
                <a:spcPct val="100000"/>
              </a:lnSpc>
              <a:spcBef>
                <a:spcPct val="0"/>
              </a:spcBef>
              <a:spcAft>
                <a:spcPct val="0"/>
              </a:spcAft>
              <a:buClrTx/>
              <a:buSzTx/>
              <a:buFontTx/>
              <a:buNone/>
              <a:defRPr/>
            </a:pPr>
            <a:fld id="{0BA475E7-221C-4D4C-9E76-BE926D4F7B19}" type="datetimeFigureOut">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2024/5/6</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sp>
        <p:nvSpPr>
          <p:cNvPr id="10" name="页脚占位符 4"/>
          <p:cNvSpPr>
            <a:spLocks noGrp="1"/>
          </p:cNvSpPr>
          <p:nvPr>
            <p:ph type="ftr" sz="quarter" idx="3"/>
          </p:nvPr>
        </p:nvSpPr>
        <p:spPr>
          <a:xfrm>
            <a:off x="3123974" y="6356048"/>
            <a:ext cx="2896054" cy="365881"/>
          </a:xfrm>
          <a:prstGeom prst="rect">
            <a:avLst/>
          </a:prstGeom>
        </p:spPr>
        <p:txBody>
          <a:bodyPr vert="horz" lIns="114181" tIns="57091" rIns="114181" bIns="57091" rtlCol="0" anchor="ctr"/>
          <a:lstStyle>
            <a:lvl1pPr algn="ctr" defTabSz="1141730" eaLnBrk="1" fontAlgn="auto" hangingPunct="1">
              <a:spcBef>
                <a:spcPts val="0"/>
              </a:spcBef>
              <a:spcAft>
                <a:spcPts val="0"/>
              </a:spcAft>
              <a:defRPr sz="1430">
                <a:solidFill>
                  <a:schemeClr val="tx1">
                    <a:tint val="75000"/>
                  </a:schemeClr>
                </a:solidFill>
                <a:latin typeface="+mn-lt"/>
                <a:ea typeface="+mn-ea"/>
                <a:cs typeface="+mn-cs"/>
              </a:defRPr>
            </a:lvl1pPr>
          </a:lstStyle>
          <a:p>
            <a:pPr marL="0" marR="0" lvl="0" indent="0" algn="ctr" defTabSz="1141730"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5"/>
          <p:cNvSpPr>
            <a:spLocks noGrp="1"/>
          </p:cNvSpPr>
          <p:nvPr>
            <p:ph type="sldNum" sz="quarter" idx="4"/>
          </p:nvPr>
        </p:nvSpPr>
        <p:spPr>
          <a:xfrm>
            <a:off x="6783674" y="6344659"/>
            <a:ext cx="2132920" cy="365881"/>
          </a:xfrm>
          <a:prstGeom prst="rect">
            <a:avLst/>
          </a:prstGeom>
        </p:spPr>
        <p:txBody>
          <a:bodyPr vert="horz" wrap="square" lIns="114181" tIns="57091" rIns="114181" bIns="57091" numCol="1" anchor="ctr" anchorCtr="0" compatLnSpc="1"/>
          <a:lstStyle>
            <a:lvl1pPr algn="r" eaLnBrk="1" hangingPunct="1">
              <a:defRPr sz="1430">
                <a:solidFill>
                  <a:srgbClr val="898989"/>
                </a:solidFill>
              </a:defRPr>
            </a:lvl1pPr>
          </a:lstStyle>
          <a:p>
            <a:pPr marL="0" marR="0" lvl="0" indent="0" algn="r" defTabSz="1141730" rtl="0" eaLnBrk="1" fontAlgn="base" latinLnBrk="0" hangingPunct="1">
              <a:lnSpc>
                <a:spcPct val="100000"/>
              </a:lnSpc>
              <a:spcBef>
                <a:spcPct val="0"/>
              </a:spcBef>
              <a:spcAft>
                <a:spcPct val="0"/>
              </a:spcAft>
              <a:buClrTx/>
              <a:buSzTx/>
              <a:buFontTx/>
              <a:buNone/>
              <a:defRPr/>
            </a:pPr>
            <a:fld id="{73FD194E-904C-4B4C-BB1D-AEFF9AB6E992}" type="slidenum">
              <a:rPr kumimoji="0" lang="zh-CN" altLang="en-US" sz="1500" b="0" i="0" u="none" strike="noStrike" kern="1200" cap="none" spc="0" normalizeH="0" baseline="0" noProof="0" smtClean="0">
                <a:ln>
                  <a:noFill/>
                </a:ln>
                <a:solidFill>
                  <a:srgbClr val="898989"/>
                </a:solidFill>
                <a:effectLst/>
                <a:uLnTx/>
                <a:uFillTx/>
                <a:latin typeface="Calibri" panose="020F0502020204030204" charset="0"/>
                <a:ea typeface="宋体" panose="02010600030101010101" pitchFamily="2" charset="-122"/>
                <a:cs typeface="+mn-cs"/>
              </a:rPr>
              <a:t>‹#›</a:t>
            </a:fld>
            <a:endParaRPr kumimoji="0" lang="zh-CN" altLang="en-US" sz="1500" b="0" i="0" u="none" strike="noStrike" kern="1200" cap="none" spc="0" normalizeH="0" baseline="0" noProof="0">
              <a:ln>
                <a:noFill/>
              </a:ln>
              <a:solidFill>
                <a:srgbClr val="898989"/>
              </a:solidFill>
              <a:effectLst/>
              <a:uLnTx/>
              <a:uFillTx/>
              <a:latin typeface="Calibri" panose="020F0502020204030204" charset="0"/>
              <a:ea typeface="宋体" panose="02010600030101010101" pitchFamily="2" charset="-122"/>
              <a:cs typeface="+mn-cs"/>
            </a:endParaRPr>
          </a:p>
        </p:txBody>
      </p:sp>
      <p:pic>
        <p:nvPicPr>
          <p:cNvPr id="12" name="图片 5"/>
          <p:cNvPicPr>
            <a:picLocks noChangeAspect="1"/>
          </p:cNvPicPr>
          <p:nvPr userDrawn="1"/>
        </p:nvPicPr>
        <p:blipFill>
          <a:blip r:embed="rId35" cstate="print">
            <a:extLst>
              <a:ext uri="{28A0092B-C50C-407E-A947-70E740481C1C}">
                <a14:useLocalDpi xmlns:a14="http://schemas.microsoft.com/office/drawing/2010/main" val="0"/>
              </a:ext>
            </a:extLst>
          </a:blip>
          <a:srcRect/>
          <a:stretch>
            <a:fillRect/>
          </a:stretch>
        </p:blipFill>
        <p:spPr bwMode="auto">
          <a:xfrm>
            <a:off x="8282305" y="0"/>
            <a:ext cx="92519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lvl1pPr algn="ctr" rtl="0" eaLnBrk="0" fontAlgn="base" hangingPunct="0">
        <a:spcBef>
          <a:spcPct val="0"/>
        </a:spcBef>
        <a:spcAft>
          <a:spcPct val="0"/>
        </a:spcAft>
        <a:defRPr kumimoji="1" lang="zh-CN" altLang="en-US" sz="3810" b="0" i="0" kern="1200" dirty="0">
          <a:solidFill>
            <a:schemeClr val="tx1"/>
          </a:solidFill>
          <a:latin typeface="Calibri" panose="020F0502020204030204" pitchFamily="34" charset="0"/>
          <a:ea typeface="微软雅黑" panose="020B0503020204020204" pitchFamily="34" charset="-122"/>
          <a:cs typeface="+mj-cs"/>
        </a:defRPr>
      </a:lvl1pPr>
      <a:lvl2pPr algn="ctr" rtl="0" eaLnBrk="0" fontAlgn="base" hangingPunct="0">
        <a:spcBef>
          <a:spcPct val="0"/>
        </a:spcBef>
        <a:spcAft>
          <a:spcPct val="0"/>
        </a:spcAft>
        <a:defRPr sz="4620">
          <a:solidFill>
            <a:schemeClr val="tx1"/>
          </a:solidFill>
          <a:latin typeface="Calibri" panose="020F0502020204030204" charset="0"/>
          <a:ea typeface="宋体" panose="02010600030101010101" pitchFamily="2" charset="-122"/>
        </a:defRPr>
      </a:lvl2pPr>
      <a:lvl3pPr algn="ctr" rtl="0" eaLnBrk="0" fontAlgn="base" hangingPunct="0">
        <a:spcBef>
          <a:spcPct val="0"/>
        </a:spcBef>
        <a:spcAft>
          <a:spcPct val="0"/>
        </a:spcAft>
        <a:defRPr sz="4620">
          <a:solidFill>
            <a:schemeClr val="tx1"/>
          </a:solidFill>
          <a:latin typeface="Calibri" panose="020F0502020204030204" charset="0"/>
          <a:ea typeface="宋体" panose="02010600030101010101" pitchFamily="2" charset="-122"/>
        </a:defRPr>
      </a:lvl3pPr>
      <a:lvl4pPr algn="ctr" rtl="0" eaLnBrk="0" fontAlgn="base" hangingPunct="0">
        <a:spcBef>
          <a:spcPct val="0"/>
        </a:spcBef>
        <a:spcAft>
          <a:spcPct val="0"/>
        </a:spcAft>
        <a:defRPr sz="4620">
          <a:solidFill>
            <a:schemeClr val="tx1"/>
          </a:solidFill>
          <a:latin typeface="Calibri" panose="020F0502020204030204" charset="0"/>
          <a:ea typeface="宋体" panose="02010600030101010101" pitchFamily="2" charset="-122"/>
        </a:defRPr>
      </a:lvl4pPr>
      <a:lvl5pPr algn="ctr" rtl="0" eaLnBrk="0" fontAlgn="base" hangingPunct="0">
        <a:spcBef>
          <a:spcPct val="0"/>
        </a:spcBef>
        <a:spcAft>
          <a:spcPct val="0"/>
        </a:spcAft>
        <a:defRPr sz="4620">
          <a:solidFill>
            <a:schemeClr val="tx1"/>
          </a:solidFill>
          <a:latin typeface="Calibri" panose="020F0502020204030204" charset="0"/>
          <a:ea typeface="宋体" panose="02010600030101010101" pitchFamily="2" charset="-122"/>
        </a:defRPr>
      </a:lvl5pPr>
      <a:lvl6pPr marL="480060" algn="ctr" rtl="0" fontAlgn="base">
        <a:spcBef>
          <a:spcPct val="0"/>
        </a:spcBef>
        <a:spcAft>
          <a:spcPct val="0"/>
        </a:spcAft>
        <a:defRPr sz="4620">
          <a:solidFill>
            <a:schemeClr val="tx1"/>
          </a:solidFill>
          <a:latin typeface="Calibri" panose="020F0502020204030204" charset="0"/>
          <a:ea typeface="宋体" panose="02010600030101010101" pitchFamily="2" charset="-122"/>
        </a:defRPr>
      </a:lvl6pPr>
      <a:lvl7pPr marL="960120" algn="ctr" rtl="0" fontAlgn="base">
        <a:spcBef>
          <a:spcPct val="0"/>
        </a:spcBef>
        <a:spcAft>
          <a:spcPct val="0"/>
        </a:spcAft>
        <a:defRPr sz="4620">
          <a:solidFill>
            <a:schemeClr val="tx1"/>
          </a:solidFill>
          <a:latin typeface="Calibri" panose="020F0502020204030204" charset="0"/>
          <a:ea typeface="宋体" panose="02010600030101010101" pitchFamily="2" charset="-122"/>
        </a:defRPr>
      </a:lvl7pPr>
      <a:lvl8pPr marL="1440180" algn="ctr" rtl="0" fontAlgn="base">
        <a:spcBef>
          <a:spcPct val="0"/>
        </a:spcBef>
        <a:spcAft>
          <a:spcPct val="0"/>
        </a:spcAft>
        <a:defRPr sz="4620">
          <a:solidFill>
            <a:schemeClr val="tx1"/>
          </a:solidFill>
          <a:latin typeface="Calibri" panose="020F0502020204030204" charset="0"/>
          <a:ea typeface="宋体" panose="02010600030101010101" pitchFamily="2" charset="-122"/>
        </a:defRPr>
      </a:lvl8pPr>
      <a:lvl9pPr marL="1920240" algn="ctr" rtl="0" fontAlgn="base">
        <a:spcBef>
          <a:spcPct val="0"/>
        </a:spcBef>
        <a:spcAft>
          <a:spcPct val="0"/>
        </a:spcAft>
        <a:defRPr sz="4620">
          <a:solidFill>
            <a:schemeClr val="tx1"/>
          </a:solidFill>
          <a:latin typeface="Calibri" panose="020F0502020204030204" charset="0"/>
          <a:ea typeface="宋体" panose="02010600030101010101" pitchFamily="2" charset="-122"/>
        </a:defRPr>
      </a:lvl9pPr>
    </p:titleStyle>
    <p:bodyStyle>
      <a:lvl1pPr marL="342900" indent="-342900" algn="l" rtl="0" eaLnBrk="0" fontAlgn="base" hangingPunct="0">
        <a:spcBef>
          <a:spcPct val="19000"/>
        </a:spcBef>
        <a:spcAft>
          <a:spcPct val="0"/>
        </a:spcAft>
        <a:buFont typeface="Arial" panose="020B0604020202020204" pitchFamily="34" charset="0"/>
        <a:buChar char="»"/>
        <a:defRPr kumimoji="1" lang="zh-CN" altLang="en-US" sz="3430" b="0" i="0" kern="1200" dirty="0">
          <a:solidFill>
            <a:srgbClr val="0070C0"/>
          </a:solidFill>
          <a:latin typeface="Calibri" panose="020F0502020204030204" pitchFamily="34" charset="0"/>
          <a:ea typeface="微软雅黑" panose="020B0503020204020204" pitchFamily="34" charset="-122"/>
          <a:cs typeface="+mn-cs"/>
        </a:defRPr>
      </a:lvl1pPr>
      <a:lvl2pPr marL="979805" indent="-435610" algn="l" rtl="0" eaLnBrk="0" fontAlgn="base" hangingPunct="0">
        <a:spcBef>
          <a:spcPct val="19000"/>
        </a:spcBef>
        <a:spcAft>
          <a:spcPct val="0"/>
        </a:spcAft>
        <a:buFont typeface="Arial" panose="020B0604020202020204" pitchFamily="34" charset="0"/>
        <a:buChar char="–"/>
        <a:defRPr kumimoji="1" lang="zh-CN" altLang="en-US" sz="3050" b="0" i="0" kern="1200" dirty="0">
          <a:solidFill>
            <a:schemeClr val="tx1"/>
          </a:solidFill>
          <a:latin typeface="Calibri" panose="020F0502020204030204" pitchFamily="34" charset="0"/>
          <a:ea typeface="微软雅黑" panose="020B0503020204020204" pitchFamily="34" charset="-122"/>
          <a:cs typeface="+mn-cs"/>
        </a:defRPr>
      </a:lvl2pPr>
      <a:lvl3pPr marL="1143000" indent="-228600" algn="l" rtl="0" eaLnBrk="0" fontAlgn="base" hangingPunct="0">
        <a:spcBef>
          <a:spcPct val="19000"/>
        </a:spcBef>
        <a:spcAft>
          <a:spcPct val="0"/>
        </a:spcAft>
        <a:buFont typeface="Arial" panose="020B0604020202020204" pitchFamily="34" charset="0"/>
        <a:buChar char="»"/>
        <a:defRPr kumimoji="1" lang="zh-CN" altLang="en-US" sz="2665" b="0" i="0" kern="1200" dirty="0">
          <a:solidFill>
            <a:schemeClr val="tx1"/>
          </a:solidFill>
          <a:latin typeface="Calibri" panose="020F0502020204030204" pitchFamily="34" charset="0"/>
          <a:ea typeface="微软雅黑" panose="020B0503020204020204" pitchFamily="34" charset="-122"/>
          <a:cs typeface="+mn-cs"/>
        </a:defRPr>
      </a:lvl3pPr>
      <a:lvl4pPr marL="1600200" indent="-228600" algn="l" rtl="0" eaLnBrk="0" fontAlgn="base" hangingPunct="0">
        <a:spcBef>
          <a:spcPct val="19000"/>
        </a:spcBef>
        <a:spcAft>
          <a:spcPct val="0"/>
        </a:spcAft>
        <a:buFont typeface="Arial" panose="020B0604020202020204" pitchFamily="34" charset="0"/>
        <a:buChar char="»"/>
        <a:defRPr kumimoji="1" lang="zh-CN" altLang="en-US" sz="2285" b="0" i="0" kern="1200" dirty="0">
          <a:solidFill>
            <a:schemeClr val="tx1"/>
          </a:solidFill>
          <a:latin typeface="Calibri" panose="020F0502020204030204" pitchFamily="34" charset="0"/>
          <a:ea typeface="微软雅黑" panose="020B0503020204020204" pitchFamily="34" charset="-122"/>
          <a:cs typeface="+mn-cs"/>
        </a:defRPr>
      </a:lvl4pPr>
      <a:lvl5pPr marL="2057400" indent="-228600" algn="l" rtl="0" eaLnBrk="0" fontAlgn="base" hangingPunct="0">
        <a:spcBef>
          <a:spcPct val="19000"/>
        </a:spcBef>
        <a:spcAft>
          <a:spcPct val="0"/>
        </a:spcAft>
        <a:buFont typeface="Arial" panose="020B0604020202020204" pitchFamily="34" charset="0"/>
        <a:buChar char="»"/>
        <a:defRPr kumimoji="1" lang="zh-CN" altLang="en-US" sz="1905" b="0" i="0" kern="1200" dirty="0">
          <a:solidFill>
            <a:schemeClr val="tx1"/>
          </a:solidFill>
          <a:latin typeface="Calibri" panose="020F0502020204030204" pitchFamily="34" charset="0"/>
          <a:ea typeface="微软雅黑" panose="020B0503020204020204" pitchFamily="34" charset="-122"/>
          <a:cs typeface="+mn-cs"/>
        </a:defRPr>
      </a:lvl5pPr>
      <a:lvl6pPr marL="2514600" indent="-228600" algn="l" defTabSz="913765" rtl="0" eaLnBrk="1" latinLnBrk="0" hangingPunct="1">
        <a:spcBef>
          <a:spcPct val="19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19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19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19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 Id="rId9" Type="http://schemas.openxmlformats.org/officeDocument/2006/relationships/image" Target="../media/image77.png"/></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oftware.intel.com/content/www/us/en/develop/articles/vectorization-with-the-intel-compilers-part-i.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Layout" Target="../slideLayouts/slideLayout29.xml"/><Relationship Id="rId4" Type="http://schemas.openxmlformats.org/officeDocument/2006/relationships/image" Target="../media/image46.jpeg"/></Relationships>
</file>

<file path=ppt/slides/_rels/slide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681596"/>
            <a:ext cx="6858000" cy="1392491"/>
          </a:xfrm>
        </p:spPr>
        <p:txBody>
          <a:bodyPr>
            <a:normAutofit/>
          </a:bodyPr>
          <a:lstStyle/>
          <a:p>
            <a:r>
              <a:rPr lang="zh-CN" altLang="en-US" dirty="0">
                <a:latin typeface="黑体" panose="02010609060101010101" pitchFamily="49" charset="-122"/>
                <a:ea typeface="黑体" panose="02010609060101010101" pitchFamily="49" charset="-122"/>
              </a:rPr>
              <a:t>并行程序设计与算法</a:t>
            </a:r>
            <a:endParaRPr lang="en-US"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lstStyle/>
          <a:p>
            <a:r>
              <a:rPr lang="zh-CN" altLang="en-US" sz="2800" dirty="0"/>
              <a:t>任课教师：吴迪、黄聃（</a:t>
            </a:r>
            <a:r>
              <a:rPr lang="en-US" altLang="zh-CN" sz="2800" dirty="0"/>
              <a:t>Huang</a:t>
            </a:r>
            <a:r>
              <a:rPr lang="zh-CN" altLang="en-US" sz="2800" dirty="0"/>
              <a:t>，</a:t>
            </a:r>
            <a:r>
              <a:rPr lang="en-US" altLang="zh-CN" sz="2800" dirty="0"/>
              <a:t>Dan</a:t>
            </a:r>
            <a:r>
              <a:rPr lang="zh-CN" altLang="en-US" sz="2800" dirty="0"/>
              <a:t>）</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Cray-1 (1976)</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3441" y="1125538"/>
            <a:ext cx="4532418"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266330" y="1802167"/>
            <a:ext cx="2157274" cy="923330"/>
          </a:xfrm>
          <a:prstGeom prst="rect">
            <a:avLst/>
          </a:prstGeom>
          <a:noFill/>
        </p:spPr>
        <p:txBody>
          <a:bodyPr wrap="square" rtlCol="0">
            <a:spAutoFit/>
          </a:bodyPr>
          <a:lstStyle/>
          <a:p>
            <a:r>
              <a:rPr lang="en-US"/>
              <a:t>RISC </a:t>
            </a:r>
            <a:r>
              <a:rPr lang="en-US" dirty="0"/>
              <a:t>vector instruction set extension</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7615" y="112513"/>
            <a:ext cx="6506698" cy="566181"/>
          </a:xfrm>
          <a:prstGeom prst="rect">
            <a:avLst/>
          </a:prstGeom>
        </p:spPr>
        <p:txBody>
          <a:bodyPr vert="horz" wrap="square" lIns="0" tIns="12065" rIns="0" bIns="0" rtlCol="0">
            <a:spAutoFit/>
          </a:bodyPr>
          <a:lstStyle/>
          <a:p>
            <a:pPr marL="12700">
              <a:lnSpc>
                <a:spcPct val="100000"/>
              </a:lnSpc>
              <a:spcBef>
                <a:spcPts val="95"/>
              </a:spcBef>
            </a:pPr>
            <a:r>
              <a:rPr sz="3600" spc="-10" dirty="0"/>
              <a:t>The DRAM</a:t>
            </a:r>
            <a:r>
              <a:rPr sz="3600" spc="-25" dirty="0"/>
              <a:t> </a:t>
            </a:r>
            <a:r>
              <a:rPr sz="3600" spc="-10" dirty="0"/>
              <a:t>subsystem</a:t>
            </a:r>
          </a:p>
        </p:txBody>
      </p:sp>
      <p:sp>
        <p:nvSpPr>
          <p:cNvPr id="3" name="object 3"/>
          <p:cNvSpPr/>
          <p:nvPr/>
        </p:nvSpPr>
        <p:spPr>
          <a:xfrm>
            <a:off x="1371600" y="3200400"/>
            <a:ext cx="2590800" cy="5989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677411" y="4655820"/>
            <a:ext cx="1351788" cy="133526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71600" y="2133600"/>
            <a:ext cx="2590800" cy="59893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53000" y="3211067"/>
            <a:ext cx="2590800" cy="59893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953000" y="2133600"/>
            <a:ext cx="2590800" cy="59893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988052" y="3791711"/>
            <a:ext cx="1354836" cy="16581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029961" y="3810761"/>
            <a:ext cx="1219200" cy="1522730"/>
          </a:xfrm>
          <a:custGeom>
            <a:avLst/>
            <a:gdLst/>
            <a:ahLst/>
            <a:cxnLst/>
            <a:rect l="l" t="t" r="r" b="b"/>
            <a:pathLst>
              <a:path w="1219200" h="1522729">
                <a:moveTo>
                  <a:pt x="0" y="1522476"/>
                </a:moveTo>
                <a:lnTo>
                  <a:pt x="1219200" y="1522476"/>
                </a:lnTo>
                <a:lnTo>
                  <a:pt x="1219200" y="0"/>
                </a:lnTo>
              </a:path>
            </a:pathLst>
          </a:custGeom>
          <a:ln w="102107">
            <a:solidFill>
              <a:srgbClr val="3A812E"/>
            </a:solidFill>
          </a:ln>
        </p:spPr>
        <p:txBody>
          <a:bodyPr wrap="square" lIns="0" tIns="0" rIns="0" bIns="0" rtlCol="0"/>
          <a:lstStyle/>
          <a:p>
            <a:endParaRPr/>
          </a:p>
        </p:txBody>
      </p:sp>
      <p:sp>
        <p:nvSpPr>
          <p:cNvPr id="10" name="object 10"/>
          <p:cNvSpPr/>
          <p:nvPr/>
        </p:nvSpPr>
        <p:spPr>
          <a:xfrm>
            <a:off x="2574035" y="3781044"/>
            <a:ext cx="1146048" cy="166878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667761" y="3800094"/>
            <a:ext cx="1009650" cy="1533525"/>
          </a:xfrm>
          <a:custGeom>
            <a:avLst/>
            <a:gdLst/>
            <a:ahLst/>
            <a:cxnLst/>
            <a:rect l="l" t="t" r="r" b="b"/>
            <a:pathLst>
              <a:path w="1009650" h="1533525">
                <a:moveTo>
                  <a:pt x="1009650" y="1533524"/>
                </a:moveTo>
                <a:lnTo>
                  <a:pt x="0" y="1533524"/>
                </a:lnTo>
                <a:lnTo>
                  <a:pt x="0" y="0"/>
                </a:lnTo>
              </a:path>
            </a:pathLst>
          </a:custGeom>
          <a:ln w="102107">
            <a:solidFill>
              <a:srgbClr val="3A812E"/>
            </a:solidFill>
          </a:ln>
        </p:spPr>
        <p:txBody>
          <a:bodyPr wrap="square" lIns="0" tIns="0" rIns="0" bIns="0" rtlCol="0"/>
          <a:lstStyle/>
          <a:p>
            <a:endParaRPr/>
          </a:p>
        </p:txBody>
      </p:sp>
      <p:sp>
        <p:nvSpPr>
          <p:cNvPr id="12" name="object 12"/>
          <p:cNvSpPr/>
          <p:nvPr/>
        </p:nvSpPr>
        <p:spPr>
          <a:xfrm>
            <a:off x="6153911" y="2714244"/>
            <a:ext cx="190500" cy="565403"/>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247638" y="2733294"/>
            <a:ext cx="3175" cy="481330"/>
          </a:xfrm>
          <a:custGeom>
            <a:avLst/>
            <a:gdLst/>
            <a:ahLst/>
            <a:cxnLst/>
            <a:rect l="l" t="t" r="r" b="b"/>
            <a:pathLst>
              <a:path w="3175" h="481330">
                <a:moveTo>
                  <a:pt x="-51053" y="240474"/>
                </a:moveTo>
                <a:lnTo>
                  <a:pt x="54228" y="240474"/>
                </a:lnTo>
              </a:path>
            </a:pathLst>
          </a:custGeom>
          <a:ln w="583056">
            <a:solidFill>
              <a:srgbClr val="3A812E"/>
            </a:solidFill>
          </a:ln>
        </p:spPr>
        <p:txBody>
          <a:bodyPr wrap="square" lIns="0" tIns="0" rIns="0" bIns="0" rtlCol="0"/>
          <a:lstStyle/>
          <a:p>
            <a:endParaRPr/>
          </a:p>
        </p:txBody>
      </p:sp>
      <p:sp>
        <p:nvSpPr>
          <p:cNvPr id="14" name="object 14"/>
          <p:cNvSpPr/>
          <p:nvPr/>
        </p:nvSpPr>
        <p:spPr>
          <a:xfrm>
            <a:off x="2574035" y="2714244"/>
            <a:ext cx="188975" cy="55473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2667761" y="2733294"/>
            <a:ext cx="1905" cy="469900"/>
          </a:xfrm>
          <a:custGeom>
            <a:avLst/>
            <a:gdLst/>
            <a:ahLst/>
            <a:cxnLst/>
            <a:rect l="l" t="t" r="r" b="b"/>
            <a:pathLst>
              <a:path w="1905" h="469900">
                <a:moveTo>
                  <a:pt x="-51054" y="234950"/>
                </a:moveTo>
                <a:lnTo>
                  <a:pt x="52705" y="234950"/>
                </a:lnTo>
              </a:path>
            </a:pathLst>
          </a:custGeom>
          <a:ln w="572007">
            <a:solidFill>
              <a:srgbClr val="3A812E"/>
            </a:solidFill>
          </a:ln>
        </p:spPr>
        <p:txBody>
          <a:bodyPr wrap="square" lIns="0" tIns="0" rIns="0" bIns="0" rtlCol="0"/>
          <a:lstStyle/>
          <a:p>
            <a:endParaRPr/>
          </a:p>
        </p:txBody>
      </p:sp>
      <p:sp>
        <p:nvSpPr>
          <p:cNvPr id="16" name="object 16"/>
          <p:cNvSpPr txBox="1"/>
          <p:nvPr/>
        </p:nvSpPr>
        <p:spPr>
          <a:xfrm>
            <a:off x="1656969" y="5516676"/>
            <a:ext cx="16389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504D"/>
                </a:solidFill>
                <a:latin typeface="Calibri" panose="020F0502020204030204"/>
                <a:cs typeface="Calibri" panose="020F0502020204030204"/>
              </a:rPr>
              <a:t>Memory</a:t>
            </a:r>
            <a:r>
              <a:rPr sz="1800" b="1" spc="-7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channel</a:t>
            </a:r>
            <a:endParaRPr sz="1800">
              <a:latin typeface="Calibri" panose="020F0502020204030204"/>
              <a:cs typeface="Calibri" panose="020F0502020204030204"/>
            </a:endParaRPr>
          </a:p>
        </p:txBody>
      </p:sp>
      <p:sp>
        <p:nvSpPr>
          <p:cNvPr id="17" name="object 17"/>
          <p:cNvSpPr txBox="1"/>
          <p:nvPr/>
        </p:nvSpPr>
        <p:spPr>
          <a:xfrm>
            <a:off x="5467603" y="5516676"/>
            <a:ext cx="16389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504D"/>
                </a:solidFill>
                <a:latin typeface="Calibri" panose="020F0502020204030204"/>
                <a:cs typeface="Calibri" panose="020F0502020204030204"/>
              </a:rPr>
              <a:t>Memory</a:t>
            </a:r>
            <a:r>
              <a:rPr sz="1800" b="1" spc="-7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channel</a:t>
            </a:r>
            <a:endParaRPr sz="1800">
              <a:latin typeface="Calibri" panose="020F0502020204030204"/>
              <a:cs typeface="Calibri" panose="020F0502020204030204"/>
            </a:endParaRPr>
          </a:p>
        </p:txBody>
      </p:sp>
      <p:sp>
        <p:nvSpPr>
          <p:cNvPr id="18" name="object 18"/>
          <p:cNvSpPr txBox="1"/>
          <p:nvPr/>
        </p:nvSpPr>
        <p:spPr>
          <a:xfrm>
            <a:off x="4833620" y="1541729"/>
            <a:ext cx="291084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AF50"/>
                </a:solidFill>
                <a:latin typeface="Calibri" panose="020F0502020204030204"/>
                <a:cs typeface="Calibri" panose="020F0502020204030204"/>
              </a:rPr>
              <a:t>DIMM </a:t>
            </a:r>
            <a:r>
              <a:rPr sz="1400" b="1" spc="-5" dirty="0">
                <a:solidFill>
                  <a:srgbClr val="00AF50"/>
                </a:solidFill>
                <a:latin typeface="Calibri" panose="020F0502020204030204"/>
                <a:cs typeface="Calibri" panose="020F0502020204030204"/>
              </a:rPr>
              <a:t>(Dual </a:t>
            </a:r>
            <a:r>
              <a:rPr sz="1400" b="1" dirty="0">
                <a:solidFill>
                  <a:srgbClr val="00AF50"/>
                </a:solidFill>
                <a:latin typeface="Calibri" panose="020F0502020204030204"/>
                <a:cs typeface="Calibri" panose="020F0502020204030204"/>
              </a:rPr>
              <a:t>in-line memory</a:t>
            </a:r>
            <a:r>
              <a:rPr sz="1400" b="1" spc="-70" dirty="0">
                <a:solidFill>
                  <a:srgbClr val="00AF50"/>
                </a:solidFill>
                <a:latin typeface="Calibri" panose="020F0502020204030204"/>
                <a:cs typeface="Calibri" panose="020F0502020204030204"/>
              </a:rPr>
              <a:t> </a:t>
            </a:r>
            <a:r>
              <a:rPr sz="1400" b="1" dirty="0">
                <a:solidFill>
                  <a:srgbClr val="00AF50"/>
                </a:solidFill>
                <a:latin typeface="Calibri" panose="020F0502020204030204"/>
                <a:cs typeface="Calibri" panose="020F0502020204030204"/>
              </a:rPr>
              <a:t>module)</a:t>
            </a:r>
            <a:endParaRPr sz="1400">
              <a:latin typeface="Calibri" panose="020F0502020204030204"/>
              <a:cs typeface="Calibri" panose="020F0502020204030204"/>
            </a:endParaRPr>
          </a:p>
        </p:txBody>
      </p:sp>
      <p:sp>
        <p:nvSpPr>
          <p:cNvPr id="19" name="object 19"/>
          <p:cNvSpPr/>
          <p:nvPr/>
        </p:nvSpPr>
        <p:spPr>
          <a:xfrm>
            <a:off x="4877561" y="2058161"/>
            <a:ext cx="2743200" cy="762000"/>
          </a:xfrm>
          <a:custGeom>
            <a:avLst/>
            <a:gdLst/>
            <a:ahLst/>
            <a:cxnLst/>
            <a:rect l="l" t="t" r="r" b="b"/>
            <a:pathLst>
              <a:path w="2743200" h="762000">
                <a:moveTo>
                  <a:pt x="0" y="762000"/>
                </a:moveTo>
                <a:lnTo>
                  <a:pt x="2743199" y="762000"/>
                </a:lnTo>
                <a:lnTo>
                  <a:pt x="2743199" y="0"/>
                </a:lnTo>
                <a:lnTo>
                  <a:pt x="0" y="0"/>
                </a:lnTo>
                <a:lnTo>
                  <a:pt x="0" y="762000"/>
                </a:lnTo>
                <a:close/>
              </a:path>
            </a:pathLst>
          </a:custGeom>
          <a:ln w="50292">
            <a:solidFill>
              <a:srgbClr val="000000"/>
            </a:solidFill>
            <a:prstDash val="lgDash"/>
          </a:ln>
        </p:spPr>
        <p:txBody>
          <a:bodyPr wrap="square" lIns="0" tIns="0" rIns="0" bIns="0" rtlCol="0"/>
          <a:lstStyle/>
          <a:p>
            <a:endParaRPr/>
          </a:p>
        </p:txBody>
      </p:sp>
      <p:sp>
        <p:nvSpPr>
          <p:cNvPr id="20" name="object 20"/>
          <p:cNvSpPr txBox="1"/>
          <p:nvPr/>
        </p:nvSpPr>
        <p:spPr>
          <a:xfrm>
            <a:off x="3870197" y="4209669"/>
            <a:ext cx="94678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panose="020F0502020204030204"/>
                <a:cs typeface="Calibri" panose="020F0502020204030204"/>
              </a:rPr>
              <a:t>P</a:t>
            </a:r>
            <a:r>
              <a:rPr sz="1800" b="1" spc="-30" dirty="0">
                <a:latin typeface="Calibri" panose="020F0502020204030204"/>
                <a:cs typeface="Calibri" panose="020F0502020204030204"/>
              </a:rPr>
              <a:t>r</a:t>
            </a:r>
            <a:r>
              <a:rPr sz="1800" b="1" dirty="0">
                <a:latin typeface="Calibri" panose="020F0502020204030204"/>
                <a:cs typeface="Calibri" panose="020F0502020204030204"/>
              </a:rPr>
              <a:t>o</a:t>
            </a:r>
            <a:r>
              <a:rPr sz="1800" b="1" spc="5" dirty="0">
                <a:latin typeface="Calibri" panose="020F0502020204030204"/>
                <a:cs typeface="Calibri" panose="020F0502020204030204"/>
              </a:rPr>
              <a:t>c</a:t>
            </a:r>
            <a:r>
              <a:rPr sz="1800" b="1" dirty="0">
                <a:latin typeface="Calibri" panose="020F0502020204030204"/>
                <a:cs typeface="Calibri" panose="020F0502020204030204"/>
              </a:rPr>
              <a:t>essor</a:t>
            </a:r>
            <a:endParaRPr sz="1800">
              <a:latin typeface="Calibri" panose="020F0502020204030204"/>
              <a:cs typeface="Calibri" panose="020F0502020204030204"/>
            </a:endParaRPr>
          </a:p>
        </p:txBody>
      </p:sp>
      <p:sp>
        <p:nvSpPr>
          <p:cNvPr id="21" name="object 21"/>
          <p:cNvSpPr/>
          <p:nvPr/>
        </p:nvSpPr>
        <p:spPr>
          <a:xfrm>
            <a:off x="6020561" y="4267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a:endParaRPr/>
          </a:p>
        </p:txBody>
      </p:sp>
      <p:sp>
        <p:nvSpPr>
          <p:cNvPr id="22" name="object 22"/>
          <p:cNvSpPr/>
          <p:nvPr/>
        </p:nvSpPr>
        <p:spPr>
          <a:xfrm>
            <a:off x="2439161" y="4267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a:endParaRPr/>
          </a:p>
        </p:txBody>
      </p:sp>
      <p:sp>
        <p:nvSpPr>
          <p:cNvPr id="23" name="object 23"/>
          <p:cNvSpPr/>
          <p:nvPr/>
        </p:nvSpPr>
        <p:spPr>
          <a:xfrm>
            <a:off x="1219961" y="1981961"/>
            <a:ext cx="2895600" cy="1905000"/>
          </a:xfrm>
          <a:custGeom>
            <a:avLst/>
            <a:gdLst/>
            <a:ahLst/>
            <a:cxnLst/>
            <a:rect l="l" t="t" r="r" b="b"/>
            <a:pathLst>
              <a:path w="2895600" h="1905000">
                <a:moveTo>
                  <a:pt x="0" y="1905000"/>
                </a:moveTo>
                <a:lnTo>
                  <a:pt x="2895600" y="1905000"/>
                </a:lnTo>
                <a:lnTo>
                  <a:pt x="2895600" y="0"/>
                </a:lnTo>
                <a:lnTo>
                  <a:pt x="0" y="0"/>
                </a:lnTo>
                <a:lnTo>
                  <a:pt x="0" y="1905000"/>
                </a:lnTo>
                <a:close/>
              </a:path>
            </a:pathLst>
          </a:custGeom>
          <a:ln w="50292">
            <a:solidFill>
              <a:srgbClr val="000000"/>
            </a:solidFill>
            <a:prstDash val="lgDash"/>
          </a:ln>
        </p:spPr>
        <p:txBody>
          <a:bodyPr wrap="square" lIns="0" tIns="0" rIns="0" bIns="0" rtlCol="0"/>
          <a:lstStyle/>
          <a:p>
            <a:endParaRPr/>
          </a:p>
        </p:txBody>
      </p:sp>
      <p:sp>
        <p:nvSpPr>
          <p:cNvPr id="24" name="object 24"/>
          <p:cNvSpPr txBox="1"/>
          <p:nvPr/>
        </p:nvSpPr>
        <p:spPr>
          <a:xfrm>
            <a:off x="2112645" y="1546301"/>
            <a:ext cx="103060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MS PGothic" panose="020B0600070205080204" charset="-128"/>
                <a:cs typeface="MS PGothic" panose="020B0600070205080204" charset="-128"/>
              </a:rPr>
              <a:t>“</a:t>
            </a:r>
            <a:r>
              <a:rPr sz="1800" b="1" spc="-5" dirty="0">
                <a:solidFill>
                  <a:srgbClr val="C0504D"/>
                </a:solidFill>
                <a:latin typeface="Calibri" panose="020F0502020204030204"/>
                <a:cs typeface="Calibri" panose="020F0502020204030204"/>
              </a:rPr>
              <a:t>Channel</a:t>
            </a:r>
            <a:r>
              <a:rPr sz="1800" b="1" spc="-5" dirty="0">
                <a:solidFill>
                  <a:srgbClr val="C0504D"/>
                </a:solidFill>
                <a:latin typeface="MS PGothic" panose="020B0600070205080204" charset="-128"/>
                <a:cs typeface="MS PGothic" panose="020B0600070205080204" charset="-128"/>
              </a:rPr>
              <a:t>”</a:t>
            </a:r>
            <a:endParaRPr sz="1800">
              <a:latin typeface="MS PGothic" panose="020B0600070205080204" charset="-128"/>
              <a:cs typeface="MS PGothic" panose="020B0600070205080204" charset="-128"/>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6565" y="167758"/>
            <a:ext cx="6550660"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DIMM</a:t>
            </a:r>
          </a:p>
        </p:txBody>
      </p:sp>
      <p:sp>
        <p:nvSpPr>
          <p:cNvPr id="3" name="object 3"/>
          <p:cNvSpPr/>
          <p:nvPr/>
        </p:nvSpPr>
        <p:spPr>
          <a:xfrm>
            <a:off x="914400" y="1981200"/>
            <a:ext cx="2590800" cy="5989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039361" y="1829561"/>
            <a:ext cx="1752600" cy="762000"/>
          </a:xfrm>
          <a:custGeom>
            <a:avLst/>
            <a:gdLst/>
            <a:ahLst/>
            <a:cxnLst/>
            <a:rect l="l" t="t" r="r" b="b"/>
            <a:pathLst>
              <a:path w="1752600" h="762000">
                <a:moveTo>
                  <a:pt x="1371600" y="0"/>
                </a:moveTo>
                <a:lnTo>
                  <a:pt x="1371600" y="190500"/>
                </a:lnTo>
                <a:lnTo>
                  <a:pt x="0" y="190500"/>
                </a:lnTo>
                <a:lnTo>
                  <a:pt x="0" y="571500"/>
                </a:lnTo>
                <a:lnTo>
                  <a:pt x="1371600" y="571500"/>
                </a:lnTo>
                <a:lnTo>
                  <a:pt x="1371600" y="762000"/>
                </a:lnTo>
                <a:lnTo>
                  <a:pt x="1752600" y="381000"/>
                </a:lnTo>
                <a:lnTo>
                  <a:pt x="1371600" y="0"/>
                </a:lnTo>
                <a:close/>
              </a:path>
            </a:pathLst>
          </a:custGeom>
          <a:solidFill>
            <a:srgbClr val="000000"/>
          </a:solidFill>
        </p:spPr>
        <p:txBody>
          <a:bodyPr wrap="square" lIns="0" tIns="0" rIns="0" bIns="0" rtlCol="0"/>
          <a:lstStyle/>
          <a:p>
            <a:endParaRPr/>
          </a:p>
        </p:txBody>
      </p:sp>
      <p:sp>
        <p:nvSpPr>
          <p:cNvPr id="5" name="object 5"/>
          <p:cNvSpPr/>
          <p:nvPr/>
        </p:nvSpPr>
        <p:spPr>
          <a:xfrm>
            <a:off x="4039361" y="1829561"/>
            <a:ext cx="1752600" cy="762000"/>
          </a:xfrm>
          <a:custGeom>
            <a:avLst/>
            <a:gdLst/>
            <a:ahLst/>
            <a:cxnLst/>
            <a:rect l="l" t="t" r="r" b="b"/>
            <a:pathLst>
              <a:path w="1752600" h="762000">
                <a:moveTo>
                  <a:pt x="0" y="190500"/>
                </a:moveTo>
                <a:lnTo>
                  <a:pt x="1371600" y="190500"/>
                </a:lnTo>
                <a:lnTo>
                  <a:pt x="1371600" y="0"/>
                </a:lnTo>
                <a:lnTo>
                  <a:pt x="1752600" y="381000"/>
                </a:lnTo>
                <a:lnTo>
                  <a:pt x="1371600" y="762000"/>
                </a:lnTo>
                <a:lnTo>
                  <a:pt x="1371600" y="571500"/>
                </a:lnTo>
                <a:lnTo>
                  <a:pt x="0" y="571500"/>
                </a:lnTo>
                <a:lnTo>
                  <a:pt x="0" y="190500"/>
                </a:lnTo>
                <a:close/>
              </a:path>
            </a:pathLst>
          </a:custGeom>
          <a:ln w="25908">
            <a:solidFill>
              <a:srgbClr val="000000"/>
            </a:solidFill>
          </a:ln>
        </p:spPr>
        <p:txBody>
          <a:bodyPr wrap="square" lIns="0" tIns="0" rIns="0" bIns="0" rtlCol="0"/>
          <a:lstStyle/>
          <a:p>
            <a:endParaRPr/>
          </a:p>
        </p:txBody>
      </p:sp>
      <p:sp>
        <p:nvSpPr>
          <p:cNvPr id="6" name="object 6"/>
          <p:cNvSpPr txBox="1"/>
          <p:nvPr/>
        </p:nvSpPr>
        <p:spPr>
          <a:xfrm>
            <a:off x="794410" y="1541729"/>
            <a:ext cx="4475480" cy="874598"/>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AF50"/>
                </a:solidFill>
                <a:latin typeface="Calibri" panose="020F0502020204030204"/>
                <a:cs typeface="Calibri" panose="020F0502020204030204"/>
              </a:rPr>
              <a:t>DIMM </a:t>
            </a:r>
            <a:r>
              <a:rPr sz="1600" b="1" spc="-5" dirty="0">
                <a:solidFill>
                  <a:srgbClr val="00AF50"/>
                </a:solidFill>
                <a:latin typeface="Calibri" panose="020F0502020204030204"/>
                <a:cs typeface="Calibri" panose="020F0502020204030204"/>
              </a:rPr>
              <a:t>(Dual </a:t>
            </a:r>
            <a:r>
              <a:rPr sz="1600" b="1" dirty="0">
                <a:solidFill>
                  <a:srgbClr val="00AF50"/>
                </a:solidFill>
                <a:latin typeface="Calibri" panose="020F0502020204030204"/>
                <a:cs typeface="Calibri" panose="020F0502020204030204"/>
              </a:rPr>
              <a:t>in-line </a:t>
            </a:r>
            <a:r>
              <a:rPr sz="1600" b="1" spc="-5" dirty="0">
                <a:solidFill>
                  <a:srgbClr val="00AF50"/>
                </a:solidFill>
                <a:latin typeface="Calibri" panose="020F0502020204030204"/>
                <a:cs typeface="Calibri" panose="020F0502020204030204"/>
              </a:rPr>
              <a:t>memory</a:t>
            </a:r>
            <a:r>
              <a:rPr sz="1600" b="1" spc="-50" dirty="0">
                <a:solidFill>
                  <a:srgbClr val="00AF50"/>
                </a:solidFill>
                <a:latin typeface="Calibri" panose="020F0502020204030204"/>
                <a:cs typeface="Calibri" panose="020F0502020204030204"/>
              </a:rPr>
              <a:t> </a:t>
            </a:r>
            <a:r>
              <a:rPr sz="1600" b="1" spc="-5" dirty="0">
                <a:solidFill>
                  <a:srgbClr val="00AF50"/>
                </a:solidFill>
                <a:latin typeface="Calibri" panose="020F0502020204030204"/>
                <a:cs typeface="Calibri" panose="020F0502020204030204"/>
              </a:rPr>
              <a:t>module)</a:t>
            </a:r>
            <a:endParaRPr sz="1600" dirty="0">
              <a:latin typeface="Calibri" panose="020F0502020204030204"/>
              <a:cs typeface="Calibri" panose="020F0502020204030204"/>
            </a:endParaRPr>
          </a:p>
          <a:p>
            <a:pPr>
              <a:lnSpc>
                <a:spcPct val="100000"/>
              </a:lnSpc>
              <a:spcBef>
                <a:spcPts val="35"/>
              </a:spcBef>
            </a:pPr>
            <a:endParaRPr sz="1600" dirty="0">
              <a:latin typeface="Calibri" panose="020F0502020204030204"/>
              <a:cs typeface="Calibri" panose="020F0502020204030204"/>
            </a:endParaRPr>
          </a:p>
          <a:p>
            <a:pPr marR="5080" algn="r">
              <a:lnSpc>
                <a:spcPct val="100000"/>
              </a:lnSpc>
            </a:pPr>
            <a:r>
              <a:rPr sz="2000" spc="-5" dirty="0">
                <a:solidFill>
                  <a:srgbClr val="FFFFFF"/>
                </a:solidFill>
                <a:latin typeface="Calibri" panose="020F0502020204030204"/>
                <a:cs typeface="Calibri" panose="020F0502020204030204"/>
              </a:rPr>
              <a:t>Side</a:t>
            </a:r>
            <a:r>
              <a:rPr sz="2000" spc="-8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view</a:t>
            </a:r>
            <a:endParaRPr sz="2000" dirty="0">
              <a:latin typeface="Calibri" panose="020F0502020204030204"/>
              <a:cs typeface="Calibri" panose="020F0502020204030204"/>
            </a:endParaRPr>
          </a:p>
        </p:txBody>
      </p:sp>
      <p:sp>
        <p:nvSpPr>
          <p:cNvPr id="7" name="object 7"/>
          <p:cNvSpPr/>
          <p:nvPr/>
        </p:nvSpPr>
        <p:spPr>
          <a:xfrm>
            <a:off x="6196169" y="1340819"/>
            <a:ext cx="1287887" cy="199598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37556" y="4496484"/>
            <a:ext cx="3836738" cy="68511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804756" y="4488856"/>
            <a:ext cx="3836738" cy="688595"/>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2259623" y="4057269"/>
            <a:ext cx="1888704"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Calibri" panose="020F0502020204030204"/>
                <a:cs typeface="Calibri" panose="020F0502020204030204"/>
              </a:rPr>
              <a:t>Front </a:t>
            </a:r>
            <a:r>
              <a:rPr sz="2000" b="1" dirty="0">
                <a:latin typeface="Calibri" panose="020F0502020204030204"/>
                <a:cs typeface="Calibri" panose="020F0502020204030204"/>
              </a:rPr>
              <a:t>of</a:t>
            </a:r>
            <a:r>
              <a:rPr sz="2000" b="1" spc="-75" dirty="0">
                <a:latin typeface="Calibri" panose="020F0502020204030204"/>
                <a:cs typeface="Calibri" panose="020F0502020204030204"/>
              </a:rPr>
              <a:t> </a:t>
            </a:r>
            <a:r>
              <a:rPr sz="2000" b="1" dirty="0">
                <a:latin typeface="Calibri" panose="020F0502020204030204"/>
                <a:cs typeface="Calibri" panose="020F0502020204030204"/>
              </a:rPr>
              <a:t>DIMM</a:t>
            </a:r>
            <a:endParaRPr sz="2000" dirty="0">
              <a:latin typeface="Calibri" panose="020F0502020204030204"/>
              <a:cs typeface="Calibri" panose="020F0502020204030204"/>
            </a:endParaRPr>
          </a:p>
        </p:txBody>
      </p:sp>
      <p:sp>
        <p:nvSpPr>
          <p:cNvPr id="11" name="object 11"/>
          <p:cNvSpPr txBox="1"/>
          <p:nvPr/>
        </p:nvSpPr>
        <p:spPr>
          <a:xfrm>
            <a:off x="6574485" y="4057269"/>
            <a:ext cx="1812722"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panose="020F0502020204030204"/>
                <a:cs typeface="Calibri" panose="020F0502020204030204"/>
              </a:rPr>
              <a:t>Back of</a:t>
            </a:r>
            <a:r>
              <a:rPr sz="2000" b="1" spc="-80" dirty="0">
                <a:latin typeface="Calibri" panose="020F0502020204030204"/>
                <a:cs typeface="Calibri" panose="020F0502020204030204"/>
              </a:rPr>
              <a:t> </a:t>
            </a:r>
            <a:r>
              <a:rPr sz="2000" b="1" dirty="0">
                <a:latin typeface="Calibri" panose="020F0502020204030204"/>
                <a:cs typeface="Calibri" panose="020F0502020204030204"/>
              </a:rPr>
              <a:t>DIMM</a:t>
            </a:r>
            <a:endParaRPr sz="2000">
              <a:latin typeface="Calibri" panose="020F0502020204030204"/>
              <a:cs typeface="Calibri" panose="020F0502020204030204"/>
            </a:endParaRPr>
          </a:p>
        </p:txBody>
      </p:sp>
      <p:sp>
        <p:nvSpPr>
          <p:cNvPr id="12" name="object 12"/>
          <p:cNvSpPr/>
          <p:nvPr/>
        </p:nvSpPr>
        <p:spPr>
          <a:xfrm>
            <a:off x="3428872" y="2479675"/>
            <a:ext cx="3521075" cy="1598295"/>
          </a:xfrm>
          <a:custGeom>
            <a:avLst/>
            <a:gdLst/>
            <a:ahLst/>
            <a:cxnLst/>
            <a:rect l="l" t="t" r="r" b="b"/>
            <a:pathLst>
              <a:path w="3521075" h="1598295">
                <a:moveTo>
                  <a:pt x="220011" y="1277794"/>
                </a:moveTo>
                <a:lnTo>
                  <a:pt x="206261" y="1282713"/>
                </a:lnTo>
                <a:lnTo>
                  <a:pt x="195072" y="1292860"/>
                </a:lnTo>
                <a:lnTo>
                  <a:pt x="0" y="1559052"/>
                </a:lnTo>
                <a:lnTo>
                  <a:pt x="327660" y="1597787"/>
                </a:lnTo>
                <a:lnTo>
                  <a:pt x="342715" y="1596588"/>
                </a:lnTo>
                <a:lnTo>
                  <a:pt x="355711" y="1589913"/>
                </a:lnTo>
                <a:lnTo>
                  <a:pt x="365253" y="1578856"/>
                </a:lnTo>
                <a:lnTo>
                  <a:pt x="369950" y="1564513"/>
                </a:lnTo>
                <a:lnTo>
                  <a:pt x="369890" y="1563751"/>
                </a:lnTo>
                <a:lnTo>
                  <a:pt x="84454" y="1563751"/>
                </a:lnTo>
                <a:lnTo>
                  <a:pt x="54101" y="1493901"/>
                </a:lnTo>
                <a:lnTo>
                  <a:pt x="183460" y="1437658"/>
                </a:lnTo>
                <a:lnTo>
                  <a:pt x="256539" y="1337945"/>
                </a:lnTo>
                <a:lnTo>
                  <a:pt x="262893" y="1324201"/>
                </a:lnTo>
                <a:lnTo>
                  <a:pt x="263461" y="1309623"/>
                </a:lnTo>
                <a:lnTo>
                  <a:pt x="258504" y="1295904"/>
                </a:lnTo>
                <a:lnTo>
                  <a:pt x="248285" y="1284732"/>
                </a:lnTo>
                <a:lnTo>
                  <a:pt x="234594" y="1278376"/>
                </a:lnTo>
                <a:lnTo>
                  <a:pt x="220011" y="1277794"/>
                </a:lnTo>
                <a:close/>
              </a:path>
              <a:path w="3521075" h="1598295">
                <a:moveTo>
                  <a:pt x="183460" y="1437658"/>
                </a:moveTo>
                <a:lnTo>
                  <a:pt x="54101" y="1493901"/>
                </a:lnTo>
                <a:lnTo>
                  <a:pt x="84454" y="1563751"/>
                </a:lnTo>
                <a:lnTo>
                  <a:pt x="112789" y="1551432"/>
                </a:lnTo>
                <a:lnTo>
                  <a:pt x="100075" y="1551432"/>
                </a:lnTo>
                <a:lnTo>
                  <a:pt x="73787" y="1490980"/>
                </a:lnTo>
                <a:lnTo>
                  <a:pt x="144381" y="1490980"/>
                </a:lnTo>
                <a:lnTo>
                  <a:pt x="183460" y="1437658"/>
                </a:lnTo>
                <a:close/>
              </a:path>
              <a:path w="3521075" h="1598295">
                <a:moveTo>
                  <a:pt x="213721" y="1507550"/>
                </a:moveTo>
                <a:lnTo>
                  <a:pt x="84454" y="1563751"/>
                </a:lnTo>
                <a:lnTo>
                  <a:pt x="369890" y="1563751"/>
                </a:lnTo>
                <a:lnTo>
                  <a:pt x="350966" y="1526847"/>
                </a:lnTo>
                <a:lnTo>
                  <a:pt x="213721" y="1507550"/>
                </a:lnTo>
                <a:close/>
              </a:path>
              <a:path w="3521075" h="1598295">
                <a:moveTo>
                  <a:pt x="73787" y="1490980"/>
                </a:moveTo>
                <a:lnTo>
                  <a:pt x="100075" y="1551432"/>
                </a:lnTo>
                <a:lnTo>
                  <a:pt x="138743" y="1498671"/>
                </a:lnTo>
                <a:lnTo>
                  <a:pt x="73787" y="1490980"/>
                </a:lnTo>
                <a:close/>
              </a:path>
              <a:path w="3521075" h="1598295">
                <a:moveTo>
                  <a:pt x="138743" y="1498671"/>
                </a:moveTo>
                <a:lnTo>
                  <a:pt x="100075" y="1551432"/>
                </a:lnTo>
                <a:lnTo>
                  <a:pt x="112789" y="1551432"/>
                </a:lnTo>
                <a:lnTo>
                  <a:pt x="213721" y="1507550"/>
                </a:lnTo>
                <a:lnTo>
                  <a:pt x="138743" y="1498671"/>
                </a:lnTo>
                <a:close/>
              </a:path>
              <a:path w="3521075" h="1598295">
                <a:moveTo>
                  <a:pt x="3490086" y="0"/>
                </a:moveTo>
                <a:lnTo>
                  <a:pt x="183460" y="1437658"/>
                </a:lnTo>
                <a:lnTo>
                  <a:pt x="138743" y="1498671"/>
                </a:lnTo>
                <a:lnTo>
                  <a:pt x="213721" y="1507550"/>
                </a:lnTo>
                <a:lnTo>
                  <a:pt x="3520567" y="69850"/>
                </a:lnTo>
                <a:lnTo>
                  <a:pt x="3490086" y="0"/>
                </a:lnTo>
                <a:close/>
              </a:path>
              <a:path w="3521075" h="1598295">
                <a:moveTo>
                  <a:pt x="144381" y="1490980"/>
                </a:moveTo>
                <a:lnTo>
                  <a:pt x="73787" y="1490980"/>
                </a:lnTo>
                <a:lnTo>
                  <a:pt x="138743" y="1498671"/>
                </a:lnTo>
                <a:lnTo>
                  <a:pt x="144381" y="1490980"/>
                </a:lnTo>
                <a:close/>
              </a:path>
            </a:pathLst>
          </a:custGeom>
          <a:solidFill>
            <a:srgbClr val="000000"/>
          </a:solidFill>
        </p:spPr>
        <p:txBody>
          <a:bodyPr wrap="square" lIns="0" tIns="0" rIns="0" bIns="0" rtlCol="0"/>
          <a:lstStyle/>
          <a:p>
            <a:endParaRPr/>
          </a:p>
        </p:txBody>
      </p:sp>
      <p:sp>
        <p:nvSpPr>
          <p:cNvPr id="13" name="object 13"/>
          <p:cNvSpPr/>
          <p:nvPr/>
        </p:nvSpPr>
        <p:spPr>
          <a:xfrm>
            <a:off x="7278243" y="2505329"/>
            <a:ext cx="511809" cy="1533525"/>
          </a:xfrm>
          <a:custGeom>
            <a:avLst/>
            <a:gdLst/>
            <a:ahLst/>
            <a:cxnLst/>
            <a:rect l="l" t="t" r="r" b="b"/>
            <a:pathLst>
              <a:path w="511809" h="1533525">
                <a:moveTo>
                  <a:pt x="215328" y="1232566"/>
                </a:moveTo>
                <a:lnTo>
                  <a:pt x="200949" y="1235162"/>
                </a:lnTo>
                <a:lnTo>
                  <a:pt x="188213" y="1243330"/>
                </a:lnTo>
                <a:lnTo>
                  <a:pt x="179720" y="1255853"/>
                </a:lnTo>
                <a:lnTo>
                  <a:pt x="176752" y="1270174"/>
                </a:lnTo>
                <a:lnTo>
                  <a:pt x="179355" y="1284567"/>
                </a:lnTo>
                <a:lnTo>
                  <a:pt x="187578" y="1297305"/>
                </a:lnTo>
                <a:lnTo>
                  <a:pt x="417956" y="1533398"/>
                </a:lnTo>
                <a:lnTo>
                  <a:pt x="436589" y="1469390"/>
                </a:lnTo>
                <a:lnTo>
                  <a:pt x="362711" y="1469390"/>
                </a:lnTo>
                <a:lnTo>
                  <a:pt x="328522" y="1332630"/>
                </a:lnTo>
                <a:lnTo>
                  <a:pt x="242061" y="1244092"/>
                </a:lnTo>
                <a:lnTo>
                  <a:pt x="229612" y="1235543"/>
                </a:lnTo>
                <a:lnTo>
                  <a:pt x="215328" y="1232566"/>
                </a:lnTo>
                <a:close/>
              </a:path>
              <a:path w="511809" h="1533525">
                <a:moveTo>
                  <a:pt x="328522" y="1332630"/>
                </a:moveTo>
                <a:lnTo>
                  <a:pt x="362711" y="1469390"/>
                </a:lnTo>
                <a:lnTo>
                  <a:pt x="436625" y="1450848"/>
                </a:lnTo>
                <a:lnTo>
                  <a:pt x="436276" y="1449451"/>
                </a:lnTo>
                <a:lnTo>
                  <a:pt x="363092" y="1449451"/>
                </a:lnTo>
                <a:lnTo>
                  <a:pt x="381339" y="1386717"/>
                </a:lnTo>
                <a:lnTo>
                  <a:pt x="328522" y="1332630"/>
                </a:lnTo>
                <a:close/>
              </a:path>
              <a:path w="511809" h="1533525">
                <a:moveTo>
                  <a:pt x="469171" y="1168106"/>
                </a:moveTo>
                <a:lnTo>
                  <a:pt x="455247" y="1172559"/>
                </a:lnTo>
                <a:lnTo>
                  <a:pt x="444013" y="1181917"/>
                </a:lnTo>
                <a:lnTo>
                  <a:pt x="437006" y="1195324"/>
                </a:lnTo>
                <a:lnTo>
                  <a:pt x="402448" y="1314139"/>
                </a:lnTo>
                <a:lnTo>
                  <a:pt x="436625" y="1450848"/>
                </a:lnTo>
                <a:lnTo>
                  <a:pt x="362711" y="1469390"/>
                </a:lnTo>
                <a:lnTo>
                  <a:pt x="436589" y="1469390"/>
                </a:lnTo>
                <a:lnTo>
                  <a:pt x="510158" y="1216660"/>
                </a:lnTo>
                <a:lnTo>
                  <a:pt x="511415" y="1201580"/>
                </a:lnTo>
                <a:lnTo>
                  <a:pt x="506968" y="1187656"/>
                </a:lnTo>
                <a:lnTo>
                  <a:pt x="497639" y="1176422"/>
                </a:lnTo>
                <a:lnTo>
                  <a:pt x="484250" y="1169416"/>
                </a:lnTo>
                <a:lnTo>
                  <a:pt x="469171" y="1168106"/>
                </a:lnTo>
                <a:close/>
              </a:path>
              <a:path w="511809" h="1533525">
                <a:moveTo>
                  <a:pt x="381339" y="1386717"/>
                </a:moveTo>
                <a:lnTo>
                  <a:pt x="363092" y="1449451"/>
                </a:lnTo>
                <a:lnTo>
                  <a:pt x="426974" y="1433449"/>
                </a:lnTo>
                <a:lnTo>
                  <a:pt x="381339" y="1386717"/>
                </a:lnTo>
                <a:close/>
              </a:path>
              <a:path w="511809" h="1533525">
                <a:moveTo>
                  <a:pt x="402448" y="1314139"/>
                </a:moveTo>
                <a:lnTo>
                  <a:pt x="381339" y="1386717"/>
                </a:lnTo>
                <a:lnTo>
                  <a:pt x="426974" y="1433449"/>
                </a:lnTo>
                <a:lnTo>
                  <a:pt x="363092" y="1449451"/>
                </a:lnTo>
                <a:lnTo>
                  <a:pt x="436276" y="1449451"/>
                </a:lnTo>
                <a:lnTo>
                  <a:pt x="402448" y="1314139"/>
                </a:lnTo>
                <a:close/>
              </a:path>
              <a:path w="511809" h="1533525">
                <a:moveTo>
                  <a:pt x="73913" y="0"/>
                </a:moveTo>
                <a:lnTo>
                  <a:pt x="0" y="18542"/>
                </a:lnTo>
                <a:lnTo>
                  <a:pt x="328522" y="1332630"/>
                </a:lnTo>
                <a:lnTo>
                  <a:pt x="381339" y="1386717"/>
                </a:lnTo>
                <a:lnTo>
                  <a:pt x="402448" y="1314139"/>
                </a:lnTo>
                <a:lnTo>
                  <a:pt x="73913" y="0"/>
                </a:lnTo>
                <a:close/>
              </a:path>
            </a:pathLst>
          </a:custGeom>
          <a:solidFill>
            <a:srgbClr val="000000"/>
          </a:solid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2250" y="-79395"/>
            <a:ext cx="6416928" cy="1120178"/>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DIMM</a:t>
            </a:r>
            <a:r>
              <a:rPr lang="en-US" sz="3600" spc="-10"/>
              <a:t> </a:t>
            </a:r>
            <a:br>
              <a:rPr lang="en-US" sz="3600" spc="-10"/>
            </a:br>
            <a:r>
              <a:rPr lang="zh-CN" altLang="en-US" sz="3600" spc="-10"/>
              <a:t>双列</a:t>
            </a:r>
            <a:r>
              <a:rPr lang="zh-CN" altLang="en-US" sz="3600" spc="-10" dirty="0"/>
              <a:t>直插</a:t>
            </a:r>
            <a:r>
              <a:rPr lang="zh-CN" altLang="en-US" sz="3600" spc="-10"/>
              <a:t>内存模块</a:t>
            </a:r>
            <a:endParaRPr sz="3600" spc="-10" dirty="0"/>
          </a:p>
        </p:txBody>
      </p:sp>
      <p:sp>
        <p:nvSpPr>
          <p:cNvPr id="3" name="object 3"/>
          <p:cNvSpPr/>
          <p:nvPr/>
        </p:nvSpPr>
        <p:spPr>
          <a:xfrm>
            <a:off x="914400" y="1981200"/>
            <a:ext cx="2590800" cy="5989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039361" y="1829561"/>
            <a:ext cx="1752600" cy="762000"/>
          </a:xfrm>
          <a:custGeom>
            <a:avLst/>
            <a:gdLst/>
            <a:ahLst/>
            <a:cxnLst/>
            <a:rect l="l" t="t" r="r" b="b"/>
            <a:pathLst>
              <a:path w="1752600" h="762000">
                <a:moveTo>
                  <a:pt x="1371600" y="0"/>
                </a:moveTo>
                <a:lnTo>
                  <a:pt x="1371600" y="190500"/>
                </a:lnTo>
                <a:lnTo>
                  <a:pt x="0" y="190500"/>
                </a:lnTo>
                <a:lnTo>
                  <a:pt x="0" y="571500"/>
                </a:lnTo>
                <a:lnTo>
                  <a:pt x="1371600" y="571500"/>
                </a:lnTo>
                <a:lnTo>
                  <a:pt x="1371600" y="762000"/>
                </a:lnTo>
                <a:lnTo>
                  <a:pt x="1752600" y="381000"/>
                </a:lnTo>
                <a:lnTo>
                  <a:pt x="1371600" y="0"/>
                </a:lnTo>
                <a:close/>
              </a:path>
            </a:pathLst>
          </a:custGeom>
          <a:solidFill>
            <a:srgbClr val="000000"/>
          </a:solidFill>
        </p:spPr>
        <p:txBody>
          <a:bodyPr wrap="square" lIns="0" tIns="0" rIns="0" bIns="0" rtlCol="0"/>
          <a:lstStyle/>
          <a:p>
            <a:endParaRPr/>
          </a:p>
        </p:txBody>
      </p:sp>
      <p:sp>
        <p:nvSpPr>
          <p:cNvPr id="5" name="object 5"/>
          <p:cNvSpPr/>
          <p:nvPr/>
        </p:nvSpPr>
        <p:spPr>
          <a:xfrm>
            <a:off x="4039361" y="1829561"/>
            <a:ext cx="1752600" cy="762000"/>
          </a:xfrm>
          <a:custGeom>
            <a:avLst/>
            <a:gdLst/>
            <a:ahLst/>
            <a:cxnLst/>
            <a:rect l="l" t="t" r="r" b="b"/>
            <a:pathLst>
              <a:path w="1752600" h="762000">
                <a:moveTo>
                  <a:pt x="0" y="190500"/>
                </a:moveTo>
                <a:lnTo>
                  <a:pt x="1371600" y="190500"/>
                </a:lnTo>
                <a:lnTo>
                  <a:pt x="1371600" y="0"/>
                </a:lnTo>
                <a:lnTo>
                  <a:pt x="1752600" y="381000"/>
                </a:lnTo>
                <a:lnTo>
                  <a:pt x="1371600" y="762000"/>
                </a:lnTo>
                <a:lnTo>
                  <a:pt x="1371600" y="571500"/>
                </a:lnTo>
                <a:lnTo>
                  <a:pt x="0" y="571500"/>
                </a:lnTo>
                <a:lnTo>
                  <a:pt x="0" y="190500"/>
                </a:lnTo>
                <a:close/>
              </a:path>
            </a:pathLst>
          </a:custGeom>
          <a:ln w="25908">
            <a:solidFill>
              <a:srgbClr val="000000"/>
            </a:solidFill>
          </a:ln>
        </p:spPr>
        <p:txBody>
          <a:bodyPr wrap="square" lIns="0" tIns="0" rIns="0" bIns="0" rtlCol="0"/>
          <a:lstStyle/>
          <a:p>
            <a:endParaRPr/>
          </a:p>
        </p:txBody>
      </p:sp>
      <p:sp>
        <p:nvSpPr>
          <p:cNvPr id="6" name="object 6"/>
          <p:cNvSpPr txBox="1"/>
          <p:nvPr/>
        </p:nvSpPr>
        <p:spPr>
          <a:xfrm>
            <a:off x="794410" y="1541729"/>
            <a:ext cx="4475480" cy="874598"/>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AF50"/>
                </a:solidFill>
                <a:latin typeface="Calibri" panose="020F0502020204030204"/>
                <a:cs typeface="Calibri" panose="020F0502020204030204"/>
              </a:rPr>
              <a:t>DIMM </a:t>
            </a:r>
            <a:r>
              <a:rPr sz="1600" b="1" spc="-5" dirty="0">
                <a:solidFill>
                  <a:srgbClr val="00AF50"/>
                </a:solidFill>
                <a:latin typeface="Calibri" panose="020F0502020204030204"/>
                <a:cs typeface="Calibri" panose="020F0502020204030204"/>
              </a:rPr>
              <a:t>(Dual </a:t>
            </a:r>
            <a:r>
              <a:rPr sz="1600" b="1" dirty="0">
                <a:solidFill>
                  <a:srgbClr val="00AF50"/>
                </a:solidFill>
                <a:latin typeface="Calibri" panose="020F0502020204030204"/>
                <a:cs typeface="Calibri" panose="020F0502020204030204"/>
              </a:rPr>
              <a:t>in-line </a:t>
            </a:r>
            <a:r>
              <a:rPr sz="1600" b="1" spc="-5" dirty="0">
                <a:solidFill>
                  <a:srgbClr val="00AF50"/>
                </a:solidFill>
                <a:latin typeface="Calibri" panose="020F0502020204030204"/>
                <a:cs typeface="Calibri" panose="020F0502020204030204"/>
              </a:rPr>
              <a:t>memory</a:t>
            </a:r>
            <a:r>
              <a:rPr sz="1600" b="1" spc="-50" dirty="0">
                <a:solidFill>
                  <a:srgbClr val="00AF50"/>
                </a:solidFill>
                <a:latin typeface="Calibri" panose="020F0502020204030204"/>
                <a:cs typeface="Calibri" panose="020F0502020204030204"/>
              </a:rPr>
              <a:t> </a:t>
            </a:r>
            <a:r>
              <a:rPr sz="1600" b="1" spc="-5" dirty="0">
                <a:solidFill>
                  <a:srgbClr val="00AF50"/>
                </a:solidFill>
                <a:latin typeface="Calibri" panose="020F0502020204030204"/>
                <a:cs typeface="Calibri" panose="020F0502020204030204"/>
              </a:rPr>
              <a:t>module)</a:t>
            </a:r>
            <a:endParaRPr sz="1600" dirty="0">
              <a:latin typeface="Calibri" panose="020F0502020204030204"/>
              <a:cs typeface="Calibri" panose="020F0502020204030204"/>
            </a:endParaRPr>
          </a:p>
          <a:p>
            <a:pPr>
              <a:lnSpc>
                <a:spcPct val="100000"/>
              </a:lnSpc>
              <a:spcBef>
                <a:spcPts val="35"/>
              </a:spcBef>
            </a:pPr>
            <a:endParaRPr sz="1600" dirty="0">
              <a:latin typeface="Calibri" panose="020F0502020204030204"/>
              <a:cs typeface="Calibri" panose="020F0502020204030204"/>
            </a:endParaRPr>
          </a:p>
          <a:p>
            <a:pPr marR="5080" algn="r">
              <a:lnSpc>
                <a:spcPct val="100000"/>
              </a:lnSpc>
            </a:pPr>
            <a:r>
              <a:rPr sz="2000" spc="-5" dirty="0">
                <a:solidFill>
                  <a:srgbClr val="FFFFFF"/>
                </a:solidFill>
                <a:latin typeface="Calibri" panose="020F0502020204030204"/>
                <a:cs typeface="Calibri" panose="020F0502020204030204"/>
              </a:rPr>
              <a:t>Side</a:t>
            </a:r>
            <a:r>
              <a:rPr sz="2000" spc="-80" dirty="0">
                <a:solidFill>
                  <a:srgbClr val="FFFFFF"/>
                </a:solidFill>
                <a:latin typeface="Calibri" panose="020F0502020204030204"/>
                <a:cs typeface="Calibri" panose="020F0502020204030204"/>
              </a:rPr>
              <a:t> </a:t>
            </a:r>
            <a:r>
              <a:rPr sz="2000" spc="-5" dirty="0">
                <a:solidFill>
                  <a:srgbClr val="FFFFFF"/>
                </a:solidFill>
                <a:latin typeface="Calibri" panose="020F0502020204030204"/>
                <a:cs typeface="Calibri" panose="020F0502020204030204"/>
              </a:rPr>
              <a:t>view</a:t>
            </a:r>
            <a:endParaRPr sz="2000" dirty="0">
              <a:latin typeface="Calibri" panose="020F0502020204030204"/>
              <a:cs typeface="Calibri" panose="020F0502020204030204"/>
            </a:endParaRPr>
          </a:p>
        </p:txBody>
      </p:sp>
      <p:sp>
        <p:nvSpPr>
          <p:cNvPr id="7" name="object 7"/>
          <p:cNvSpPr/>
          <p:nvPr/>
        </p:nvSpPr>
        <p:spPr>
          <a:xfrm>
            <a:off x="6196169" y="1340819"/>
            <a:ext cx="1287887" cy="199598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37556" y="4496484"/>
            <a:ext cx="3836738" cy="68511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800600" y="4480559"/>
            <a:ext cx="3845052" cy="701039"/>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2344323" y="4057269"/>
            <a:ext cx="1804004"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Calibri" panose="020F0502020204030204"/>
                <a:cs typeface="Calibri" panose="020F0502020204030204"/>
              </a:rPr>
              <a:t>Front </a:t>
            </a:r>
            <a:r>
              <a:rPr sz="2000" b="1" dirty="0">
                <a:latin typeface="Calibri" panose="020F0502020204030204"/>
                <a:cs typeface="Calibri" panose="020F0502020204030204"/>
              </a:rPr>
              <a:t>of</a:t>
            </a:r>
            <a:r>
              <a:rPr sz="2000" b="1" spc="-75" dirty="0">
                <a:latin typeface="Calibri" panose="020F0502020204030204"/>
                <a:cs typeface="Calibri" panose="020F0502020204030204"/>
              </a:rPr>
              <a:t> </a:t>
            </a:r>
            <a:r>
              <a:rPr sz="2000" b="1" dirty="0">
                <a:latin typeface="Calibri" panose="020F0502020204030204"/>
                <a:cs typeface="Calibri" panose="020F0502020204030204"/>
              </a:rPr>
              <a:t>DIMM</a:t>
            </a:r>
            <a:endParaRPr sz="2000" dirty="0">
              <a:latin typeface="Calibri" panose="020F0502020204030204"/>
              <a:cs typeface="Calibri" panose="020F0502020204030204"/>
            </a:endParaRPr>
          </a:p>
        </p:txBody>
      </p:sp>
      <p:sp>
        <p:nvSpPr>
          <p:cNvPr id="11" name="object 11"/>
          <p:cNvSpPr txBox="1"/>
          <p:nvPr/>
        </p:nvSpPr>
        <p:spPr>
          <a:xfrm>
            <a:off x="6655777" y="4057269"/>
            <a:ext cx="1731429"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panose="020F0502020204030204"/>
                <a:cs typeface="Calibri" panose="020F0502020204030204"/>
              </a:rPr>
              <a:t>Back of</a:t>
            </a:r>
            <a:r>
              <a:rPr sz="2000" b="1" spc="-80" dirty="0">
                <a:latin typeface="Calibri" panose="020F0502020204030204"/>
                <a:cs typeface="Calibri" panose="020F0502020204030204"/>
              </a:rPr>
              <a:t> </a:t>
            </a:r>
            <a:r>
              <a:rPr sz="2000" b="1" dirty="0">
                <a:latin typeface="Calibri" panose="020F0502020204030204"/>
                <a:cs typeface="Calibri" panose="020F0502020204030204"/>
              </a:rPr>
              <a:t>DIMM</a:t>
            </a:r>
            <a:endParaRPr sz="2000">
              <a:latin typeface="Calibri" panose="020F0502020204030204"/>
              <a:cs typeface="Calibri" panose="020F0502020204030204"/>
            </a:endParaRPr>
          </a:p>
        </p:txBody>
      </p:sp>
      <p:sp>
        <p:nvSpPr>
          <p:cNvPr id="12" name="object 12"/>
          <p:cNvSpPr/>
          <p:nvPr/>
        </p:nvSpPr>
        <p:spPr>
          <a:xfrm>
            <a:off x="3428872" y="2479675"/>
            <a:ext cx="3521075" cy="1598295"/>
          </a:xfrm>
          <a:custGeom>
            <a:avLst/>
            <a:gdLst/>
            <a:ahLst/>
            <a:cxnLst/>
            <a:rect l="l" t="t" r="r" b="b"/>
            <a:pathLst>
              <a:path w="3521075" h="1598295">
                <a:moveTo>
                  <a:pt x="220011" y="1277794"/>
                </a:moveTo>
                <a:lnTo>
                  <a:pt x="206261" y="1282713"/>
                </a:lnTo>
                <a:lnTo>
                  <a:pt x="195072" y="1292860"/>
                </a:lnTo>
                <a:lnTo>
                  <a:pt x="0" y="1559052"/>
                </a:lnTo>
                <a:lnTo>
                  <a:pt x="327660" y="1597787"/>
                </a:lnTo>
                <a:lnTo>
                  <a:pt x="342715" y="1596588"/>
                </a:lnTo>
                <a:lnTo>
                  <a:pt x="355711" y="1589913"/>
                </a:lnTo>
                <a:lnTo>
                  <a:pt x="365253" y="1578856"/>
                </a:lnTo>
                <a:lnTo>
                  <a:pt x="369950" y="1564513"/>
                </a:lnTo>
                <a:lnTo>
                  <a:pt x="369890" y="1563751"/>
                </a:lnTo>
                <a:lnTo>
                  <a:pt x="84454" y="1563751"/>
                </a:lnTo>
                <a:lnTo>
                  <a:pt x="54101" y="1493901"/>
                </a:lnTo>
                <a:lnTo>
                  <a:pt x="183460" y="1437658"/>
                </a:lnTo>
                <a:lnTo>
                  <a:pt x="256539" y="1337945"/>
                </a:lnTo>
                <a:lnTo>
                  <a:pt x="262893" y="1324201"/>
                </a:lnTo>
                <a:lnTo>
                  <a:pt x="263461" y="1309623"/>
                </a:lnTo>
                <a:lnTo>
                  <a:pt x="258504" y="1295904"/>
                </a:lnTo>
                <a:lnTo>
                  <a:pt x="248285" y="1284732"/>
                </a:lnTo>
                <a:lnTo>
                  <a:pt x="234594" y="1278376"/>
                </a:lnTo>
                <a:lnTo>
                  <a:pt x="220011" y="1277794"/>
                </a:lnTo>
                <a:close/>
              </a:path>
              <a:path w="3521075" h="1598295">
                <a:moveTo>
                  <a:pt x="183460" y="1437658"/>
                </a:moveTo>
                <a:lnTo>
                  <a:pt x="54101" y="1493901"/>
                </a:lnTo>
                <a:lnTo>
                  <a:pt x="84454" y="1563751"/>
                </a:lnTo>
                <a:lnTo>
                  <a:pt x="112789" y="1551432"/>
                </a:lnTo>
                <a:lnTo>
                  <a:pt x="100075" y="1551432"/>
                </a:lnTo>
                <a:lnTo>
                  <a:pt x="73787" y="1490980"/>
                </a:lnTo>
                <a:lnTo>
                  <a:pt x="144381" y="1490980"/>
                </a:lnTo>
                <a:lnTo>
                  <a:pt x="183460" y="1437658"/>
                </a:lnTo>
                <a:close/>
              </a:path>
              <a:path w="3521075" h="1598295">
                <a:moveTo>
                  <a:pt x="213721" y="1507550"/>
                </a:moveTo>
                <a:lnTo>
                  <a:pt x="84454" y="1563751"/>
                </a:lnTo>
                <a:lnTo>
                  <a:pt x="369890" y="1563751"/>
                </a:lnTo>
                <a:lnTo>
                  <a:pt x="350966" y="1526847"/>
                </a:lnTo>
                <a:lnTo>
                  <a:pt x="213721" y="1507550"/>
                </a:lnTo>
                <a:close/>
              </a:path>
              <a:path w="3521075" h="1598295">
                <a:moveTo>
                  <a:pt x="73787" y="1490980"/>
                </a:moveTo>
                <a:lnTo>
                  <a:pt x="100075" y="1551432"/>
                </a:lnTo>
                <a:lnTo>
                  <a:pt x="138743" y="1498671"/>
                </a:lnTo>
                <a:lnTo>
                  <a:pt x="73787" y="1490980"/>
                </a:lnTo>
                <a:close/>
              </a:path>
              <a:path w="3521075" h="1598295">
                <a:moveTo>
                  <a:pt x="138743" y="1498671"/>
                </a:moveTo>
                <a:lnTo>
                  <a:pt x="100075" y="1551432"/>
                </a:lnTo>
                <a:lnTo>
                  <a:pt x="112789" y="1551432"/>
                </a:lnTo>
                <a:lnTo>
                  <a:pt x="213721" y="1507550"/>
                </a:lnTo>
                <a:lnTo>
                  <a:pt x="138743" y="1498671"/>
                </a:lnTo>
                <a:close/>
              </a:path>
              <a:path w="3521075" h="1598295">
                <a:moveTo>
                  <a:pt x="3490086" y="0"/>
                </a:moveTo>
                <a:lnTo>
                  <a:pt x="183460" y="1437658"/>
                </a:lnTo>
                <a:lnTo>
                  <a:pt x="138743" y="1498671"/>
                </a:lnTo>
                <a:lnTo>
                  <a:pt x="213721" y="1507550"/>
                </a:lnTo>
                <a:lnTo>
                  <a:pt x="3520567" y="69850"/>
                </a:lnTo>
                <a:lnTo>
                  <a:pt x="3490086" y="0"/>
                </a:lnTo>
                <a:close/>
              </a:path>
              <a:path w="3521075" h="1598295">
                <a:moveTo>
                  <a:pt x="144381" y="1490980"/>
                </a:moveTo>
                <a:lnTo>
                  <a:pt x="73787" y="1490980"/>
                </a:lnTo>
                <a:lnTo>
                  <a:pt x="138743" y="1498671"/>
                </a:lnTo>
                <a:lnTo>
                  <a:pt x="144381" y="1490980"/>
                </a:lnTo>
                <a:close/>
              </a:path>
            </a:pathLst>
          </a:custGeom>
          <a:solidFill>
            <a:srgbClr val="000000"/>
          </a:solidFill>
        </p:spPr>
        <p:txBody>
          <a:bodyPr wrap="square" lIns="0" tIns="0" rIns="0" bIns="0" rtlCol="0"/>
          <a:lstStyle/>
          <a:p>
            <a:endParaRPr/>
          </a:p>
        </p:txBody>
      </p:sp>
      <p:sp>
        <p:nvSpPr>
          <p:cNvPr id="13" name="object 13"/>
          <p:cNvSpPr/>
          <p:nvPr/>
        </p:nvSpPr>
        <p:spPr>
          <a:xfrm>
            <a:off x="7278243" y="2505329"/>
            <a:ext cx="511809" cy="1533525"/>
          </a:xfrm>
          <a:custGeom>
            <a:avLst/>
            <a:gdLst/>
            <a:ahLst/>
            <a:cxnLst/>
            <a:rect l="l" t="t" r="r" b="b"/>
            <a:pathLst>
              <a:path w="511809" h="1533525">
                <a:moveTo>
                  <a:pt x="215328" y="1232566"/>
                </a:moveTo>
                <a:lnTo>
                  <a:pt x="200949" y="1235162"/>
                </a:lnTo>
                <a:lnTo>
                  <a:pt x="188213" y="1243330"/>
                </a:lnTo>
                <a:lnTo>
                  <a:pt x="179720" y="1255853"/>
                </a:lnTo>
                <a:lnTo>
                  <a:pt x="176752" y="1270174"/>
                </a:lnTo>
                <a:lnTo>
                  <a:pt x="179355" y="1284567"/>
                </a:lnTo>
                <a:lnTo>
                  <a:pt x="187578" y="1297305"/>
                </a:lnTo>
                <a:lnTo>
                  <a:pt x="417956" y="1533398"/>
                </a:lnTo>
                <a:lnTo>
                  <a:pt x="436589" y="1469390"/>
                </a:lnTo>
                <a:lnTo>
                  <a:pt x="362711" y="1469390"/>
                </a:lnTo>
                <a:lnTo>
                  <a:pt x="328522" y="1332630"/>
                </a:lnTo>
                <a:lnTo>
                  <a:pt x="242061" y="1244092"/>
                </a:lnTo>
                <a:lnTo>
                  <a:pt x="229612" y="1235543"/>
                </a:lnTo>
                <a:lnTo>
                  <a:pt x="215328" y="1232566"/>
                </a:lnTo>
                <a:close/>
              </a:path>
              <a:path w="511809" h="1533525">
                <a:moveTo>
                  <a:pt x="328522" y="1332630"/>
                </a:moveTo>
                <a:lnTo>
                  <a:pt x="362711" y="1469390"/>
                </a:lnTo>
                <a:lnTo>
                  <a:pt x="436625" y="1450848"/>
                </a:lnTo>
                <a:lnTo>
                  <a:pt x="436276" y="1449451"/>
                </a:lnTo>
                <a:lnTo>
                  <a:pt x="363092" y="1449451"/>
                </a:lnTo>
                <a:lnTo>
                  <a:pt x="381339" y="1386717"/>
                </a:lnTo>
                <a:lnTo>
                  <a:pt x="328522" y="1332630"/>
                </a:lnTo>
                <a:close/>
              </a:path>
              <a:path w="511809" h="1533525">
                <a:moveTo>
                  <a:pt x="469171" y="1168106"/>
                </a:moveTo>
                <a:lnTo>
                  <a:pt x="455247" y="1172559"/>
                </a:lnTo>
                <a:lnTo>
                  <a:pt x="444013" y="1181917"/>
                </a:lnTo>
                <a:lnTo>
                  <a:pt x="437006" y="1195324"/>
                </a:lnTo>
                <a:lnTo>
                  <a:pt x="402448" y="1314139"/>
                </a:lnTo>
                <a:lnTo>
                  <a:pt x="436625" y="1450848"/>
                </a:lnTo>
                <a:lnTo>
                  <a:pt x="362711" y="1469390"/>
                </a:lnTo>
                <a:lnTo>
                  <a:pt x="436589" y="1469390"/>
                </a:lnTo>
                <a:lnTo>
                  <a:pt x="510158" y="1216660"/>
                </a:lnTo>
                <a:lnTo>
                  <a:pt x="511415" y="1201580"/>
                </a:lnTo>
                <a:lnTo>
                  <a:pt x="506968" y="1187656"/>
                </a:lnTo>
                <a:lnTo>
                  <a:pt x="497639" y="1176422"/>
                </a:lnTo>
                <a:lnTo>
                  <a:pt x="484250" y="1169416"/>
                </a:lnTo>
                <a:lnTo>
                  <a:pt x="469171" y="1168106"/>
                </a:lnTo>
                <a:close/>
              </a:path>
              <a:path w="511809" h="1533525">
                <a:moveTo>
                  <a:pt x="381339" y="1386717"/>
                </a:moveTo>
                <a:lnTo>
                  <a:pt x="363092" y="1449451"/>
                </a:lnTo>
                <a:lnTo>
                  <a:pt x="426974" y="1433449"/>
                </a:lnTo>
                <a:lnTo>
                  <a:pt x="381339" y="1386717"/>
                </a:lnTo>
                <a:close/>
              </a:path>
              <a:path w="511809" h="1533525">
                <a:moveTo>
                  <a:pt x="402448" y="1314139"/>
                </a:moveTo>
                <a:lnTo>
                  <a:pt x="381339" y="1386717"/>
                </a:lnTo>
                <a:lnTo>
                  <a:pt x="426974" y="1433449"/>
                </a:lnTo>
                <a:lnTo>
                  <a:pt x="363092" y="1449451"/>
                </a:lnTo>
                <a:lnTo>
                  <a:pt x="436276" y="1449451"/>
                </a:lnTo>
                <a:lnTo>
                  <a:pt x="402448" y="1314139"/>
                </a:lnTo>
                <a:close/>
              </a:path>
              <a:path w="511809" h="1533525">
                <a:moveTo>
                  <a:pt x="73913" y="0"/>
                </a:moveTo>
                <a:lnTo>
                  <a:pt x="0" y="18542"/>
                </a:lnTo>
                <a:lnTo>
                  <a:pt x="328522" y="1332630"/>
                </a:lnTo>
                <a:lnTo>
                  <a:pt x="381339" y="1386717"/>
                </a:lnTo>
                <a:lnTo>
                  <a:pt x="402448" y="1314139"/>
                </a:lnTo>
                <a:lnTo>
                  <a:pt x="73913" y="0"/>
                </a:lnTo>
                <a:close/>
              </a:path>
            </a:pathLst>
          </a:custGeom>
          <a:solidFill>
            <a:srgbClr val="000000"/>
          </a:solidFill>
        </p:spPr>
        <p:txBody>
          <a:bodyPr wrap="square" lIns="0" tIns="0" rIns="0" bIns="0" rtlCol="0"/>
          <a:lstStyle/>
          <a:p>
            <a:endParaRPr/>
          </a:p>
        </p:txBody>
      </p:sp>
      <p:sp>
        <p:nvSpPr>
          <p:cNvPr id="14" name="object 14"/>
          <p:cNvSpPr/>
          <p:nvPr/>
        </p:nvSpPr>
        <p:spPr>
          <a:xfrm>
            <a:off x="686562" y="4496561"/>
            <a:ext cx="3581400" cy="533400"/>
          </a:xfrm>
          <a:custGeom>
            <a:avLst/>
            <a:gdLst/>
            <a:ahLst/>
            <a:cxnLst/>
            <a:rect l="l" t="t" r="r" b="b"/>
            <a:pathLst>
              <a:path w="3581400" h="533400">
                <a:moveTo>
                  <a:pt x="3581400" y="0"/>
                </a:moveTo>
                <a:lnTo>
                  <a:pt x="0" y="0"/>
                </a:lnTo>
                <a:lnTo>
                  <a:pt x="0" y="533400"/>
                </a:lnTo>
                <a:lnTo>
                  <a:pt x="3581400" y="533400"/>
                </a:lnTo>
                <a:lnTo>
                  <a:pt x="3581400" y="0"/>
                </a:lnTo>
                <a:close/>
              </a:path>
            </a:pathLst>
          </a:custGeom>
          <a:solidFill>
            <a:srgbClr val="FFC000">
              <a:alpha val="39999"/>
            </a:srgbClr>
          </a:solidFill>
        </p:spPr>
        <p:txBody>
          <a:bodyPr wrap="square" lIns="0" tIns="0" rIns="0" bIns="0" rtlCol="0"/>
          <a:lstStyle/>
          <a:p>
            <a:endParaRPr/>
          </a:p>
        </p:txBody>
      </p:sp>
      <p:sp>
        <p:nvSpPr>
          <p:cNvPr id="15" name="object 15"/>
          <p:cNvSpPr/>
          <p:nvPr/>
        </p:nvSpPr>
        <p:spPr>
          <a:xfrm>
            <a:off x="686562" y="4496561"/>
            <a:ext cx="3581400" cy="533400"/>
          </a:xfrm>
          <a:custGeom>
            <a:avLst/>
            <a:gdLst/>
            <a:ahLst/>
            <a:cxnLst/>
            <a:rect l="l" t="t" r="r" b="b"/>
            <a:pathLst>
              <a:path w="3581400" h="533400">
                <a:moveTo>
                  <a:pt x="0" y="533400"/>
                </a:moveTo>
                <a:lnTo>
                  <a:pt x="3581400" y="533400"/>
                </a:lnTo>
                <a:lnTo>
                  <a:pt x="3581400" y="0"/>
                </a:lnTo>
                <a:lnTo>
                  <a:pt x="0" y="0"/>
                </a:lnTo>
                <a:lnTo>
                  <a:pt x="0" y="533400"/>
                </a:lnTo>
                <a:close/>
              </a:path>
            </a:pathLst>
          </a:custGeom>
          <a:ln w="50292">
            <a:solidFill>
              <a:srgbClr val="35742A"/>
            </a:solidFill>
            <a:prstDash val="lgDash"/>
          </a:ln>
        </p:spPr>
        <p:txBody>
          <a:bodyPr wrap="square" lIns="0" tIns="0" rIns="0" bIns="0" rtlCol="0"/>
          <a:lstStyle/>
          <a:p>
            <a:endParaRPr/>
          </a:p>
        </p:txBody>
      </p:sp>
      <p:sp>
        <p:nvSpPr>
          <p:cNvPr id="16" name="object 16"/>
          <p:cNvSpPr/>
          <p:nvPr/>
        </p:nvSpPr>
        <p:spPr>
          <a:xfrm>
            <a:off x="4953761" y="4496561"/>
            <a:ext cx="3581400" cy="533400"/>
          </a:xfrm>
          <a:custGeom>
            <a:avLst/>
            <a:gdLst/>
            <a:ahLst/>
            <a:cxnLst/>
            <a:rect l="l" t="t" r="r" b="b"/>
            <a:pathLst>
              <a:path w="3581400" h="533400">
                <a:moveTo>
                  <a:pt x="3581399" y="0"/>
                </a:moveTo>
                <a:lnTo>
                  <a:pt x="0" y="0"/>
                </a:lnTo>
                <a:lnTo>
                  <a:pt x="0" y="533400"/>
                </a:lnTo>
                <a:lnTo>
                  <a:pt x="3581399" y="533400"/>
                </a:lnTo>
                <a:lnTo>
                  <a:pt x="3581399" y="0"/>
                </a:lnTo>
                <a:close/>
              </a:path>
            </a:pathLst>
          </a:custGeom>
          <a:solidFill>
            <a:srgbClr val="FFC000">
              <a:alpha val="39999"/>
            </a:srgbClr>
          </a:solidFill>
        </p:spPr>
        <p:txBody>
          <a:bodyPr wrap="square" lIns="0" tIns="0" rIns="0" bIns="0" rtlCol="0"/>
          <a:lstStyle/>
          <a:p>
            <a:endParaRPr/>
          </a:p>
        </p:txBody>
      </p:sp>
      <p:sp>
        <p:nvSpPr>
          <p:cNvPr id="17" name="object 17"/>
          <p:cNvSpPr/>
          <p:nvPr/>
        </p:nvSpPr>
        <p:spPr>
          <a:xfrm>
            <a:off x="4953761" y="4496561"/>
            <a:ext cx="3581400" cy="533400"/>
          </a:xfrm>
          <a:custGeom>
            <a:avLst/>
            <a:gdLst/>
            <a:ahLst/>
            <a:cxnLst/>
            <a:rect l="l" t="t" r="r" b="b"/>
            <a:pathLst>
              <a:path w="3581400" h="533400">
                <a:moveTo>
                  <a:pt x="0" y="533400"/>
                </a:moveTo>
                <a:lnTo>
                  <a:pt x="3581399" y="533400"/>
                </a:lnTo>
                <a:lnTo>
                  <a:pt x="3581399" y="0"/>
                </a:lnTo>
                <a:lnTo>
                  <a:pt x="0" y="0"/>
                </a:lnTo>
                <a:lnTo>
                  <a:pt x="0" y="533400"/>
                </a:lnTo>
                <a:close/>
              </a:path>
            </a:pathLst>
          </a:custGeom>
          <a:ln w="50292">
            <a:solidFill>
              <a:srgbClr val="35742A"/>
            </a:solidFill>
            <a:prstDash val="lgDash"/>
          </a:ln>
        </p:spPr>
        <p:txBody>
          <a:bodyPr wrap="square" lIns="0" tIns="0" rIns="0" bIns="0" rtlCol="0"/>
          <a:lstStyle/>
          <a:p>
            <a:endParaRPr/>
          </a:p>
        </p:txBody>
      </p:sp>
      <p:sp>
        <p:nvSpPr>
          <p:cNvPr id="18" name="object 18"/>
          <p:cNvSpPr txBox="1"/>
          <p:nvPr/>
        </p:nvSpPr>
        <p:spPr>
          <a:xfrm>
            <a:off x="1714245" y="5657494"/>
            <a:ext cx="262445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 </a:t>
            </a:r>
            <a:r>
              <a:rPr sz="1800" b="1" dirty="0">
                <a:solidFill>
                  <a:srgbClr val="F79546"/>
                </a:solidFill>
                <a:latin typeface="Calibri" panose="020F0502020204030204"/>
                <a:cs typeface="Calibri" panose="020F0502020204030204"/>
              </a:rPr>
              <a:t>0: </a:t>
            </a:r>
            <a:r>
              <a:rPr sz="1800" spc="-10" dirty="0">
                <a:solidFill>
                  <a:srgbClr val="F79546"/>
                </a:solidFill>
                <a:latin typeface="Calibri" panose="020F0502020204030204"/>
                <a:cs typeface="Calibri" panose="020F0502020204030204"/>
              </a:rPr>
              <a:t>collection </a:t>
            </a:r>
            <a:r>
              <a:rPr sz="1800" spc="-5" dirty="0">
                <a:solidFill>
                  <a:srgbClr val="F79546"/>
                </a:solidFill>
                <a:latin typeface="Calibri" panose="020F0502020204030204"/>
                <a:cs typeface="Calibri" panose="020F0502020204030204"/>
              </a:rPr>
              <a:t>of </a:t>
            </a:r>
            <a:r>
              <a:rPr sz="1800" dirty="0">
                <a:solidFill>
                  <a:srgbClr val="F79546"/>
                </a:solidFill>
                <a:latin typeface="Calibri" panose="020F0502020204030204"/>
                <a:cs typeface="Calibri" panose="020F0502020204030204"/>
              </a:rPr>
              <a:t>8</a:t>
            </a:r>
            <a:r>
              <a:rPr sz="1800" spc="40" dirty="0">
                <a:solidFill>
                  <a:srgbClr val="F79546"/>
                </a:solidFill>
                <a:latin typeface="Calibri" panose="020F0502020204030204"/>
                <a:cs typeface="Calibri" panose="020F0502020204030204"/>
              </a:rPr>
              <a:t> </a:t>
            </a:r>
            <a:r>
              <a:rPr sz="1800" spc="-10" dirty="0">
                <a:solidFill>
                  <a:srgbClr val="F79546"/>
                </a:solidFill>
                <a:latin typeface="Calibri" panose="020F0502020204030204"/>
                <a:cs typeface="Calibri" panose="020F0502020204030204"/>
              </a:rPr>
              <a:t>chips</a:t>
            </a:r>
            <a:endParaRPr sz="1800">
              <a:latin typeface="Calibri" panose="020F0502020204030204"/>
              <a:cs typeface="Calibri" panose="020F0502020204030204"/>
            </a:endParaRPr>
          </a:p>
        </p:txBody>
      </p:sp>
      <p:sp>
        <p:nvSpPr>
          <p:cNvPr id="19" name="object 19"/>
          <p:cNvSpPr txBox="1"/>
          <p:nvPr/>
        </p:nvSpPr>
        <p:spPr>
          <a:xfrm>
            <a:off x="6950202" y="5669076"/>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5"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1</a:t>
            </a:r>
            <a:endParaRPr sz="1800">
              <a:latin typeface="Calibri" panose="020F0502020204030204"/>
              <a:cs typeface="Calibri" panose="020F0502020204030204"/>
            </a:endParaRPr>
          </a:p>
        </p:txBody>
      </p:sp>
      <p:sp>
        <p:nvSpPr>
          <p:cNvPr id="20" name="object 20"/>
          <p:cNvSpPr/>
          <p:nvPr/>
        </p:nvSpPr>
        <p:spPr>
          <a:xfrm>
            <a:off x="2455926" y="5016627"/>
            <a:ext cx="402590" cy="623570"/>
          </a:xfrm>
          <a:custGeom>
            <a:avLst/>
            <a:gdLst/>
            <a:ahLst/>
            <a:cxnLst/>
            <a:rect l="l" t="t" r="r" b="b"/>
            <a:pathLst>
              <a:path w="402589" h="623570">
                <a:moveTo>
                  <a:pt x="223460" y="474321"/>
                </a:moveTo>
                <a:lnTo>
                  <a:pt x="213899" y="475361"/>
                </a:lnTo>
                <a:lnTo>
                  <a:pt x="205434" y="479925"/>
                </a:lnTo>
                <a:lnTo>
                  <a:pt x="199136" y="487680"/>
                </a:lnTo>
                <a:lnTo>
                  <a:pt x="196318" y="497284"/>
                </a:lnTo>
                <a:lnTo>
                  <a:pt x="197357" y="506888"/>
                </a:lnTo>
                <a:lnTo>
                  <a:pt x="201922" y="515397"/>
                </a:lnTo>
                <a:lnTo>
                  <a:pt x="209676" y="521716"/>
                </a:lnTo>
                <a:lnTo>
                  <a:pt x="402336" y="623036"/>
                </a:lnTo>
                <a:lnTo>
                  <a:pt x="401456" y="594042"/>
                </a:lnTo>
                <a:lnTo>
                  <a:pt x="354584" y="594042"/>
                </a:lnTo>
                <a:lnTo>
                  <a:pt x="305257" y="515114"/>
                </a:lnTo>
                <a:lnTo>
                  <a:pt x="233044" y="477139"/>
                </a:lnTo>
                <a:lnTo>
                  <a:pt x="223460" y="474321"/>
                </a:lnTo>
                <a:close/>
              </a:path>
              <a:path w="402589" h="623570">
                <a:moveTo>
                  <a:pt x="305257" y="515114"/>
                </a:moveTo>
                <a:lnTo>
                  <a:pt x="354584" y="594042"/>
                </a:lnTo>
                <a:lnTo>
                  <a:pt x="374728" y="581482"/>
                </a:lnTo>
                <a:lnTo>
                  <a:pt x="350774" y="581482"/>
                </a:lnTo>
                <a:lnTo>
                  <a:pt x="349456" y="538357"/>
                </a:lnTo>
                <a:lnTo>
                  <a:pt x="305257" y="515114"/>
                </a:lnTo>
                <a:close/>
              </a:path>
              <a:path w="402589" h="623570">
                <a:moveTo>
                  <a:pt x="369824" y="381000"/>
                </a:moveTo>
                <a:lnTo>
                  <a:pt x="360120" y="383262"/>
                </a:lnTo>
                <a:lnTo>
                  <a:pt x="352298" y="388905"/>
                </a:lnTo>
                <a:lnTo>
                  <a:pt x="347142" y="397073"/>
                </a:lnTo>
                <a:lnTo>
                  <a:pt x="345440" y="406908"/>
                </a:lnTo>
                <a:lnTo>
                  <a:pt x="347933" y="488505"/>
                </a:lnTo>
                <a:lnTo>
                  <a:pt x="397256" y="567436"/>
                </a:lnTo>
                <a:lnTo>
                  <a:pt x="354584" y="594042"/>
                </a:lnTo>
                <a:lnTo>
                  <a:pt x="401456" y="594042"/>
                </a:lnTo>
                <a:lnTo>
                  <a:pt x="395731" y="405384"/>
                </a:lnTo>
                <a:lnTo>
                  <a:pt x="393469" y="395626"/>
                </a:lnTo>
                <a:lnTo>
                  <a:pt x="387826" y="387810"/>
                </a:lnTo>
                <a:lnTo>
                  <a:pt x="379658" y="382684"/>
                </a:lnTo>
                <a:lnTo>
                  <a:pt x="369824" y="381000"/>
                </a:lnTo>
                <a:close/>
              </a:path>
              <a:path w="402589" h="623570">
                <a:moveTo>
                  <a:pt x="349456" y="538357"/>
                </a:moveTo>
                <a:lnTo>
                  <a:pt x="350774" y="581482"/>
                </a:lnTo>
                <a:lnTo>
                  <a:pt x="387604" y="558419"/>
                </a:lnTo>
                <a:lnTo>
                  <a:pt x="349456" y="538357"/>
                </a:lnTo>
                <a:close/>
              </a:path>
              <a:path w="402589" h="623570">
                <a:moveTo>
                  <a:pt x="347933" y="488505"/>
                </a:moveTo>
                <a:lnTo>
                  <a:pt x="349456" y="538357"/>
                </a:lnTo>
                <a:lnTo>
                  <a:pt x="387604" y="558419"/>
                </a:lnTo>
                <a:lnTo>
                  <a:pt x="350774" y="581482"/>
                </a:lnTo>
                <a:lnTo>
                  <a:pt x="374728" y="581482"/>
                </a:lnTo>
                <a:lnTo>
                  <a:pt x="397256" y="567436"/>
                </a:lnTo>
                <a:lnTo>
                  <a:pt x="347933" y="488505"/>
                </a:lnTo>
                <a:close/>
              </a:path>
              <a:path w="402589" h="623570">
                <a:moveTo>
                  <a:pt x="42672" y="0"/>
                </a:moveTo>
                <a:lnTo>
                  <a:pt x="0" y="26670"/>
                </a:lnTo>
                <a:lnTo>
                  <a:pt x="305257" y="515114"/>
                </a:lnTo>
                <a:lnTo>
                  <a:pt x="349456" y="538357"/>
                </a:lnTo>
                <a:lnTo>
                  <a:pt x="347933" y="488505"/>
                </a:lnTo>
                <a:lnTo>
                  <a:pt x="42672" y="0"/>
                </a:lnTo>
                <a:close/>
              </a:path>
            </a:pathLst>
          </a:custGeom>
          <a:solidFill>
            <a:srgbClr val="35742A"/>
          </a:solidFill>
        </p:spPr>
        <p:txBody>
          <a:bodyPr wrap="square" lIns="0" tIns="0" rIns="0" bIns="0" rtlCol="0"/>
          <a:lstStyle/>
          <a:p>
            <a:endParaRPr/>
          </a:p>
        </p:txBody>
      </p:sp>
      <p:sp>
        <p:nvSpPr>
          <p:cNvPr id="21" name="object 21"/>
          <p:cNvSpPr/>
          <p:nvPr/>
        </p:nvSpPr>
        <p:spPr>
          <a:xfrm>
            <a:off x="6724268" y="5015103"/>
            <a:ext cx="477520" cy="636270"/>
          </a:xfrm>
          <a:custGeom>
            <a:avLst/>
            <a:gdLst/>
            <a:ahLst/>
            <a:cxnLst/>
            <a:rect l="l" t="t" r="r" b="b"/>
            <a:pathLst>
              <a:path w="477520" h="636270">
                <a:moveTo>
                  <a:pt x="287702" y="501056"/>
                </a:moveTo>
                <a:lnTo>
                  <a:pt x="278256" y="502808"/>
                </a:lnTo>
                <a:lnTo>
                  <a:pt x="270144" y="508013"/>
                </a:lnTo>
                <a:lnTo>
                  <a:pt x="264413" y="516255"/>
                </a:lnTo>
                <a:lnTo>
                  <a:pt x="262368" y="526004"/>
                </a:lnTo>
                <a:lnTo>
                  <a:pt x="264144" y="535479"/>
                </a:lnTo>
                <a:lnTo>
                  <a:pt x="269325" y="543597"/>
                </a:lnTo>
                <a:lnTo>
                  <a:pt x="277495" y="549275"/>
                </a:lnTo>
                <a:lnTo>
                  <a:pt x="477520" y="635660"/>
                </a:lnTo>
                <a:lnTo>
                  <a:pt x="474809" y="610400"/>
                </a:lnTo>
                <a:lnTo>
                  <a:pt x="427608" y="610400"/>
                </a:lnTo>
                <a:lnTo>
                  <a:pt x="372502" y="535567"/>
                </a:lnTo>
                <a:lnTo>
                  <a:pt x="297433" y="503174"/>
                </a:lnTo>
                <a:lnTo>
                  <a:pt x="287702" y="501056"/>
                </a:lnTo>
                <a:close/>
              </a:path>
              <a:path w="477520" h="636270">
                <a:moveTo>
                  <a:pt x="372502" y="535567"/>
                </a:moveTo>
                <a:lnTo>
                  <a:pt x="427608" y="610400"/>
                </a:lnTo>
                <a:lnTo>
                  <a:pt x="444235" y="598157"/>
                </a:lnTo>
                <a:lnTo>
                  <a:pt x="422909" y="598157"/>
                </a:lnTo>
                <a:lnTo>
                  <a:pt x="418307" y="555332"/>
                </a:lnTo>
                <a:lnTo>
                  <a:pt x="372502" y="535567"/>
                </a:lnTo>
                <a:close/>
              </a:path>
              <a:path w="477520" h="636270">
                <a:moveTo>
                  <a:pt x="426592" y="396748"/>
                </a:moveTo>
                <a:lnTo>
                  <a:pt x="417046" y="399788"/>
                </a:lnTo>
                <a:lnTo>
                  <a:pt x="409654" y="406019"/>
                </a:lnTo>
                <a:lnTo>
                  <a:pt x="405143" y="414535"/>
                </a:lnTo>
                <a:lnTo>
                  <a:pt x="404240" y="424434"/>
                </a:lnTo>
                <a:lnTo>
                  <a:pt x="412976" y="505718"/>
                </a:lnTo>
                <a:lnTo>
                  <a:pt x="468122" y="580567"/>
                </a:lnTo>
                <a:lnTo>
                  <a:pt x="427608" y="610400"/>
                </a:lnTo>
                <a:lnTo>
                  <a:pt x="474809" y="610400"/>
                </a:lnTo>
                <a:lnTo>
                  <a:pt x="454278" y="419100"/>
                </a:lnTo>
                <a:lnTo>
                  <a:pt x="451256" y="409571"/>
                </a:lnTo>
                <a:lnTo>
                  <a:pt x="445055" y="402209"/>
                </a:lnTo>
                <a:lnTo>
                  <a:pt x="436544" y="397704"/>
                </a:lnTo>
                <a:lnTo>
                  <a:pt x="426592" y="396748"/>
                </a:lnTo>
                <a:close/>
              </a:path>
              <a:path w="477520" h="636270">
                <a:moveTo>
                  <a:pt x="418307" y="555332"/>
                </a:moveTo>
                <a:lnTo>
                  <a:pt x="422909" y="598157"/>
                </a:lnTo>
                <a:lnTo>
                  <a:pt x="457834" y="572389"/>
                </a:lnTo>
                <a:lnTo>
                  <a:pt x="418307" y="555332"/>
                </a:lnTo>
                <a:close/>
              </a:path>
              <a:path w="477520" h="636270">
                <a:moveTo>
                  <a:pt x="412976" y="505718"/>
                </a:moveTo>
                <a:lnTo>
                  <a:pt x="418307" y="555332"/>
                </a:lnTo>
                <a:lnTo>
                  <a:pt x="457834" y="572389"/>
                </a:lnTo>
                <a:lnTo>
                  <a:pt x="422909" y="598157"/>
                </a:lnTo>
                <a:lnTo>
                  <a:pt x="444235" y="598157"/>
                </a:lnTo>
                <a:lnTo>
                  <a:pt x="468122" y="580567"/>
                </a:lnTo>
                <a:lnTo>
                  <a:pt x="412976" y="505718"/>
                </a:lnTo>
                <a:close/>
              </a:path>
              <a:path w="477520" h="636270">
                <a:moveTo>
                  <a:pt x="40385" y="0"/>
                </a:moveTo>
                <a:lnTo>
                  <a:pt x="0" y="29718"/>
                </a:lnTo>
                <a:lnTo>
                  <a:pt x="372502" y="535567"/>
                </a:lnTo>
                <a:lnTo>
                  <a:pt x="418307" y="555332"/>
                </a:lnTo>
                <a:lnTo>
                  <a:pt x="412976" y="505718"/>
                </a:lnTo>
                <a:lnTo>
                  <a:pt x="40385" y="0"/>
                </a:lnTo>
                <a:close/>
              </a:path>
            </a:pathLst>
          </a:custGeom>
          <a:solidFill>
            <a:srgbClr val="35742A"/>
          </a:solid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3756025" y="158233"/>
            <a:ext cx="1556629" cy="566181"/>
          </a:xfrm>
          <a:prstGeom prst="rect">
            <a:avLst/>
          </a:prstGeom>
        </p:spPr>
        <p:txBody>
          <a:bodyPr vert="horz" wrap="square" lIns="0" tIns="12065" rIns="0" bIns="0" rtlCol="0">
            <a:spAutoFit/>
          </a:bodyPr>
          <a:lstStyle/>
          <a:p>
            <a:pPr marL="12700">
              <a:lnSpc>
                <a:spcPct val="100000"/>
              </a:lnSpc>
              <a:spcBef>
                <a:spcPts val="95"/>
              </a:spcBef>
            </a:pPr>
            <a:r>
              <a:rPr sz="3600" spc="-5" dirty="0"/>
              <a:t>Rank</a:t>
            </a:r>
            <a:r>
              <a:rPr lang="en-US" sz="3600" spc="-5" dirty="0"/>
              <a:t>s</a:t>
            </a:r>
            <a:endParaRPr sz="3600" spc="-5" dirty="0"/>
          </a:p>
        </p:txBody>
      </p:sp>
      <p:sp>
        <p:nvSpPr>
          <p:cNvPr id="4" name="object 4"/>
          <p:cNvSpPr/>
          <p:nvPr/>
        </p:nvSpPr>
        <p:spPr>
          <a:xfrm>
            <a:off x="3201161" y="2439161"/>
            <a:ext cx="2209800" cy="533400"/>
          </a:xfrm>
          <a:custGeom>
            <a:avLst/>
            <a:gdLst/>
            <a:ahLst/>
            <a:cxnLst/>
            <a:rect l="l" t="t" r="r" b="b"/>
            <a:pathLst>
              <a:path w="2209800" h="533400">
                <a:moveTo>
                  <a:pt x="2209800" y="0"/>
                </a:moveTo>
                <a:lnTo>
                  <a:pt x="0" y="0"/>
                </a:lnTo>
                <a:lnTo>
                  <a:pt x="0" y="533400"/>
                </a:lnTo>
                <a:lnTo>
                  <a:pt x="2209800" y="533400"/>
                </a:lnTo>
                <a:lnTo>
                  <a:pt x="2209800" y="0"/>
                </a:lnTo>
                <a:close/>
              </a:path>
            </a:pathLst>
          </a:custGeom>
          <a:solidFill>
            <a:srgbClr val="35742A"/>
          </a:solidFill>
        </p:spPr>
        <p:txBody>
          <a:bodyPr wrap="square" lIns="0" tIns="0" rIns="0" bIns="0" rtlCol="0"/>
          <a:lstStyle/>
          <a:p>
            <a:endParaRPr/>
          </a:p>
        </p:txBody>
      </p:sp>
      <p:sp>
        <p:nvSpPr>
          <p:cNvPr id="5" name="object 5"/>
          <p:cNvSpPr/>
          <p:nvPr/>
        </p:nvSpPr>
        <p:spPr>
          <a:xfrm>
            <a:off x="3201161" y="2439161"/>
            <a:ext cx="2209800" cy="533400"/>
          </a:xfrm>
          <a:custGeom>
            <a:avLst/>
            <a:gdLst/>
            <a:ahLst/>
            <a:cxnLst/>
            <a:rect l="l" t="t" r="r" b="b"/>
            <a:pathLst>
              <a:path w="2209800" h="533400">
                <a:moveTo>
                  <a:pt x="0" y="533400"/>
                </a:moveTo>
                <a:lnTo>
                  <a:pt x="2209800" y="533400"/>
                </a:lnTo>
                <a:lnTo>
                  <a:pt x="2209800" y="0"/>
                </a:lnTo>
                <a:lnTo>
                  <a:pt x="0" y="0"/>
                </a:lnTo>
                <a:lnTo>
                  <a:pt x="0" y="533400"/>
                </a:lnTo>
                <a:close/>
              </a:path>
            </a:pathLst>
          </a:custGeom>
          <a:ln w="25908">
            <a:solidFill>
              <a:srgbClr val="23521C"/>
            </a:solidFill>
          </a:ln>
        </p:spPr>
        <p:txBody>
          <a:bodyPr wrap="square" lIns="0" tIns="0" rIns="0" bIns="0" rtlCol="0"/>
          <a:lstStyle/>
          <a:p>
            <a:endParaRPr/>
          </a:p>
        </p:txBody>
      </p:sp>
      <p:sp>
        <p:nvSpPr>
          <p:cNvPr id="6" name="object 6"/>
          <p:cNvSpPr txBox="1"/>
          <p:nvPr/>
        </p:nvSpPr>
        <p:spPr>
          <a:xfrm>
            <a:off x="3637026" y="2540634"/>
            <a:ext cx="13385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panose="020F0502020204030204"/>
                <a:cs typeface="Calibri" panose="020F0502020204030204"/>
              </a:rPr>
              <a:t>Rank 0</a:t>
            </a:r>
            <a:r>
              <a:rPr sz="1800" spc="-7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(Front)</a:t>
            </a:r>
            <a:endParaRPr sz="1800">
              <a:latin typeface="Calibri" panose="020F0502020204030204"/>
              <a:cs typeface="Calibri" panose="020F0502020204030204"/>
            </a:endParaRPr>
          </a:p>
        </p:txBody>
      </p:sp>
      <p:sp>
        <p:nvSpPr>
          <p:cNvPr id="7" name="object 7"/>
          <p:cNvSpPr/>
          <p:nvPr/>
        </p:nvSpPr>
        <p:spPr>
          <a:xfrm>
            <a:off x="6020561" y="2439161"/>
            <a:ext cx="2209800" cy="533400"/>
          </a:xfrm>
          <a:custGeom>
            <a:avLst/>
            <a:gdLst/>
            <a:ahLst/>
            <a:cxnLst/>
            <a:rect l="l" t="t" r="r" b="b"/>
            <a:pathLst>
              <a:path w="2209800" h="533400">
                <a:moveTo>
                  <a:pt x="2209799" y="0"/>
                </a:moveTo>
                <a:lnTo>
                  <a:pt x="0" y="0"/>
                </a:lnTo>
                <a:lnTo>
                  <a:pt x="0" y="533400"/>
                </a:lnTo>
                <a:lnTo>
                  <a:pt x="2209799" y="533400"/>
                </a:lnTo>
                <a:lnTo>
                  <a:pt x="2209799" y="0"/>
                </a:lnTo>
                <a:close/>
              </a:path>
            </a:pathLst>
          </a:custGeom>
          <a:solidFill>
            <a:srgbClr val="35742A"/>
          </a:solidFill>
        </p:spPr>
        <p:txBody>
          <a:bodyPr wrap="square" lIns="0" tIns="0" rIns="0" bIns="0" rtlCol="0"/>
          <a:lstStyle/>
          <a:p>
            <a:endParaRPr/>
          </a:p>
        </p:txBody>
      </p:sp>
      <p:sp>
        <p:nvSpPr>
          <p:cNvPr id="8" name="object 8"/>
          <p:cNvSpPr txBox="1"/>
          <p:nvPr/>
        </p:nvSpPr>
        <p:spPr>
          <a:xfrm>
            <a:off x="6020561" y="2439161"/>
            <a:ext cx="2209800" cy="533400"/>
          </a:xfrm>
          <a:prstGeom prst="rect">
            <a:avLst/>
          </a:prstGeom>
          <a:ln w="25907">
            <a:solidFill>
              <a:srgbClr val="23521C"/>
            </a:solidFill>
          </a:ln>
        </p:spPr>
        <p:txBody>
          <a:bodyPr vert="horz" wrap="square" lIns="0" tIns="113664" rIns="0" bIns="0" rtlCol="0">
            <a:spAutoFit/>
          </a:bodyPr>
          <a:lstStyle/>
          <a:p>
            <a:pPr marL="479425">
              <a:lnSpc>
                <a:spcPct val="100000"/>
              </a:lnSpc>
              <a:spcBef>
                <a:spcPts val="895"/>
              </a:spcBef>
            </a:pPr>
            <a:r>
              <a:rPr sz="1800" dirty="0">
                <a:solidFill>
                  <a:srgbClr val="FFFFFF"/>
                </a:solidFill>
                <a:latin typeface="Calibri" panose="020F0502020204030204"/>
                <a:cs typeface="Calibri" panose="020F0502020204030204"/>
              </a:rPr>
              <a:t>Rank 1</a:t>
            </a:r>
            <a:r>
              <a:rPr sz="1800" spc="-15" dirty="0">
                <a:solidFill>
                  <a:srgbClr val="FFFFFF"/>
                </a:solidFill>
                <a:latin typeface="Calibri" panose="020F0502020204030204"/>
                <a:cs typeface="Calibri" panose="020F0502020204030204"/>
              </a:rPr>
              <a:t> </a:t>
            </a:r>
            <a:r>
              <a:rPr sz="1800" spc="-5" dirty="0">
                <a:solidFill>
                  <a:srgbClr val="FFFFFF"/>
                </a:solidFill>
                <a:latin typeface="Calibri" panose="020F0502020204030204"/>
                <a:cs typeface="Calibri" panose="020F0502020204030204"/>
              </a:rPr>
              <a:t>(Back)</a:t>
            </a:r>
            <a:endParaRPr sz="1800">
              <a:latin typeface="Calibri" panose="020F0502020204030204"/>
              <a:cs typeface="Calibri" panose="020F0502020204030204"/>
            </a:endParaRPr>
          </a:p>
        </p:txBody>
      </p:sp>
      <p:sp>
        <p:nvSpPr>
          <p:cNvPr id="9" name="object 9"/>
          <p:cNvSpPr/>
          <p:nvPr/>
        </p:nvSpPr>
        <p:spPr>
          <a:xfrm>
            <a:off x="5513070" y="4648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a:endParaRPr/>
          </a:p>
        </p:txBody>
      </p:sp>
      <p:sp>
        <p:nvSpPr>
          <p:cNvPr id="10" name="object 10"/>
          <p:cNvSpPr/>
          <p:nvPr/>
        </p:nvSpPr>
        <p:spPr>
          <a:xfrm>
            <a:off x="5372100" y="4017264"/>
            <a:ext cx="704088" cy="176936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570220" y="4345685"/>
            <a:ext cx="307975" cy="1066800"/>
          </a:xfrm>
          <a:custGeom>
            <a:avLst/>
            <a:gdLst/>
            <a:ahLst/>
            <a:cxnLst/>
            <a:rect l="l" t="t" r="r" b="b"/>
            <a:pathLst>
              <a:path w="307975" h="1066800">
                <a:moveTo>
                  <a:pt x="102107" y="760476"/>
                </a:moveTo>
                <a:lnTo>
                  <a:pt x="0" y="760476"/>
                </a:lnTo>
                <a:lnTo>
                  <a:pt x="153162" y="1066800"/>
                </a:lnTo>
                <a:lnTo>
                  <a:pt x="280797" y="811530"/>
                </a:lnTo>
                <a:lnTo>
                  <a:pt x="102107" y="811530"/>
                </a:lnTo>
                <a:lnTo>
                  <a:pt x="102107" y="760476"/>
                </a:lnTo>
                <a:close/>
              </a:path>
              <a:path w="307975" h="1066800">
                <a:moveTo>
                  <a:pt x="103631" y="482345"/>
                </a:moveTo>
                <a:lnTo>
                  <a:pt x="102107" y="482345"/>
                </a:lnTo>
                <a:lnTo>
                  <a:pt x="102107" y="811530"/>
                </a:lnTo>
                <a:lnTo>
                  <a:pt x="204215" y="811530"/>
                </a:lnTo>
                <a:lnTo>
                  <a:pt x="204215" y="584453"/>
                </a:lnTo>
                <a:lnTo>
                  <a:pt x="153162" y="584453"/>
                </a:lnTo>
                <a:lnTo>
                  <a:pt x="204215" y="533400"/>
                </a:lnTo>
                <a:lnTo>
                  <a:pt x="103631" y="533400"/>
                </a:lnTo>
                <a:lnTo>
                  <a:pt x="103631" y="482345"/>
                </a:lnTo>
                <a:close/>
              </a:path>
              <a:path w="307975" h="1066800">
                <a:moveTo>
                  <a:pt x="306324" y="760476"/>
                </a:moveTo>
                <a:lnTo>
                  <a:pt x="204215" y="760476"/>
                </a:lnTo>
                <a:lnTo>
                  <a:pt x="204215" y="811530"/>
                </a:lnTo>
                <a:lnTo>
                  <a:pt x="280797" y="811530"/>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5" y="482345"/>
                </a:lnTo>
                <a:lnTo>
                  <a:pt x="103631" y="533400"/>
                </a:lnTo>
                <a:lnTo>
                  <a:pt x="204215" y="533400"/>
                </a:lnTo>
                <a:lnTo>
                  <a:pt x="204215" y="584453"/>
                </a:lnTo>
                <a:lnTo>
                  <a:pt x="205739" y="584453"/>
                </a:lnTo>
                <a:lnTo>
                  <a:pt x="205739" y="482345"/>
                </a:lnTo>
                <a:close/>
              </a:path>
              <a:path w="307975" h="1066800">
                <a:moveTo>
                  <a:pt x="205739" y="255269"/>
                </a:moveTo>
                <a:lnTo>
                  <a:pt x="103631" y="255269"/>
                </a:lnTo>
                <a:lnTo>
                  <a:pt x="103631" y="533400"/>
                </a:lnTo>
                <a:lnTo>
                  <a:pt x="154685" y="482345"/>
                </a:lnTo>
                <a:lnTo>
                  <a:pt x="205739" y="482345"/>
                </a:lnTo>
                <a:lnTo>
                  <a:pt x="205739" y="255269"/>
                </a:lnTo>
                <a:close/>
              </a:path>
              <a:path w="307975" h="1066800">
                <a:moveTo>
                  <a:pt x="154685" y="0"/>
                </a:moveTo>
                <a:lnTo>
                  <a:pt x="1524" y="306324"/>
                </a:lnTo>
                <a:lnTo>
                  <a:pt x="103631" y="306324"/>
                </a:lnTo>
                <a:lnTo>
                  <a:pt x="103631" y="255269"/>
                </a:lnTo>
                <a:lnTo>
                  <a:pt x="282320" y="255269"/>
                </a:lnTo>
                <a:lnTo>
                  <a:pt x="154685" y="0"/>
                </a:lnTo>
                <a:close/>
              </a:path>
              <a:path w="307975" h="1066800">
                <a:moveTo>
                  <a:pt x="282320" y="255269"/>
                </a:moveTo>
                <a:lnTo>
                  <a:pt x="205739" y="255269"/>
                </a:lnTo>
                <a:lnTo>
                  <a:pt x="205739" y="306324"/>
                </a:lnTo>
                <a:lnTo>
                  <a:pt x="307847" y="306324"/>
                </a:lnTo>
                <a:lnTo>
                  <a:pt x="282320" y="255269"/>
                </a:lnTo>
                <a:close/>
              </a:path>
            </a:pathLst>
          </a:custGeom>
          <a:solidFill>
            <a:srgbClr val="3A812E"/>
          </a:solidFill>
        </p:spPr>
        <p:txBody>
          <a:bodyPr wrap="square" lIns="0" tIns="0" rIns="0" bIns="0" rtlCol="0"/>
          <a:lstStyle/>
          <a:p>
            <a:endParaRPr/>
          </a:p>
        </p:txBody>
      </p:sp>
      <p:sp>
        <p:nvSpPr>
          <p:cNvPr id="12" name="object 12"/>
          <p:cNvSpPr/>
          <p:nvPr/>
        </p:nvSpPr>
        <p:spPr>
          <a:xfrm>
            <a:off x="2883407" y="2641092"/>
            <a:ext cx="318135" cy="2769870"/>
          </a:xfrm>
          <a:custGeom>
            <a:avLst/>
            <a:gdLst/>
            <a:ahLst/>
            <a:cxnLst/>
            <a:rect l="l" t="t" r="r" b="b"/>
            <a:pathLst>
              <a:path w="318135" h="2769870">
                <a:moveTo>
                  <a:pt x="188214" y="51816"/>
                </a:moveTo>
                <a:lnTo>
                  <a:pt x="5842" y="51816"/>
                </a:lnTo>
                <a:lnTo>
                  <a:pt x="0" y="57658"/>
                </a:lnTo>
                <a:lnTo>
                  <a:pt x="0" y="2769870"/>
                </a:lnTo>
                <a:lnTo>
                  <a:pt x="25908" y="2769870"/>
                </a:lnTo>
                <a:lnTo>
                  <a:pt x="25908" y="77724"/>
                </a:lnTo>
                <a:lnTo>
                  <a:pt x="12954" y="77724"/>
                </a:lnTo>
                <a:lnTo>
                  <a:pt x="25908" y="64770"/>
                </a:lnTo>
                <a:lnTo>
                  <a:pt x="188214" y="64770"/>
                </a:lnTo>
                <a:lnTo>
                  <a:pt x="188214" y="51816"/>
                </a:lnTo>
                <a:close/>
              </a:path>
              <a:path w="318135" h="2769870">
                <a:moveTo>
                  <a:pt x="188214" y="0"/>
                </a:moveTo>
                <a:lnTo>
                  <a:pt x="188214" y="129540"/>
                </a:lnTo>
                <a:lnTo>
                  <a:pt x="291846" y="77724"/>
                </a:lnTo>
                <a:lnTo>
                  <a:pt x="201168" y="77724"/>
                </a:lnTo>
                <a:lnTo>
                  <a:pt x="201168" y="51816"/>
                </a:lnTo>
                <a:lnTo>
                  <a:pt x="291846" y="51816"/>
                </a:lnTo>
                <a:lnTo>
                  <a:pt x="188214" y="0"/>
                </a:lnTo>
                <a:close/>
              </a:path>
              <a:path w="318135" h="2769870">
                <a:moveTo>
                  <a:pt x="25908" y="64770"/>
                </a:moveTo>
                <a:lnTo>
                  <a:pt x="12954" y="77724"/>
                </a:lnTo>
                <a:lnTo>
                  <a:pt x="25908" y="77724"/>
                </a:lnTo>
                <a:lnTo>
                  <a:pt x="25908" y="64770"/>
                </a:lnTo>
                <a:close/>
              </a:path>
              <a:path w="318135" h="2769870">
                <a:moveTo>
                  <a:pt x="188214" y="64770"/>
                </a:moveTo>
                <a:lnTo>
                  <a:pt x="25908" y="64770"/>
                </a:lnTo>
                <a:lnTo>
                  <a:pt x="25908" y="77724"/>
                </a:lnTo>
                <a:lnTo>
                  <a:pt x="188214" y="77724"/>
                </a:lnTo>
                <a:lnTo>
                  <a:pt x="188214" y="64770"/>
                </a:lnTo>
                <a:close/>
              </a:path>
              <a:path w="318135" h="2769870">
                <a:moveTo>
                  <a:pt x="291846" y="51816"/>
                </a:moveTo>
                <a:lnTo>
                  <a:pt x="201168" y="51816"/>
                </a:lnTo>
                <a:lnTo>
                  <a:pt x="201168" y="77724"/>
                </a:lnTo>
                <a:lnTo>
                  <a:pt x="291846" y="77724"/>
                </a:lnTo>
                <a:lnTo>
                  <a:pt x="317754" y="64770"/>
                </a:lnTo>
                <a:lnTo>
                  <a:pt x="291846" y="51816"/>
                </a:lnTo>
                <a:close/>
              </a:path>
            </a:pathLst>
          </a:custGeom>
          <a:solidFill>
            <a:srgbClr val="000000"/>
          </a:solidFill>
        </p:spPr>
        <p:txBody>
          <a:bodyPr wrap="square" lIns="0" tIns="0" rIns="0" bIns="0" rtlCol="0"/>
          <a:lstStyle/>
          <a:p>
            <a:endParaRPr/>
          </a:p>
        </p:txBody>
      </p:sp>
      <p:sp>
        <p:nvSpPr>
          <p:cNvPr id="13" name="object 13"/>
          <p:cNvSpPr/>
          <p:nvPr/>
        </p:nvSpPr>
        <p:spPr>
          <a:xfrm>
            <a:off x="2643377" y="2045207"/>
            <a:ext cx="3376929" cy="725805"/>
          </a:xfrm>
          <a:custGeom>
            <a:avLst/>
            <a:gdLst/>
            <a:ahLst/>
            <a:cxnLst/>
            <a:rect l="l" t="t" r="r" b="b"/>
            <a:pathLst>
              <a:path w="3376929" h="725805">
                <a:moveTo>
                  <a:pt x="3247009" y="595883"/>
                </a:moveTo>
                <a:lnTo>
                  <a:pt x="3247009" y="725424"/>
                </a:lnTo>
                <a:lnTo>
                  <a:pt x="3350641" y="673607"/>
                </a:lnTo>
                <a:lnTo>
                  <a:pt x="3259963" y="673607"/>
                </a:lnTo>
                <a:lnTo>
                  <a:pt x="3259963" y="647700"/>
                </a:lnTo>
                <a:lnTo>
                  <a:pt x="3350641" y="647700"/>
                </a:lnTo>
                <a:lnTo>
                  <a:pt x="3247009" y="595883"/>
                </a:lnTo>
                <a:close/>
              </a:path>
              <a:path w="3376929" h="725805">
                <a:moveTo>
                  <a:pt x="3094355" y="12953"/>
                </a:moveTo>
                <a:lnTo>
                  <a:pt x="3094355" y="667765"/>
                </a:lnTo>
                <a:lnTo>
                  <a:pt x="3100070" y="673607"/>
                </a:lnTo>
                <a:lnTo>
                  <a:pt x="3247009" y="673607"/>
                </a:lnTo>
                <a:lnTo>
                  <a:pt x="3247009" y="660653"/>
                </a:lnTo>
                <a:lnTo>
                  <a:pt x="3120263" y="660653"/>
                </a:lnTo>
                <a:lnTo>
                  <a:pt x="3107309" y="647700"/>
                </a:lnTo>
                <a:lnTo>
                  <a:pt x="3120263" y="647700"/>
                </a:lnTo>
                <a:lnTo>
                  <a:pt x="3120263" y="25907"/>
                </a:lnTo>
                <a:lnTo>
                  <a:pt x="3107309" y="25907"/>
                </a:lnTo>
                <a:lnTo>
                  <a:pt x="3094355" y="12953"/>
                </a:lnTo>
                <a:close/>
              </a:path>
              <a:path w="3376929" h="725805">
                <a:moveTo>
                  <a:pt x="3350641" y="647700"/>
                </a:moveTo>
                <a:lnTo>
                  <a:pt x="3259963" y="647700"/>
                </a:lnTo>
                <a:lnTo>
                  <a:pt x="3259963" y="673607"/>
                </a:lnTo>
                <a:lnTo>
                  <a:pt x="3350641" y="673607"/>
                </a:lnTo>
                <a:lnTo>
                  <a:pt x="3376549" y="660653"/>
                </a:lnTo>
                <a:lnTo>
                  <a:pt x="3350641" y="647700"/>
                </a:lnTo>
                <a:close/>
              </a:path>
              <a:path w="3376929" h="725805">
                <a:moveTo>
                  <a:pt x="3120263" y="647700"/>
                </a:moveTo>
                <a:lnTo>
                  <a:pt x="3107309" y="647700"/>
                </a:lnTo>
                <a:lnTo>
                  <a:pt x="3120263" y="660653"/>
                </a:lnTo>
                <a:lnTo>
                  <a:pt x="3120263" y="647700"/>
                </a:lnTo>
                <a:close/>
              </a:path>
              <a:path w="3376929" h="725805">
                <a:moveTo>
                  <a:pt x="3247009" y="647700"/>
                </a:moveTo>
                <a:lnTo>
                  <a:pt x="3120263" y="647700"/>
                </a:lnTo>
                <a:lnTo>
                  <a:pt x="3120263" y="660653"/>
                </a:lnTo>
                <a:lnTo>
                  <a:pt x="3247009" y="660653"/>
                </a:lnTo>
                <a:lnTo>
                  <a:pt x="3247009" y="647700"/>
                </a:lnTo>
                <a:close/>
              </a:path>
              <a:path w="3376929" h="725805">
                <a:moveTo>
                  <a:pt x="3114421" y="0"/>
                </a:moveTo>
                <a:lnTo>
                  <a:pt x="0" y="0"/>
                </a:lnTo>
                <a:lnTo>
                  <a:pt x="0" y="25907"/>
                </a:lnTo>
                <a:lnTo>
                  <a:pt x="3094355" y="25907"/>
                </a:lnTo>
                <a:lnTo>
                  <a:pt x="3094355" y="12953"/>
                </a:lnTo>
                <a:lnTo>
                  <a:pt x="3120263" y="12953"/>
                </a:lnTo>
                <a:lnTo>
                  <a:pt x="3120263" y="5841"/>
                </a:lnTo>
                <a:lnTo>
                  <a:pt x="3114421" y="0"/>
                </a:lnTo>
                <a:close/>
              </a:path>
              <a:path w="3376929" h="725805">
                <a:moveTo>
                  <a:pt x="3120263" y="12953"/>
                </a:moveTo>
                <a:lnTo>
                  <a:pt x="3094355" y="12953"/>
                </a:lnTo>
                <a:lnTo>
                  <a:pt x="3107309" y="25907"/>
                </a:lnTo>
                <a:lnTo>
                  <a:pt x="3120263" y="25907"/>
                </a:lnTo>
                <a:lnTo>
                  <a:pt x="3120263" y="12953"/>
                </a:lnTo>
                <a:close/>
              </a:path>
            </a:pathLst>
          </a:custGeom>
          <a:solidFill>
            <a:srgbClr val="000000"/>
          </a:solidFill>
        </p:spPr>
        <p:txBody>
          <a:bodyPr wrap="square" lIns="0" tIns="0" rIns="0" bIns="0" rtlCol="0"/>
          <a:lstStyle/>
          <a:p>
            <a:endParaRPr/>
          </a:p>
        </p:txBody>
      </p:sp>
      <p:sp>
        <p:nvSpPr>
          <p:cNvPr id="14" name="object 14"/>
          <p:cNvSpPr/>
          <p:nvPr/>
        </p:nvSpPr>
        <p:spPr>
          <a:xfrm>
            <a:off x="2660142" y="2058161"/>
            <a:ext cx="0" cy="3352800"/>
          </a:xfrm>
          <a:custGeom>
            <a:avLst/>
            <a:gdLst/>
            <a:ahLst/>
            <a:cxnLst/>
            <a:rect l="l" t="t" r="r" b="b"/>
            <a:pathLst>
              <a:path h="3352800">
                <a:moveTo>
                  <a:pt x="0" y="0"/>
                </a:moveTo>
                <a:lnTo>
                  <a:pt x="0" y="1676400"/>
                </a:lnTo>
                <a:lnTo>
                  <a:pt x="0" y="3352800"/>
                </a:lnTo>
              </a:path>
            </a:pathLst>
          </a:custGeom>
          <a:ln w="25908">
            <a:solidFill>
              <a:srgbClr val="000000"/>
            </a:solidFill>
          </a:ln>
        </p:spPr>
        <p:txBody>
          <a:bodyPr wrap="square" lIns="0" tIns="0" rIns="0" bIns="0" rtlCol="0"/>
          <a:lstStyle/>
          <a:p>
            <a:endParaRPr/>
          </a:p>
        </p:txBody>
      </p:sp>
      <p:sp>
        <p:nvSpPr>
          <p:cNvPr id="15" name="object 15"/>
          <p:cNvSpPr txBox="1"/>
          <p:nvPr/>
        </p:nvSpPr>
        <p:spPr>
          <a:xfrm>
            <a:off x="5135371" y="5429199"/>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6" name="object 16"/>
          <p:cNvSpPr txBox="1"/>
          <p:nvPr/>
        </p:nvSpPr>
        <p:spPr>
          <a:xfrm>
            <a:off x="2411198" y="5305433"/>
            <a:ext cx="1323618" cy="579646"/>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panose="020F0502020204030204"/>
                <a:cs typeface="Calibri" panose="020F0502020204030204"/>
              </a:rPr>
              <a:t>CS&lt;0:1&gt;</a:t>
            </a:r>
            <a:r>
              <a:rPr lang="en-US" b="1" spc="-5" dirty="0">
                <a:cs typeface="Calibri" panose="020F0502020204030204"/>
              </a:rPr>
              <a:t> </a:t>
            </a:r>
          </a:p>
          <a:p>
            <a:pPr marL="12700">
              <a:lnSpc>
                <a:spcPct val="100000"/>
              </a:lnSpc>
              <a:spcBef>
                <a:spcPts val="100"/>
              </a:spcBef>
            </a:pPr>
            <a:r>
              <a:rPr lang="en-US" b="1" spc="-5" dirty="0">
                <a:cs typeface="Calibri" panose="020F0502020204030204"/>
              </a:rPr>
              <a:t>(chip select)</a:t>
            </a:r>
            <a:r>
              <a:rPr lang="en-US" b="1" spc="-80" dirty="0">
                <a:cs typeface="Calibri" panose="020F0502020204030204"/>
              </a:rPr>
              <a:t> </a:t>
            </a:r>
            <a:endParaRPr sz="1800" dirty="0">
              <a:latin typeface="Calibri" panose="020F0502020204030204"/>
              <a:cs typeface="Calibri" panose="020F0502020204030204"/>
            </a:endParaRPr>
          </a:p>
        </p:txBody>
      </p:sp>
      <p:sp>
        <p:nvSpPr>
          <p:cNvPr id="17" name="object 17"/>
          <p:cNvSpPr/>
          <p:nvPr/>
        </p:nvSpPr>
        <p:spPr>
          <a:xfrm>
            <a:off x="1499616" y="1578483"/>
            <a:ext cx="2932430" cy="3832860"/>
          </a:xfrm>
          <a:custGeom>
            <a:avLst/>
            <a:gdLst/>
            <a:ahLst/>
            <a:cxnLst/>
            <a:rect l="l" t="t" r="r" b="b"/>
            <a:pathLst>
              <a:path w="2932429" h="3832860">
                <a:moveTo>
                  <a:pt x="2806446" y="0"/>
                </a:moveTo>
                <a:lnTo>
                  <a:pt x="25146" y="0"/>
                </a:lnTo>
                <a:lnTo>
                  <a:pt x="15376" y="1964"/>
                </a:lnTo>
                <a:lnTo>
                  <a:pt x="7381" y="7334"/>
                </a:lnTo>
                <a:lnTo>
                  <a:pt x="1982" y="15323"/>
                </a:lnTo>
                <a:lnTo>
                  <a:pt x="0" y="25145"/>
                </a:lnTo>
                <a:lnTo>
                  <a:pt x="0" y="3832479"/>
                </a:lnTo>
                <a:lnTo>
                  <a:pt x="50292" y="3832479"/>
                </a:lnTo>
                <a:lnTo>
                  <a:pt x="50292" y="50291"/>
                </a:lnTo>
                <a:lnTo>
                  <a:pt x="25146" y="50291"/>
                </a:lnTo>
                <a:lnTo>
                  <a:pt x="50292" y="25145"/>
                </a:lnTo>
                <a:lnTo>
                  <a:pt x="2831592" y="25145"/>
                </a:lnTo>
                <a:lnTo>
                  <a:pt x="2829609" y="15323"/>
                </a:lnTo>
                <a:lnTo>
                  <a:pt x="2824210" y="7334"/>
                </a:lnTo>
                <a:lnTo>
                  <a:pt x="2816215" y="1964"/>
                </a:lnTo>
                <a:lnTo>
                  <a:pt x="2806446" y="0"/>
                </a:lnTo>
                <a:close/>
              </a:path>
              <a:path w="2932429" h="3832860">
                <a:moveTo>
                  <a:pt x="2781300" y="609218"/>
                </a:moveTo>
                <a:lnTo>
                  <a:pt x="2680716" y="609218"/>
                </a:lnTo>
                <a:lnTo>
                  <a:pt x="2806446" y="860678"/>
                </a:lnTo>
                <a:lnTo>
                  <a:pt x="2919603" y="634364"/>
                </a:lnTo>
                <a:lnTo>
                  <a:pt x="2781300" y="634364"/>
                </a:lnTo>
                <a:lnTo>
                  <a:pt x="2781300" y="609218"/>
                </a:lnTo>
                <a:close/>
              </a:path>
              <a:path w="2932429" h="3832860">
                <a:moveTo>
                  <a:pt x="2781300" y="25145"/>
                </a:moveTo>
                <a:lnTo>
                  <a:pt x="2781300" y="634364"/>
                </a:lnTo>
                <a:lnTo>
                  <a:pt x="2831592" y="634364"/>
                </a:lnTo>
                <a:lnTo>
                  <a:pt x="2831592" y="50291"/>
                </a:lnTo>
                <a:lnTo>
                  <a:pt x="2806446" y="50291"/>
                </a:lnTo>
                <a:lnTo>
                  <a:pt x="2781300" y="25145"/>
                </a:lnTo>
                <a:close/>
              </a:path>
              <a:path w="2932429" h="3832860">
                <a:moveTo>
                  <a:pt x="2932176" y="609218"/>
                </a:moveTo>
                <a:lnTo>
                  <a:pt x="2831592" y="609218"/>
                </a:lnTo>
                <a:lnTo>
                  <a:pt x="2831592" y="634364"/>
                </a:lnTo>
                <a:lnTo>
                  <a:pt x="2919603" y="634364"/>
                </a:lnTo>
                <a:lnTo>
                  <a:pt x="2932176" y="609218"/>
                </a:lnTo>
                <a:close/>
              </a:path>
              <a:path w="2932429" h="3832860">
                <a:moveTo>
                  <a:pt x="50292" y="25145"/>
                </a:moveTo>
                <a:lnTo>
                  <a:pt x="25146" y="50291"/>
                </a:lnTo>
                <a:lnTo>
                  <a:pt x="50292" y="50291"/>
                </a:lnTo>
                <a:lnTo>
                  <a:pt x="50292" y="25145"/>
                </a:lnTo>
                <a:close/>
              </a:path>
              <a:path w="2932429" h="3832860">
                <a:moveTo>
                  <a:pt x="2781300" y="25145"/>
                </a:moveTo>
                <a:lnTo>
                  <a:pt x="50292" y="25145"/>
                </a:lnTo>
                <a:lnTo>
                  <a:pt x="50292" y="50291"/>
                </a:lnTo>
                <a:lnTo>
                  <a:pt x="2781300" y="50291"/>
                </a:lnTo>
                <a:lnTo>
                  <a:pt x="2781300" y="25145"/>
                </a:lnTo>
                <a:close/>
              </a:path>
              <a:path w="2932429" h="3832860">
                <a:moveTo>
                  <a:pt x="2831592" y="25145"/>
                </a:moveTo>
                <a:lnTo>
                  <a:pt x="2781300" y="25145"/>
                </a:lnTo>
                <a:lnTo>
                  <a:pt x="2806446" y="50291"/>
                </a:lnTo>
                <a:lnTo>
                  <a:pt x="2831592" y="50291"/>
                </a:lnTo>
                <a:lnTo>
                  <a:pt x="2831592" y="25145"/>
                </a:lnTo>
                <a:close/>
              </a:path>
            </a:pathLst>
          </a:custGeom>
          <a:solidFill>
            <a:srgbClr val="006FC0"/>
          </a:solidFill>
        </p:spPr>
        <p:txBody>
          <a:bodyPr wrap="square" lIns="0" tIns="0" rIns="0" bIns="0" rtlCol="0"/>
          <a:lstStyle/>
          <a:p>
            <a:endParaRPr/>
          </a:p>
        </p:txBody>
      </p:sp>
      <p:sp>
        <p:nvSpPr>
          <p:cNvPr id="18" name="object 18"/>
          <p:cNvSpPr/>
          <p:nvPr/>
        </p:nvSpPr>
        <p:spPr>
          <a:xfrm>
            <a:off x="4267961" y="1575816"/>
            <a:ext cx="2983230" cy="863600"/>
          </a:xfrm>
          <a:custGeom>
            <a:avLst/>
            <a:gdLst/>
            <a:ahLst/>
            <a:cxnLst/>
            <a:rect l="l" t="t" r="r" b="b"/>
            <a:pathLst>
              <a:path w="2983229" h="863600">
                <a:moveTo>
                  <a:pt x="2832354" y="611886"/>
                </a:moveTo>
                <a:lnTo>
                  <a:pt x="2731769" y="611886"/>
                </a:lnTo>
                <a:lnTo>
                  <a:pt x="2857499" y="863346"/>
                </a:lnTo>
                <a:lnTo>
                  <a:pt x="2970657" y="637032"/>
                </a:lnTo>
                <a:lnTo>
                  <a:pt x="2832354" y="637032"/>
                </a:lnTo>
                <a:lnTo>
                  <a:pt x="2832354" y="611886"/>
                </a:lnTo>
                <a:close/>
              </a:path>
              <a:path w="2983229" h="863600">
                <a:moveTo>
                  <a:pt x="2832354" y="25146"/>
                </a:moveTo>
                <a:lnTo>
                  <a:pt x="2832354" y="637032"/>
                </a:lnTo>
                <a:lnTo>
                  <a:pt x="2882645" y="637032"/>
                </a:lnTo>
                <a:lnTo>
                  <a:pt x="2882645" y="50292"/>
                </a:lnTo>
                <a:lnTo>
                  <a:pt x="2857499" y="50292"/>
                </a:lnTo>
                <a:lnTo>
                  <a:pt x="2832354" y="25146"/>
                </a:lnTo>
                <a:close/>
              </a:path>
              <a:path w="2983229" h="863600">
                <a:moveTo>
                  <a:pt x="2983230" y="611886"/>
                </a:moveTo>
                <a:lnTo>
                  <a:pt x="2882645" y="611886"/>
                </a:lnTo>
                <a:lnTo>
                  <a:pt x="2882645" y="637032"/>
                </a:lnTo>
                <a:lnTo>
                  <a:pt x="2970657" y="637032"/>
                </a:lnTo>
                <a:lnTo>
                  <a:pt x="2983230" y="611886"/>
                </a:lnTo>
                <a:close/>
              </a:path>
              <a:path w="2983229" h="863600">
                <a:moveTo>
                  <a:pt x="2857499" y="0"/>
                </a:moveTo>
                <a:lnTo>
                  <a:pt x="0" y="0"/>
                </a:lnTo>
                <a:lnTo>
                  <a:pt x="0" y="50292"/>
                </a:lnTo>
                <a:lnTo>
                  <a:pt x="2832354" y="50292"/>
                </a:lnTo>
                <a:lnTo>
                  <a:pt x="2832354" y="25146"/>
                </a:lnTo>
                <a:lnTo>
                  <a:pt x="2882645" y="25146"/>
                </a:lnTo>
                <a:lnTo>
                  <a:pt x="2880663" y="15376"/>
                </a:lnTo>
                <a:lnTo>
                  <a:pt x="2875264" y="7381"/>
                </a:lnTo>
                <a:lnTo>
                  <a:pt x="2867269" y="1982"/>
                </a:lnTo>
                <a:lnTo>
                  <a:pt x="2857499" y="0"/>
                </a:lnTo>
                <a:close/>
              </a:path>
              <a:path w="2983229" h="863600">
                <a:moveTo>
                  <a:pt x="2882645" y="25146"/>
                </a:moveTo>
                <a:lnTo>
                  <a:pt x="2832354" y="25146"/>
                </a:lnTo>
                <a:lnTo>
                  <a:pt x="2857499" y="50292"/>
                </a:lnTo>
                <a:lnTo>
                  <a:pt x="2882645" y="50292"/>
                </a:lnTo>
                <a:lnTo>
                  <a:pt x="2882645" y="25146"/>
                </a:lnTo>
                <a:close/>
              </a:path>
            </a:pathLst>
          </a:custGeom>
          <a:solidFill>
            <a:srgbClr val="006FC0"/>
          </a:solidFill>
        </p:spPr>
        <p:txBody>
          <a:bodyPr wrap="square" lIns="0" tIns="0" rIns="0" bIns="0" rtlCol="0"/>
          <a:lstStyle/>
          <a:p>
            <a:endParaRPr/>
          </a:p>
        </p:txBody>
      </p:sp>
      <p:sp>
        <p:nvSpPr>
          <p:cNvPr id="19" name="object 19"/>
          <p:cNvSpPr txBox="1"/>
          <p:nvPr/>
        </p:nvSpPr>
        <p:spPr>
          <a:xfrm>
            <a:off x="1013866" y="5429199"/>
            <a:ext cx="101854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6FC0"/>
                </a:solidFill>
                <a:latin typeface="Calibri" panose="020F0502020204030204"/>
                <a:cs typeface="Calibri" panose="020F0502020204030204"/>
              </a:rPr>
              <a:t>A</a:t>
            </a:r>
            <a:r>
              <a:rPr sz="1800" b="1" spc="5" dirty="0">
                <a:solidFill>
                  <a:srgbClr val="006FC0"/>
                </a:solidFill>
                <a:latin typeface="Calibri" panose="020F0502020204030204"/>
                <a:cs typeface="Calibri" panose="020F0502020204030204"/>
              </a:rPr>
              <a:t>d</a:t>
            </a:r>
            <a:r>
              <a:rPr sz="1800" b="1" dirty="0">
                <a:solidFill>
                  <a:srgbClr val="006FC0"/>
                </a:solidFill>
                <a:latin typeface="Calibri" panose="020F0502020204030204"/>
                <a:cs typeface="Calibri" panose="020F0502020204030204"/>
              </a:rPr>
              <a:t>d</a:t>
            </a:r>
            <a:r>
              <a:rPr sz="1800" b="1" spc="-5" dirty="0">
                <a:solidFill>
                  <a:srgbClr val="006FC0"/>
                </a:solidFill>
                <a:latin typeface="Calibri" panose="020F0502020204030204"/>
                <a:cs typeface="Calibri" panose="020F0502020204030204"/>
              </a:rPr>
              <a:t>r</a:t>
            </a:r>
            <a:r>
              <a:rPr sz="1800" b="1" spc="-10" dirty="0">
                <a:solidFill>
                  <a:srgbClr val="006FC0"/>
                </a:solidFill>
                <a:latin typeface="Calibri" panose="020F0502020204030204"/>
                <a:cs typeface="Calibri" panose="020F0502020204030204"/>
              </a:rPr>
              <a:t>/</a:t>
            </a:r>
            <a:r>
              <a:rPr sz="1800" b="1" spc="-5" dirty="0">
                <a:solidFill>
                  <a:srgbClr val="006FC0"/>
                </a:solidFill>
                <a:latin typeface="Calibri" panose="020F0502020204030204"/>
                <a:cs typeface="Calibri" panose="020F0502020204030204"/>
              </a:rPr>
              <a:t>Cmd</a:t>
            </a:r>
            <a:endParaRPr sz="1800">
              <a:latin typeface="Calibri" panose="020F0502020204030204"/>
              <a:cs typeface="Calibri" panose="020F0502020204030204"/>
            </a:endParaRPr>
          </a:p>
        </p:txBody>
      </p:sp>
      <p:sp>
        <p:nvSpPr>
          <p:cNvPr id="20" name="object 20"/>
          <p:cNvSpPr/>
          <p:nvPr/>
        </p:nvSpPr>
        <p:spPr>
          <a:xfrm>
            <a:off x="3954779" y="2644139"/>
            <a:ext cx="1731264" cy="1769363"/>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4152900" y="2972561"/>
            <a:ext cx="1335405" cy="1066800"/>
          </a:xfrm>
          <a:custGeom>
            <a:avLst/>
            <a:gdLst/>
            <a:ahLst/>
            <a:cxnLst/>
            <a:rect l="l" t="t" r="r" b="b"/>
            <a:pathLst>
              <a:path w="1335404" h="1066800">
                <a:moveTo>
                  <a:pt x="1130808" y="760476"/>
                </a:moveTo>
                <a:lnTo>
                  <a:pt x="1028700" y="760476"/>
                </a:lnTo>
                <a:lnTo>
                  <a:pt x="1181862" y="1066800"/>
                </a:lnTo>
                <a:lnTo>
                  <a:pt x="1309497" y="811530"/>
                </a:lnTo>
                <a:lnTo>
                  <a:pt x="1130808" y="811530"/>
                </a:lnTo>
                <a:lnTo>
                  <a:pt x="1130808" y="760476"/>
                </a:lnTo>
                <a:close/>
              </a:path>
              <a:path w="1335404" h="1066800">
                <a:moveTo>
                  <a:pt x="1130808" y="533400"/>
                </a:moveTo>
                <a:lnTo>
                  <a:pt x="1130808" y="811530"/>
                </a:lnTo>
                <a:lnTo>
                  <a:pt x="1232915" y="811530"/>
                </a:lnTo>
                <a:lnTo>
                  <a:pt x="1232915" y="584453"/>
                </a:lnTo>
                <a:lnTo>
                  <a:pt x="1181862" y="584453"/>
                </a:lnTo>
                <a:lnTo>
                  <a:pt x="1130808" y="533400"/>
                </a:lnTo>
                <a:close/>
              </a:path>
              <a:path w="1335404" h="1066800">
                <a:moveTo>
                  <a:pt x="1335024" y="760476"/>
                </a:moveTo>
                <a:lnTo>
                  <a:pt x="1232915" y="760476"/>
                </a:lnTo>
                <a:lnTo>
                  <a:pt x="1232915" y="811530"/>
                </a:lnTo>
                <a:lnTo>
                  <a:pt x="1309497" y="811530"/>
                </a:lnTo>
                <a:lnTo>
                  <a:pt x="1335024" y="760476"/>
                </a:lnTo>
                <a:close/>
              </a:path>
              <a:path w="1335404" h="1066800">
                <a:moveTo>
                  <a:pt x="204215" y="255270"/>
                </a:moveTo>
                <a:lnTo>
                  <a:pt x="102108" y="255270"/>
                </a:lnTo>
                <a:lnTo>
                  <a:pt x="102108" y="584453"/>
                </a:lnTo>
                <a:lnTo>
                  <a:pt x="1130808" y="584453"/>
                </a:lnTo>
                <a:lnTo>
                  <a:pt x="1130808" y="533400"/>
                </a:lnTo>
                <a:lnTo>
                  <a:pt x="204215" y="533400"/>
                </a:lnTo>
                <a:lnTo>
                  <a:pt x="153162" y="482346"/>
                </a:lnTo>
                <a:lnTo>
                  <a:pt x="204215" y="482346"/>
                </a:lnTo>
                <a:lnTo>
                  <a:pt x="204215" y="255270"/>
                </a:lnTo>
                <a:close/>
              </a:path>
              <a:path w="1335404" h="1066800">
                <a:moveTo>
                  <a:pt x="1232915" y="482346"/>
                </a:moveTo>
                <a:lnTo>
                  <a:pt x="204215" y="482346"/>
                </a:lnTo>
                <a:lnTo>
                  <a:pt x="204215" y="533400"/>
                </a:lnTo>
                <a:lnTo>
                  <a:pt x="1130808" y="533400"/>
                </a:lnTo>
                <a:lnTo>
                  <a:pt x="1181862" y="584453"/>
                </a:lnTo>
                <a:lnTo>
                  <a:pt x="1232915" y="584453"/>
                </a:lnTo>
                <a:lnTo>
                  <a:pt x="1232915" y="482346"/>
                </a:lnTo>
                <a:close/>
              </a:path>
              <a:path w="1335404" h="1066800">
                <a:moveTo>
                  <a:pt x="204215" y="482346"/>
                </a:moveTo>
                <a:lnTo>
                  <a:pt x="153162" y="482346"/>
                </a:lnTo>
                <a:lnTo>
                  <a:pt x="204215" y="533400"/>
                </a:lnTo>
                <a:lnTo>
                  <a:pt x="204215" y="482346"/>
                </a:lnTo>
                <a:close/>
              </a:path>
              <a:path w="1335404" h="1066800">
                <a:moveTo>
                  <a:pt x="153162" y="0"/>
                </a:moveTo>
                <a:lnTo>
                  <a:pt x="0" y="306324"/>
                </a:lnTo>
                <a:lnTo>
                  <a:pt x="102108" y="306324"/>
                </a:lnTo>
                <a:lnTo>
                  <a:pt x="102108" y="255270"/>
                </a:lnTo>
                <a:lnTo>
                  <a:pt x="280797" y="255270"/>
                </a:lnTo>
                <a:lnTo>
                  <a:pt x="153162" y="0"/>
                </a:lnTo>
                <a:close/>
              </a:path>
              <a:path w="1335404" h="1066800">
                <a:moveTo>
                  <a:pt x="280797" y="255270"/>
                </a:moveTo>
                <a:lnTo>
                  <a:pt x="204215" y="255270"/>
                </a:lnTo>
                <a:lnTo>
                  <a:pt x="204215" y="306324"/>
                </a:lnTo>
                <a:lnTo>
                  <a:pt x="306324" y="306324"/>
                </a:lnTo>
                <a:lnTo>
                  <a:pt x="280797" y="255270"/>
                </a:lnTo>
                <a:close/>
              </a:path>
            </a:pathLst>
          </a:custGeom>
          <a:solidFill>
            <a:srgbClr val="3A812E"/>
          </a:solidFill>
        </p:spPr>
        <p:txBody>
          <a:bodyPr wrap="square" lIns="0" tIns="0" rIns="0" bIns="0" rtlCol="0"/>
          <a:lstStyle/>
          <a:p>
            <a:endParaRPr/>
          </a:p>
        </p:txBody>
      </p:sp>
      <p:sp>
        <p:nvSpPr>
          <p:cNvPr id="22" name="object 22"/>
          <p:cNvSpPr/>
          <p:nvPr/>
        </p:nvSpPr>
        <p:spPr>
          <a:xfrm>
            <a:off x="5745479" y="2644139"/>
            <a:ext cx="1731264" cy="1769363"/>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5943600" y="2972561"/>
            <a:ext cx="1335405" cy="1066800"/>
          </a:xfrm>
          <a:custGeom>
            <a:avLst/>
            <a:gdLst/>
            <a:ahLst/>
            <a:cxnLst/>
            <a:rect l="l" t="t" r="r" b="b"/>
            <a:pathLst>
              <a:path w="1335404" h="1066800">
                <a:moveTo>
                  <a:pt x="102108" y="760476"/>
                </a:moveTo>
                <a:lnTo>
                  <a:pt x="0" y="760476"/>
                </a:lnTo>
                <a:lnTo>
                  <a:pt x="153162" y="1066800"/>
                </a:lnTo>
                <a:lnTo>
                  <a:pt x="280797" y="811530"/>
                </a:lnTo>
                <a:lnTo>
                  <a:pt x="102108" y="811530"/>
                </a:lnTo>
                <a:lnTo>
                  <a:pt x="102108" y="760476"/>
                </a:lnTo>
                <a:close/>
              </a:path>
              <a:path w="1335404" h="1066800">
                <a:moveTo>
                  <a:pt x="1130807" y="482346"/>
                </a:moveTo>
                <a:lnTo>
                  <a:pt x="102108" y="482346"/>
                </a:lnTo>
                <a:lnTo>
                  <a:pt x="102108" y="811530"/>
                </a:lnTo>
                <a:lnTo>
                  <a:pt x="204215" y="811530"/>
                </a:lnTo>
                <a:lnTo>
                  <a:pt x="204215" y="584453"/>
                </a:lnTo>
                <a:lnTo>
                  <a:pt x="153162" y="584453"/>
                </a:lnTo>
                <a:lnTo>
                  <a:pt x="204215" y="533400"/>
                </a:lnTo>
                <a:lnTo>
                  <a:pt x="1130807" y="533400"/>
                </a:lnTo>
                <a:lnTo>
                  <a:pt x="1130807" y="482346"/>
                </a:lnTo>
                <a:close/>
              </a:path>
              <a:path w="1335404" h="1066800">
                <a:moveTo>
                  <a:pt x="306324" y="760476"/>
                </a:moveTo>
                <a:lnTo>
                  <a:pt x="204215" y="760476"/>
                </a:lnTo>
                <a:lnTo>
                  <a:pt x="204215" y="811530"/>
                </a:lnTo>
                <a:lnTo>
                  <a:pt x="280797" y="811530"/>
                </a:lnTo>
                <a:lnTo>
                  <a:pt x="306324" y="760476"/>
                </a:lnTo>
                <a:close/>
              </a:path>
              <a:path w="1335404" h="1066800">
                <a:moveTo>
                  <a:pt x="204215" y="533400"/>
                </a:moveTo>
                <a:lnTo>
                  <a:pt x="153162" y="584453"/>
                </a:lnTo>
                <a:lnTo>
                  <a:pt x="204215" y="584453"/>
                </a:lnTo>
                <a:lnTo>
                  <a:pt x="204215" y="533400"/>
                </a:lnTo>
                <a:close/>
              </a:path>
              <a:path w="1335404" h="1066800">
                <a:moveTo>
                  <a:pt x="1232916" y="482346"/>
                </a:moveTo>
                <a:lnTo>
                  <a:pt x="1181861" y="482346"/>
                </a:lnTo>
                <a:lnTo>
                  <a:pt x="1130807" y="533400"/>
                </a:lnTo>
                <a:lnTo>
                  <a:pt x="204215" y="533400"/>
                </a:lnTo>
                <a:lnTo>
                  <a:pt x="204215" y="584453"/>
                </a:lnTo>
                <a:lnTo>
                  <a:pt x="1232916" y="584453"/>
                </a:lnTo>
                <a:lnTo>
                  <a:pt x="1232916" y="482346"/>
                </a:lnTo>
                <a:close/>
              </a:path>
              <a:path w="1335404" h="1066800">
                <a:moveTo>
                  <a:pt x="1232916" y="255270"/>
                </a:moveTo>
                <a:lnTo>
                  <a:pt x="1130807" y="255270"/>
                </a:lnTo>
                <a:lnTo>
                  <a:pt x="1130807" y="533400"/>
                </a:lnTo>
                <a:lnTo>
                  <a:pt x="1181861" y="482346"/>
                </a:lnTo>
                <a:lnTo>
                  <a:pt x="1232916" y="482346"/>
                </a:lnTo>
                <a:lnTo>
                  <a:pt x="1232916" y="255270"/>
                </a:lnTo>
                <a:close/>
              </a:path>
              <a:path w="1335404" h="1066800">
                <a:moveTo>
                  <a:pt x="1181861" y="0"/>
                </a:moveTo>
                <a:lnTo>
                  <a:pt x="1028700" y="306324"/>
                </a:lnTo>
                <a:lnTo>
                  <a:pt x="1130807" y="306324"/>
                </a:lnTo>
                <a:lnTo>
                  <a:pt x="1130807" y="255270"/>
                </a:lnTo>
                <a:lnTo>
                  <a:pt x="1309497" y="255270"/>
                </a:lnTo>
                <a:lnTo>
                  <a:pt x="1181861" y="0"/>
                </a:lnTo>
                <a:close/>
              </a:path>
              <a:path w="1335404" h="1066800">
                <a:moveTo>
                  <a:pt x="1309497" y="255270"/>
                </a:moveTo>
                <a:lnTo>
                  <a:pt x="1232916" y="255270"/>
                </a:lnTo>
                <a:lnTo>
                  <a:pt x="1232916" y="306324"/>
                </a:lnTo>
                <a:lnTo>
                  <a:pt x="1335024" y="306324"/>
                </a:lnTo>
                <a:lnTo>
                  <a:pt x="1309497" y="255270"/>
                </a:lnTo>
                <a:close/>
              </a:path>
            </a:pathLst>
          </a:custGeom>
          <a:solidFill>
            <a:srgbClr val="3A812E"/>
          </a:solidFill>
        </p:spPr>
        <p:txBody>
          <a:bodyPr wrap="square" lIns="0" tIns="0" rIns="0" bIns="0" rtlCol="0"/>
          <a:lstStyle/>
          <a:p>
            <a:endParaRPr/>
          </a:p>
        </p:txBody>
      </p:sp>
      <p:sp>
        <p:nvSpPr>
          <p:cNvPr id="24" name="object 24"/>
          <p:cNvSpPr/>
          <p:nvPr/>
        </p:nvSpPr>
        <p:spPr>
          <a:xfrm>
            <a:off x="5081142" y="4002151"/>
            <a:ext cx="1293495" cy="323215"/>
          </a:xfrm>
          <a:custGeom>
            <a:avLst/>
            <a:gdLst/>
            <a:ahLst/>
            <a:cxnLst/>
            <a:rect l="l" t="t" r="r" b="b"/>
            <a:pathLst>
              <a:path w="1293495" h="323214">
                <a:moveTo>
                  <a:pt x="1293114" y="0"/>
                </a:moveTo>
                <a:lnTo>
                  <a:pt x="0" y="0"/>
                </a:lnTo>
                <a:lnTo>
                  <a:pt x="323215" y="323215"/>
                </a:lnTo>
                <a:lnTo>
                  <a:pt x="969899" y="323215"/>
                </a:lnTo>
                <a:lnTo>
                  <a:pt x="1293114" y="0"/>
                </a:lnTo>
                <a:close/>
              </a:path>
            </a:pathLst>
          </a:custGeom>
          <a:solidFill>
            <a:srgbClr val="000000"/>
          </a:solidFill>
        </p:spPr>
        <p:txBody>
          <a:bodyPr wrap="square" lIns="0" tIns="0" rIns="0" bIns="0" rtlCol="0"/>
          <a:lstStyle/>
          <a:p>
            <a:endParaRPr/>
          </a:p>
        </p:txBody>
      </p:sp>
      <p:sp>
        <p:nvSpPr>
          <p:cNvPr id="25" name="object 25"/>
          <p:cNvSpPr/>
          <p:nvPr/>
        </p:nvSpPr>
        <p:spPr>
          <a:xfrm>
            <a:off x="5081142" y="4002151"/>
            <a:ext cx="1293495" cy="323215"/>
          </a:xfrm>
          <a:custGeom>
            <a:avLst/>
            <a:gdLst/>
            <a:ahLst/>
            <a:cxnLst/>
            <a:rect l="l" t="t" r="r" b="b"/>
            <a:pathLst>
              <a:path w="1293495" h="323214">
                <a:moveTo>
                  <a:pt x="969899" y="323215"/>
                </a:moveTo>
                <a:lnTo>
                  <a:pt x="323215" y="323215"/>
                </a:lnTo>
                <a:lnTo>
                  <a:pt x="0" y="0"/>
                </a:lnTo>
                <a:lnTo>
                  <a:pt x="1293114" y="0"/>
                </a:lnTo>
                <a:lnTo>
                  <a:pt x="969899" y="323215"/>
                </a:lnTo>
                <a:close/>
              </a:path>
            </a:pathLst>
          </a:custGeom>
          <a:ln w="25400">
            <a:solidFill>
              <a:srgbClr val="000000"/>
            </a:solidFill>
          </a:ln>
        </p:spPr>
        <p:txBody>
          <a:bodyPr wrap="square" lIns="0" tIns="0" rIns="0" bIns="0" rtlCol="0"/>
          <a:lstStyle/>
          <a:p>
            <a:endParaRPr/>
          </a:p>
        </p:txBody>
      </p:sp>
      <p:sp>
        <p:nvSpPr>
          <p:cNvPr id="26" name="object 26"/>
          <p:cNvSpPr/>
          <p:nvPr/>
        </p:nvSpPr>
        <p:spPr>
          <a:xfrm>
            <a:off x="4572761" y="33535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a:endParaRPr/>
          </a:p>
        </p:txBody>
      </p:sp>
      <p:sp>
        <p:nvSpPr>
          <p:cNvPr id="27" name="object 27"/>
          <p:cNvSpPr/>
          <p:nvPr/>
        </p:nvSpPr>
        <p:spPr>
          <a:xfrm>
            <a:off x="6401561" y="3353561"/>
            <a:ext cx="457200" cy="381000"/>
          </a:xfrm>
          <a:custGeom>
            <a:avLst/>
            <a:gdLst/>
            <a:ahLst/>
            <a:cxnLst/>
            <a:rect l="l" t="t" r="r" b="b"/>
            <a:pathLst>
              <a:path w="457200" h="381000">
                <a:moveTo>
                  <a:pt x="0" y="381000"/>
                </a:moveTo>
                <a:lnTo>
                  <a:pt x="457199" y="0"/>
                </a:lnTo>
              </a:path>
            </a:pathLst>
          </a:custGeom>
          <a:ln w="50292">
            <a:solidFill>
              <a:srgbClr val="3A812E"/>
            </a:solidFill>
          </a:ln>
        </p:spPr>
        <p:txBody>
          <a:bodyPr wrap="square" lIns="0" tIns="0" rIns="0" bIns="0" rtlCol="0"/>
          <a:lstStyle/>
          <a:p>
            <a:endParaRPr/>
          </a:p>
        </p:txBody>
      </p:sp>
      <p:sp>
        <p:nvSpPr>
          <p:cNvPr id="28" name="object 28"/>
          <p:cNvSpPr txBox="1"/>
          <p:nvPr/>
        </p:nvSpPr>
        <p:spPr>
          <a:xfrm>
            <a:off x="6603238" y="3600069"/>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29" name="object 29"/>
          <p:cNvSpPr txBox="1"/>
          <p:nvPr/>
        </p:nvSpPr>
        <p:spPr>
          <a:xfrm>
            <a:off x="3859529" y="3600069"/>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30" name="object 30"/>
          <p:cNvSpPr/>
          <p:nvPr/>
        </p:nvSpPr>
        <p:spPr>
          <a:xfrm>
            <a:off x="762762" y="5639561"/>
            <a:ext cx="5791200" cy="533400"/>
          </a:xfrm>
          <a:custGeom>
            <a:avLst/>
            <a:gdLst/>
            <a:ahLst/>
            <a:cxnLst/>
            <a:rect l="l" t="t" r="r" b="b"/>
            <a:pathLst>
              <a:path w="5791200" h="533400">
                <a:moveTo>
                  <a:pt x="5791199" y="0"/>
                </a:moveTo>
                <a:lnTo>
                  <a:pt x="5789609" y="70899"/>
                </a:lnTo>
                <a:lnTo>
                  <a:pt x="5785122" y="134608"/>
                </a:lnTo>
                <a:lnTo>
                  <a:pt x="5778166" y="188585"/>
                </a:lnTo>
                <a:lnTo>
                  <a:pt x="5769167" y="230287"/>
                </a:lnTo>
                <a:lnTo>
                  <a:pt x="5746749" y="266700"/>
                </a:lnTo>
                <a:lnTo>
                  <a:pt x="2940050" y="266700"/>
                </a:lnTo>
                <a:lnTo>
                  <a:pt x="2928246" y="276226"/>
                </a:lnTo>
                <a:lnTo>
                  <a:pt x="2908633" y="344814"/>
                </a:lnTo>
                <a:lnTo>
                  <a:pt x="2901677" y="398791"/>
                </a:lnTo>
                <a:lnTo>
                  <a:pt x="2897190" y="462500"/>
                </a:lnTo>
                <a:lnTo>
                  <a:pt x="2895600" y="533400"/>
                </a:lnTo>
                <a:lnTo>
                  <a:pt x="2894009" y="462500"/>
                </a:lnTo>
                <a:lnTo>
                  <a:pt x="2889522" y="398791"/>
                </a:lnTo>
                <a:lnTo>
                  <a:pt x="2882566" y="344814"/>
                </a:lnTo>
                <a:lnTo>
                  <a:pt x="2873567" y="303112"/>
                </a:lnTo>
                <a:lnTo>
                  <a:pt x="2851150" y="266700"/>
                </a:lnTo>
                <a:lnTo>
                  <a:pt x="44450" y="266700"/>
                </a:lnTo>
                <a:lnTo>
                  <a:pt x="32633" y="257173"/>
                </a:lnTo>
                <a:lnTo>
                  <a:pt x="22015" y="230287"/>
                </a:lnTo>
                <a:lnTo>
                  <a:pt x="13019" y="188585"/>
                </a:lnTo>
                <a:lnTo>
                  <a:pt x="6068" y="134608"/>
                </a:lnTo>
                <a:lnTo>
                  <a:pt x="1587" y="70899"/>
                </a:lnTo>
                <a:lnTo>
                  <a:pt x="0" y="0"/>
                </a:lnTo>
              </a:path>
            </a:pathLst>
          </a:custGeom>
          <a:ln w="50292">
            <a:solidFill>
              <a:srgbClr val="000000"/>
            </a:solidFill>
          </a:ln>
        </p:spPr>
        <p:txBody>
          <a:bodyPr wrap="square" lIns="0" tIns="0" rIns="0" bIns="0" rtlCol="0"/>
          <a:lstStyle/>
          <a:p>
            <a:endParaRPr/>
          </a:p>
        </p:txBody>
      </p:sp>
      <p:sp>
        <p:nvSpPr>
          <p:cNvPr id="31" name="object 31"/>
          <p:cNvSpPr txBox="1"/>
          <p:nvPr/>
        </p:nvSpPr>
        <p:spPr>
          <a:xfrm>
            <a:off x="229361" y="6151458"/>
            <a:ext cx="8636000" cy="299720"/>
          </a:xfrm>
          <a:prstGeom prst="rect">
            <a:avLst/>
          </a:prstGeom>
        </p:spPr>
        <p:txBody>
          <a:bodyPr vert="horz" wrap="square" lIns="0" tIns="12700" rIns="0" bIns="0" rtlCol="0">
            <a:spAutoFit/>
          </a:bodyPr>
          <a:lstStyle/>
          <a:p>
            <a:pPr marL="12700">
              <a:lnSpc>
                <a:spcPct val="100000"/>
              </a:lnSpc>
              <a:spcBef>
                <a:spcPts val="100"/>
              </a:spcBef>
              <a:tabLst>
                <a:tab pos="2633980" algn="l"/>
                <a:tab pos="8622665" algn="l"/>
              </a:tabLst>
            </a:pPr>
            <a:r>
              <a:rPr sz="1800" b="1" u="heavy" dirty="0">
                <a:uFill>
                  <a:solidFill>
                    <a:srgbClr val="CC9900"/>
                  </a:solidFill>
                </a:uFill>
                <a:latin typeface="Calibri" panose="020F0502020204030204"/>
                <a:cs typeface="Calibri" panose="020F0502020204030204"/>
              </a:rPr>
              <a:t> 	Memory</a:t>
            </a:r>
            <a:r>
              <a:rPr sz="1800" b="1" u="heavy" spc="-85" dirty="0">
                <a:uFill>
                  <a:solidFill>
                    <a:srgbClr val="CC9900"/>
                  </a:solidFill>
                </a:uFill>
                <a:latin typeface="Calibri" panose="020F0502020204030204"/>
                <a:cs typeface="Calibri" panose="020F0502020204030204"/>
              </a:rPr>
              <a:t> </a:t>
            </a:r>
            <a:r>
              <a:rPr sz="1800" b="1" u="heavy" spc="-5" dirty="0">
                <a:uFill>
                  <a:solidFill>
                    <a:srgbClr val="CC9900"/>
                  </a:solidFill>
                </a:uFill>
                <a:latin typeface="Calibri" panose="020F0502020204030204"/>
                <a:cs typeface="Calibri" panose="020F0502020204030204"/>
              </a:rPr>
              <a:t>channel	</a:t>
            </a:r>
            <a:endParaRPr sz="1800" dirty="0">
              <a:latin typeface="Calibri" panose="020F0502020204030204"/>
              <a:cs typeface="Calibri" panose="020F0502020204030204"/>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2804" y="188078"/>
            <a:ext cx="5548337"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5" dirty="0"/>
              <a:t>Rank</a:t>
            </a:r>
          </a:p>
        </p:txBody>
      </p:sp>
      <p:sp>
        <p:nvSpPr>
          <p:cNvPr id="3" name="object 3"/>
          <p:cNvSpPr/>
          <p:nvPr/>
        </p:nvSpPr>
        <p:spPr>
          <a:xfrm>
            <a:off x="610362" y="2896361"/>
            <a:ext cx="1295400" cy="381000"/>
          </a:xfrm>
          <a:custGeom>
            <a:avLst/>
            <a:gdLst/>
            <a:ahLst/>
            <a:cxnLst/>
            <a:rect l="l" t="t" r="r" b="b"/>
            <a:pathLst>
              <a:path w="1295400" h="381000">
                <a:moveTo>
                  <a:pt x="1295400" y="0"/>
                </a:moveTo>
                <a:lnTo>
                  <a:pt x="0" y="0"/>
                </a:lnTo>
                <a:lnTo>
                  <a:pt x="0" y="381000"/>
                </a:lnTo>
                <a:lnTo>
                  <a:pt x="1295400" y="381000"/>
                </a:lnTo>
                <a:lnTo>
                  <a:pt x="1295400" y="0"/>
                </a:lnTo>
                <a:close/>
              </a:path>
            </a:pathLst>
          </a:custGeom>
          <a:solidFill>
            <a:srgbClr val="35742A"/>
          </a:solidFill>
        </p:spPr>
        <p:txBody>
          <a:bodyPr wrap="square" lIns="0" tIns="0" rIns="0" bIns="0" rtlCol="0"/>
          <a:lstStyle/>
          <a:p>
            <a:endParaRPr/>
          </a:p>
        </p:txBody>
      </p:sp>
      <p:sp>
        <p:nvSpPr>
          <p:cNvPr id="4" name="object 4"/>
          <p:cNvSpPr txBox="1"/>
          <p:nvPr/>
        </p:nvSpPr>
        <p:spPr>
          <a:xfrm>
            <a:off x="610362" y="2896361"/>
            <a:ext cx="1295400" cy="381000"/>
          </a:xfrm>
          <a:prstGeom prst="rect">
            <a:avLst/>
          </a:prstGeom>
          <a:ln w="25908">
            <a:solidFill>
              <a:srgbClr val="23521C"/>
            </a:solidFill>
          </a:ln>
        </p:spPr>
        <p:txBody>
          <a:bodyPr vert="horz" wrap="square" lIns="0" tIns="37465" rIns="0" bIns="0" rtlCol="0">
            <a:spAutoFit/>
          </a:bodyPr>
          <a:lstStyle/>
          <a:p>
            <a:pPr marL="333375">
              <a:lnSpc>
                <a:spcPct val="100000"/>
              </a:lnSpc>
              <a:spcBef>
                <a:spcPts val="295"/>
              </a:spcBef>
            </a:pPr>
            <a:r>
              <a:rPr sz="1800" spc="-5" dirty="0">
                <a:solidFill>
                  <a:srgbClr val="FFFFFF"/>
                </a:solidFill>
                <a:latin typeface="Calibri" panose="020F0502020204030204"/>
                <a:cs typeface="Calibri" panose="020F0502020204030204"/>
              </a:rPr>
              <a:t>Rank</a:t>
            </a:r>
            <a:r>
              <a:rPr sz="1800" spc="-1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5" name="object 5"/>
          <p:cNvSpPr/>
          <p:nvPr/>
        </p:nvSpPr>
        <p:spPr>
          <a:xfrm>
            <a:off x="1067561" y="3580638"/>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a:endParaRPr/>
          </a:p>
        </p:txBody>
      </p:sp>
      <p:sp>
        <p:nvSpPr>
          <p:cNvPr id="6" name="object 6"/>
          <p:cNvSpPr/>
          <p:nvPr/>
        </p:nvSpPr>
        <p:spPr>
          <a:xfrm>
            <a:off x="928116" y="2948939"/>
            <a:ext cx="704087" cy="176936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26236" y="3277361"/>
            <a:ext cx="307975" cy="1066800"/>
          </a:xfrm>
          <a:custGeom>
            <a:avLst/>
            <a:gdLst/>
            <a:ahLst/>
            <a:cxnLst/>
            <a:rect l="l" t="t" r="r" b="b"/>
            <a:pathLst>
              <a:path w="307975" h="1066800">
                <a:moveTo>
                  <a:pt x="102107" y="760476"/>
                </a:moveTo>
                <a:lnTo>
                  <a:pt x="0" y="760476"/>
                </a:lnTo>
                <a:lnTo>
                  <a:pt x="153161" y="1066800"/>
                </a:lnTo>
                <a:lnTo>
                  <a:pt x="280796" y="811530"/>
                </a:lnTo>
                <a:lnTo>
                  <a:pt x="102107" y="811530"/>
                </a:lnTo>
                <a:lnTo>
                  <a:pt x="102107" y="760476"/>
                </a:lnTo>
                <a:close/>
              </a:path>
              <a:path w="307975" h="1066800">
                <a:moveTo>
                  <a:pt x="103695" y="482345"/>
                </a:moveTo>
                <a:lnTo>
                  <a:pt x="102107" y="482345"/>
                </a:lnTo>
                <a:lnTo>
                  <a:pt x="102107" y="811530"/>
                </a:lnTo>
                <a:lnTo>
                  <a:pt x="204215" y="811530"/>
                </a:lnTo>
                <a:lnTo>
                  <a:pt x="204215" y="584454"/>
                </a:lnTo>
                <a:lnTo>
                  <a:pt x="153161" y="584454"/>
                </a:lnTo>
                <a:lnTo>
                  <a:pt x="204215" y="533400"/>
                </a:lnTo>
                <a:lnTo>
                  <a:pt x="103695" y="533400"/>
                </a:lnTo>
                <a:lnTo>
                  <a:pt x="103695" y="482345"/>
                </a:lnTo>
                <a:close/>
              </a:path>
              <a:path w="307975" h="1066800">
                <a:moveTo>
                  <a:pt x="306323" y="760476"/>
                </a:moveTo>
                <a:lnTo>
                  <a:pt x="204215" y="760476"/>
                </a:lnTo>
                <a:lnTo>
                  <a:pt x="204215" y="811530"/>
                </a:lnTo>
                <a:lnTo>
                  <a:pt x="280796" y="811530"/>
                </a:lnTo>
                <a:lnTo>
                  <a:pt x="306323" y="760476"/>
                </a:lnTo>
                <a:close/>
              </a:path>
              <a:path w="307975" h="1066800">
                <a:moveTo>
                  <a:pt x="204215" y="533400"/>
                </a:moveTo>
                <a:lnTo>
                  <a:pt x="153161" y="584454"/>
                </a:lnTo>
                <a:lnTo>
                  <a:pt x="204215" y="584454"/>
                </a:lnTo>
                <a:lnTo>
                  <a:pt x="204215" y="533400"/>
                </a:lnTo>
                <a:close/>
              </a:path>
              <a:path w="307975" h="1066800">
                <a:moveTo>
                  <a:pt x="205739" y="482345"/>
                </a:moveTo>
                <a:lnTo>
                  <a:pt x="154685" y="482345"/>
                </a:lnTo>
                <a:lnTo>
                  <a:pt x="103695" y="533400"/>
                </a:lnTo>
                <a:lnTo>
                  <a:pt x="204215" y="533400"/>
                </a:lnTo>
                <a:lnTo>
                  <a:pt x="204215" y="584454"/>
                </a:lnTo>
                <a:lnTo>
                  <a:pt x="205739" y="584454"/>
                </a:lnTo>
                <a:lnTo>
                  <a:pt x="205739" y="482345"/>
                </a:lnTo>
                <a:close/>
              </a:path>
              <a:path w="307975" h="1066800">
                <a:moveTo>
                  <a:pt x="205739" y="255270"/>
                </a:moveTo>
                <a:lnTo>
                  <a:pt x="103695" y="255270"/>
                </a:lnTo>
                <a:lnTo>
                  <a:pt x="103695" y="533400"/>
                </a:lnTo>
                <a:lnTo>
                  <a:pt x="154685" y="482345"/>
                </a:lnTo>
                <a:lnTo>
                  <a:pt x="205739" y="482345"/>
                </a:lnTo>
                <a:lnTo>
                  <a:pt x="205739" y="255270"/>
                </a:lnTo>
                <a:close/>
              </a:path>
              <a:path w="307975" h="1066800">
                <a:moveTo>
                  <a:pt x="154685" y="0"/>
                </a:moveTo>
                <a:lnTo>
                  <a:pt x="1587" y="306324"/>
                </a:lnTo>
                <a:lnTo>
                  <a:pt x="103695" y="306324"/>
                </a:lnTo>
                <a:lnTo>
                  <a:pt x="103695" y="255270"/>
                </a:lnTo>
                <a:lnTo>
                  <a:pt x="282321" y="255270"/>
                </a:lnTo>
                <a:lnTo>
                  <a:pt x="154685" y="0"/>
                </a:lnTo>
                <a:close/>
              </a:path>
              <a:path w="307975" h="1066800">
                <a:moveTo>
                  <a:pt x="282321" y="255270"/>
                </a:moveTo>
                <a:lnTo>
                  <a:pt x="205739" y="255270"/>
                </a:lnTo>
                <a:lnTo>
                  <a:pt x="205739" y="306324"/>
                </a:lnTo>
                <a:lnTo>
                  <a:pt x="307847" y="306324"/>
                </a:lnTo>
                <a:lnTo>
                  <a:pt x="282321" y="255270"/>
                </a:lnTo>
                <a:close/>
              </a:path>
            </a:pathLst>
          </a:custGeom>
          <a:solidFill>
            <a:srgbClr val="3A812E"/>
          </a:solidFill>
        </p:spPr>
        <p:txBody>
          <a:bodyPr wrap="square" lIns="0" tIns="0" rIns="0" bIns="0" rtlCol="0"/>
          <a:lstStyle/>
          <a:p>
            <a:endParaRPr/>
          </a:p>
        </p:txBody>
      </p:sp>
      <p:sp>
        <p:nvSpPr>
          <p:cNvPr id="8" name="object 8"/>
          <p:cNvSpPr txBox="1"/>
          <p:nvPr/>
        </p:nvSpPr>
        <p:spPr>
          <a:xfrm>
            <a:off x="1458849" y="3611117"/>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9" name="object 9"/>
          <p:cNvSpPr/>
          <p:nvPr/>
        </p:nvSpPr>
        <p:spPr>
          <a:xfrm>
            <a:off x="1295400" y="2106167"/>
            <a:ext cx="2447925" cy="332105"/>
          </a:xfrm>
          <a:custGeom>
            <a:avLst/>
            <a:gdLst/>
            <a:ahLst/>
            <a:cxnLst/>
            <a:rect l="l" t="t" r="r" b="b"/>
            <a:pathLst>
              <a:path w="2447925" h="332105">
                <a:moveTo>
                  <a:pt x="0" y="331724"/>
                </a:moveTo>
                <a:lnTo>
                  <a:pt x="2447925" y="0"/>
                </a:lnTo>
              </a:path>
            </a:pathLst>
          </a:custGeom>
          <a:ln w="6096">
            <a:solidFill>
              <a:srgbClr val="000000"/>
            </a:solidFill>
          </a:ln>
        </p:spPr>
        <p:txBody>
          <a:bodyPr wrap="square" lIns="0" tIns="0" rIns="0" bIns="0" rtlCol="0"/>
          <a:lstStyle/>
          <a:p>
            <a:endParaRPr/>
          </a:p>
        </p:txBody>
      </p:sp>
      <p:sp>
        <p:nvSpPr>
          <p:cNvPr id="10" name="object 10"/>
          <p:cNvSpPr/>
          <p:nvPr/>
        </p:nvSpPr>
        <p:spPr>
          <a:xfrm>
            <a:off x="1295400" y="4572000"/>
            <a:ext cx="2447925" cy="713105"/>
          </a:xfrm>
          <a:custGeom>
            <a:avLst/>
            <a:gdLst/>
            <a:ahLst/>
            <a:cxnLst/>
            <a:rect l="l" t="t" r="r" b="b"/>
            <a:pathLst>
              <a:path w="2447925" h="713104">
                <a:moveTo>
                  <a:pt x="0" y="0"/>
                </a:moveTo>
                <a:lnTo>
                  <a:pt x="2447925" y="712851"/>
                </a:lnTo>
              </a:path>
            </a:pathLst>
          </a:custGeom>
          <a:ln w="6096">
            <a:solidFill>
              <a:srgbClr val="000000"/>
            </a:solidFill>
          </a:ln>
        </p:spPr>
        <p:txBody>
          <a:bodyPr wrap="square" lIns="0" tIns="0" rIns="0" bIns="0" rtlCol="0"/>
          <a:lstStyle/>
          <a:p>
            <a:endParaRPr/>
          </a:p>
        </p:txBody>
      </p:sp>
      <p:sp>
        <p:nvSpPr>
          <p:cNvPr id="11" name="object 11"/>
          <p:cNvSpPr/>
          <p:nvPr/>
        </p:nvSpPr>
        <p:spPr>
          <a:xfrm>
            <a:off x="40393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a:endParaRPr/>
          </a:p>
        </p:txBody>
      </p:sp>
      <p:sp>
        <p:nvSpPr>
          <p:cNvPr id="12" name="object 12"/>
          <p:cNvSpPr/>
          <p:nvPr/>
        </p:nvSpPr>
        <p:spPr>
          <a:xfrm>
            <a:off x="40393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a:endParaRPr/>
          </a:p>
        </p:txBody>
      </p:sp>
      <p:sp>
        <p:nvSpPr>
          <p:cNvPr id="13" name="object 13"/>
          <p:cNvSpPr txBox="1"/>
          <p:nvPr/>
        </p:nvSpPr>
        <p:spPr>
          <a:xfrm>
            <a:off x="4236084"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a:cs typeface="Calibri" panose="020F0502020204030204"/>
              </a:rPr>
              <a:t>Chip</a:t>
            </a:r>
            <a:r>
              <a:rPr sz="1800" spc="-6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4" name="object 14"/>
          <p:cNvSpPr/>
          <p:nvPr/>
        </p:nvSpPr>
        <p:spPr>
          <a:xfrm>
            <a:off x="48775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a:endParaRPr/>
          </a:p>
        </p:txBody>
      </p:sp>
      <p:sp>
        <p:nvSpPr>
          <p:cNvPr id="15" name="object 15"/>
          <p:cNvSpPr/>
          <p:nvPr/>
        </p:nvSpPr>
        <p:spPr>
          <a:xfrm>
            <a:off x="48775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a:endParaRPr/>
          </a:p>
        </p:txBody>
      </p:sp>
      <p:sp>
        <p:nvSpPr>
          <p:cNvPr id="16" name="object 16"/>
          <p:cNvSpPr txBox="1"/>
          <p:nvPr/>
        </p:nvSpPr>
        <p:spPr>
          <a:xfrm>
            <a:off x="5074539"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a:cs typeface="Calibri" panose="020F0502020204030204"/>
              </a:rPr>
              <a:t>Chip</a:t>
            </a:r>
            <a:r>
              <a:rPr sz="1800" spc="-6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1</a:t>
            </a:r>
            <a:endParaRPr sz="1800">
              <a:latin typeface="Calibri" panose="020F0502020204030204"/>
              <a:cs typeface="Calibri" panose="020F0502020204030204"/>
            </a:endParaRPr>
          </a:p>
        </p:txBody>
      </p:sp>
      <p:sp>
        <p:nvSpPr>
          <p:cNvPr id="17" name="object 17"/>
          <p:cNvSpPr/>
          <p:nvPr/>
        </p:nvSpPr>
        <p:spPr>
          <a:xfrm>
            <a:off x="70873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a:endParaRPr/>
          </a:p>
        </p:txBody>
      </p:sp>
      <p:sp>
        <p:nvSpPr>
          <p:cNvPr id="18" name="object 18"/>
          <p:cNvSpPr/>
          <p:nvPr/>
        </p:nvSpPr>
        <p:spPr>
          <a:xfrm>
            <a:off x="70873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a:endParaRPr/>
          </a:p>
        </p:txBody>
      </p:sp>
      <p:sp>
        <p:nvSpPr>
          <p:cNvPr id="19" name="object 19"/>
          <p:cNvSpPr txBox="1"/>
          <p:nvPr/>
        </p:nvSpPr>
        <p:spPr>
          <a:xfrm>
            <a:off x="7284719"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a:cs typeface="Calibri" panose="020F0502020204030204"/>
              </a:rPr>
              <a:t>Chip</a:t>
            </a:r>
            <a:r>
              <a:rPr sz="1800" spc="-6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7</a:t>
            </a:r>
            <a:endParaRPr sz="1800">
              <a:latin typeface="Calibri" panose="020F0502020204030204"/>
              <a:cs typeface="Calibri" panose="020F0502020204030204"/>
            </a:endParaRPr>
          </a:p>
        </p:txBody>
      </p:sp>
      <p:sp>
        <p:nvSpPr>
          <p:cNvPr id="20" name="object 20"/>
          <p:cNvSpPr/>
          <p:nvPr/>
        </p:nvSpPr>
        <p:spPr>
          <a:xfrm>
            <a:off x="228600" y="2438400"/>
            <a:ext cx="2133600" cy="2133600"/>
          </a:xfrm>
          <a:custGeom>
            <a:avLst/>
            <a:gdLst/>
            <a:ahLst/>
            <a:cxnLst/>
            <a:rect l="l" t="t" r="r" b="b"/>
            <a:pathLst>
              <a:path w="2133600" h="2133600">
                <a:moveTo>
                  <a:pt x="0" y="1066800"/>
                </a:moveTo>
                <a:lnTo>
                  <a:pt x="1097" y="1017969"/>
                </a:lnTo>
                <a:lnTo>
                  <a:pt x="4359" y="969703"/>
                </a:lnTo>
                <a:lnTo>
                  <a:pt x="9738" y="922046"/>
                </a:lnTo>
                <a:lnTo>
                  <a:pt x="17187" y="875047"/>
                </a:lnTo>
                <a:lnTo>
                  <a:pt x="26659" y="828753"/>
                </a:lnTo>
                <a:lnTo>
                  <a:pt x="38107" y="783210"/>
                </a:lnTo>
                <a:lnTo>
                  <a:pt x="51483" y="738466"/>
                </a:lnTo>
                <a:lnTo>
                  <a:pt x="66741" y="694568"/>
                </a:lnTo>
                <a:lnTo>
                  <a:pt x="83834" y="651563"/>
                </a:lnTo>
                <a:lnTo>
                  <a:pt x="102714" y="609498"/>
                </a:lnTo>
                <a:lnTo>
                  <a:pt x="123335" y="568420"/>
                </a:lnTo>
                <a:lnTo>
                  <a:pt x="145649" y="528376"/>
                </a:lnTo>
                <a:lnTo>
                  <a:pt x="169609" y="489413"/>
                </a:lnTo>
                <a:lnTo>
                  <a:pt x="195169" y="451579"/>
                </a:lnTo>
                <a:lnTo>
                  <a:pt x="222280" y="414920"/>
                </a:lnTo>
                <a:lnTo>
                  <a:pt x="250897" y="379484"/>
                </a:lnTo>
                <a:lnTo>
                  <a:pt x="280972" y="345317"/>
                </a:lnTo>
                <a:lnTo>
                  <a:pt x="312458" y="312467"/>
                </a:lnTo>
                <a:lnTo>
                  <a:pt x="345307" y="280981"/>
                </a:lnTo>
                <a:lnTo>
                  <a:pt x="379473" y="250906"/>
                </a:lnTo>
                <a:lnTo>
                  <a:pt x="414909" y="222288"/>
                </a:lnTo>
                <a:lnTo>
                  <a:pt x="451568" y="195176"/>
                </a:lnTo>
                <a:lnTo>
                  <a:pt x="489402" y="169615"/>
                </a:lnTo>
                <a:lnTo>
                  <a:pt x="528365" y="145654"/>
                </a:lnTo>
                <a:lnTo>
                  <a:pt x="568409" y="123340"/>
                </a:lnTo>
                <a:lnTo>
                  <a:pt x="609487" y="102718"/>
                </a:lnTo>
                <a:lnTo>
                  <a:pt x="651552" y="83837"/>
                </a:lnTo>
                <a:lnTo>
                  <a:pt x="694558" y="66744"/>
                </a:lnTo>
                <a:lnTo>
                  <a:pt x="738457" y="51485"/>
                </a:lnTo>
                <a:lnTo>
                  <a:pt x="783201" y="38108"/>
                </a:lnTo>
                <a:lnTo>
                  <a:pt x="828745" y="26660"/>
                </a:lnTo>
                <a:lnTo>
                  <a:pt x="875041" y="17188"/>
                </a:lnTo>
                <a:lnTo>
                  <a:pt x="922041" y="9739"/>
                </a:lnTo>
                <a:lnTo>
                  <a:pt x="969699" y="4359"/>
                </a:lnTo>
                <a:lnTo>
                  <a:pt x="1017967" y="1097"/>
                </a:lnTo>
                <a:lnTo>
                  <a:pt x="1066800" y="0"/>
                </a:lnTo>
                <a:lnTo>
                  <a:pt x="1115630" y="1097"/>
                </a:lnTo>
                <a:lnTo>
                  <a:pt x="1163896" y="4359"/>
                </a:lnTo>
                <a:lnTo>
                  <a:pt x="1211553" y="9739"/>
                </a:lnTo>
                <a:lnTo>
                  <a:pt x="1258552" y="17188"/>
                </a:lnTo>
                <a:lnTo>
                  <a:pt x="1304846" y="26660"/>
                </a:lnTo>
                <a:lnTo>
                  <a:pt x="1350389" y="38108"/>
                </a:lnTo>
                <a:lnTo>
                  <a:pt x="1395133" y="51485"/>
                </a:lnTo>
                <a:lnTo>
                  <a:pt x="1439031" y="66744"/>
                </a:lnTo>
                <a:lnTo>
                  <a:pt x="1482036" y="83837"/>
                </a:lnTo>
                <a:lnTo>
                  <a:pt x="1524101" y="102718"/>
                </a:lnTo>
                <a:lnTo>
                  <a:pt x="1565179" y="123340"/>
                </a:lnTo>
                <a:lnTo>
                  <a:pt x="1605223" y="145654"/>
                </a:lnTo>
                <a:lnTo>
                  <a:pt x="1644186" y="169615"/>
                </a:lnTo>
                <a:lnTo>
                  <a:pt x="1682020" y="195176"/>
                </a:lnTo>
                <a:lnTo>
                  <a:pt x="1718679" y="222288"/>
                </a:lnTo>
                <a:lnTo>
                  <a:pt x="1754115" y="250906"/>
                </a:lnTo>
                <a:lnTo>
                  <a:pt x="1788282" y="280981"/>
                </a:lnTo>
                <a:lnTo>
                  <a:pt x="1821132" y="312467"/>
                </a:lnTo>
                <a:lnTo>
                  <a:pt x="1852618" y="345317"/>
                </a:lnTo>
                <a:lnTo>
                  <a:pt x="1882693" y="379484"/>
                </a:lnTo>
                <a:lnTo>
                  <a:pt x="1911311" y="414920"/>
                </a:lnTo>
                <a:lnTo>
                  <a:pt x="1938423" y="451579"/>
                </a:lnTo>
                <a:lnTo>
                  <a:pt x="1963984" y="489413"/>
                </a:lnTo>
                <a:lnTo>
                  <a:pt x="1987945" y="528376"/>
                </a:lnTo>
                <a:lnTo>
                  <a:pt x="2010259" y="568420"/>
                </a:lnTo>
                <a:lnTo>
                  <a:pt x="2030881" y="609498"/>
                </a:lnTo>
                <a:lnTo>
                  <a:pt x="2049762" y="651563"/>
                </a:lnTo>
                <a:lnTo>
                  <a:pt x="2066855" y="694568"/>
                </a:lnTo>
                <a:lnTo>
                  <a:pt x="2082114" y="738466"/>
                </a:lnTo>
                <a:lnTo>
                  <a:pt x="2095491" y="783210"/>
                </a:lnTo>
                <a:lnTo>
                  <a:pt x="2106939" y="828753"/>
                </a:lnTo>
                <a:lnTo>
                  <a:pt x="2116411" y="875047"/>
                </a:lnTo>
                <a:lnTo>
                  <a:pt x="2123860" y="922046"/>
                </a:lnTo>
                <a:lnTo>
                  <a:pt x="2129240" y="969703"/>
                </a:lnTo>
                <a:lnTo>
                  <a:pt x="2132502" y="1017969"/>
                </a:lnTo>
                <a:lnTo>
                  <a:pt x="2133600" y="1066800"/>
                </a:lnTo>
                <a:lnTo>
                  <a:pt x="2132502" y="1115630"/>
                </a:lnTo>
                <a:lnTo>
                  <a:pt x="2129240" y="1163896"/>
                </a:lnTo>
                <a:lnTo>
                  <a:pt x="2123860" y="1211553"/>
                </a:lnTo>
                <a:lnTo>
                  <a:pt x="2116411" y="1258552"/>
                </a:lnTo>
                <a:lnTo>
                  <a:pt x="2106939" y="1304846"/>
                </a:lnTo>
                <a:lnTo>
                  <a:pt x="2095491" y="1350389"/>
                </a:lnTo>
                <a:lnTo>
                  <a:pt x="2082114" y="1395133"/>
                </a:lnTo>
                <a:lnTo>
                  <a:pt x="2066855" y="1439031"/>
                </a:lnTo>
                <a:lnTo>
                  <a:pt x="2049762" y="1482036"/>
                </a:lnTo>
                <a:lnTo>
                  <a:pt x="2030881" y="1524101"/>
                </a:lnTo>
                <a:lnTo>
                  <a:pt x="2010259" y="1565179"/>
                </a:lnTo>
                <a:lnTo>
                  <a:pt x="1987945" y="1605223"/>
                </a:lnTo>
                <a:lnTo>
                  <a:pt x="1963984" y="1644186"/>
                </a:lnTo>
                <a:lnTo>
                  <a:pt x="1938423" y="1682020"/>
                </a:lnTo>
                <a:lnTo>
                  <a:pt x="1911311" y="1718679"/>
                </a:lnTo>
                <a:lnTo>
                  <a:pt x="1882693" y="1754115"/>
                </a:lnTo>
                <a:lnTo>
                  <a:pt x="1852618" y="1788282"/>
                </a:lnTo>
                <a:lnTo>
                  <a:pt x="1821132" y="1821132"/>
                </a:lnTo>
                <a:lnTo>
                  <a:pt x="1788282" y="1852618"/>
                </a:lnTo>
                <a:lnTo>
                  <a:pt x="1754115" y="1882693"/>
                </a:lnTo>
                <a:lnTo>
                  <a:pt x="1718679" y="1911311"/>
                </a:lnTo>
                <a:lnTo>
                  <a:pt x="1682020" y="1938423"/>
                </a:lnTo>
                <a:lnTo>
                  <a:pt x="1644186" y="1963984"/>
                </a:lnTo>
                <a:lnTo>
                  <a:pt x="1605223" y="1987945"/>
                </a:lnTo>
                <a:lnTo>
                  <a:pt x="1565179" y="2010259"/>
                </a:lnTo>
                <a:lnTo>
                  <a:pt x="1524101" y="2030881"/>
                </a:lnTo>
                <a:lnTo>
                  <a:pt x="1482036" y="2049762"/>
                </a:lnTo>
                <a:lnTo>
                  <a:pt x="1439031" y="2066855"/>
                </a:lnTo>
                <a:lnTo>
                  <a:pt x="1395133" y="2082114"/>
                </a:lnTo>
                <a:lnTo>
                  <a:pt x="1350389" y="2095491"/>
                </a:lnTo>
                <a:lnTo>
                  <a:pt x="1304846" y="2106939"/>
                </a:lnTo>
                <a:lnTo>
                  <a:pt x="1258552" y="2116411"/>
                </a:lnTo>
                <a:lnTo>
                  <a:pt x="1211553" y="2123860"/>
                </a:lnTo>
                <a:lnTo>
                  <a:pt x="1163896" y="2129240"/>
                </a:lnTo>
                <a:lnTo>
                  <a:pt x="1115630" y="2132502"/>
                </a:lnTo>
                <a:lnTo>
                  <a:pt x="1066800" y="2133600"/>
                </a:lnTo>
                <a:lnTo>
                  <a:pt x="1017967" y="2132502"/>
                </a:lnTo>
                <a:lnTo>
                  <a:pt x="969699" y="2129240"/>
                </a:lnTo>
                <a:lnTo>
                  <a:pt x="922041" y="2123860"/>
                </a:lnTo>
                <a:lnTo>
                  <a:pt x="875041" y="2116411"/>
                </a:lnTo>
                <a:lnTo>
                  <a:pt x="828745" y="2106939"/>
                </a:lnTo>
                <a:lnTo>
                  <a:pt x="783201" y="2095491"/>
                </a:lnTo>
                <a:lnTo>
                  <a:pt x="738457" y="2082114"/>
                </a:lnTo>
                <a:lnTo>
                  <a:pt x="694558" y="2066855"/>
                </a:lnTo>
                <a:lnTo>
                  <a:pt x="651552" y="2049762"/>
                </a:lnTo>
                <a:lnTo>
                  <a:pt x="609487" y="2030881"/>
                </a:lnTo>
                <a:lnTo>
                  <a:pt x="568409" y="2010259"/>
                </a:lnTo>
                <a:lnTo>
                  <a:pt x="528365" y="1987945"/>
                </a:lnTo>
                <a:lnTo>
                  <a:pt x="489402" y="1963984"/>
                </a:lnTo>
                <a:lnTo>
                  <a:pt x="451568" y="1938423"/>
                </a:lnTo>
                <a:lnTo>
                  <a:pt x="414909" y="1911311"/>
                </a:lnTo>
                <a:lnTo>
                  <a:pt x="379473" y="1882693"/>
                </a:lnTo>
                <a:lnTo>
                  <a:pt x="345307" y="1852618"/>
                </a:lnTo>
                <a:lnTo>
                  <a:pt x="312458" y="1821132"/>
                </a:lnTo>
                <a:lnTo>
                  <a:pt x="280972" y="1788282"/>
                </a:lnTo>
                <a:lnTo>
                  <a:pt x="250897" y="1754115"/>
                </a:lnTo>
                <a:lnTo>
                  <a:pt x="222280" y="1718679"/>
                </a:lnTo>
                <a:lnTo>
                  <a:pt x="195169" y="1682020"/>
                </a:lnTo>
                <a:lnTo>
                  <a:pt x="169609" y="1644186"/>
                </a:lnTo>
                <a:lnTo>
                  <a:pt x="145649" y="1605223"/>
                </a:lnTo>
                <a:lnTo>
                  <a:pt x="123335" y="1565179"/>
                </a:lnTo>
                <a:lnTo>
                  <a:pt x="102714" y="1524101"/>
                </a:lnTo>
                <a:lnTo>
                  <a:pt x="83834" y="1482036"/>
                </a:lnTo>
                <a:lnTo>
                  <a:pt x="66741" y="1439031"/>
                </a:lnTo>
                <a:lnTo>
                  <a:pt x="51483" y="1395133"/>
                </a:lnTo>
                <a:lnTo>
                  <a:pt x="38107" y="1350389"/>
                </a:lnTo>
                <a:lnTo>
                  <a:pt x="26659" y="1304846"/>
                </a:lnTo>
                <a:lnTo>
                  <a:pt x="17187" y="1258552"/>
                </a:lnTo>
                <a:lnTo>
                  <a:pt x="9738" y="1211553"/>
                </a:lnTo>
                <a:lnTo>
                  <a:pt x="4359" y="1163896"/>
                </a:lnTo>
                <a:lnTo>
                  <a:pt x="1097" y="1115630"/>
                </a:lnTo>
                <a:lnTo>
                  <a:pt x="0" y="1066800"/>
                </a:lnTo>
                <a:close/>
              </a:path>
            </a:pathLst>
          </a:custGeom>
          <a:ln w="6096">
            <a:solidFill>
              <a:srgbClr val="000000"/>
            </a:solidFill>
          </a:ln>
        </p:spPr>
        <p:txBody>
          <a:bodyPr wrap="square" lIns="0" tIns="0" rIns="0" bIns="0" rtlCol="0"/>
          <a:lstStyle/>
          <a:p>
            <a:endParaRPr/>
          </a:p>
        </p:txBody>
      </p:sp>
      <p:sp>
        <p:nvSpPr>
          <p:cNvPr id="21" name="object 21"/>
          <p:cNvSpPr txBox="1"/>
          <p:nvPr/>
        </p:nvSpPr>
        <p:spPr>
          <a:xfrm>
            <a:off x="5790691" y="2197430"/>
            <a:ext cx="917575" cy="880110"/>
          </a:xfrm>
          <a:prstGeom prst="rect">
            <a:avLst/>
          </a:prstGeom>
        </p:spPr>
        <p:txBody>
          <a:bodyPr vert="horz" wrap="square" lIns="0" tIns="13335" rIns="0" bIns="0" rtlCol="0">
            <a:spAutoFit/>
          </a:bodyPr>
          <a:lstStyle/>
          <a:p>
            <a:pPr marL="12700">
              <a:lnSpc>
                <a:spcPct val="100000"/>
              </a:lnSpc>
              <a:spcBef>
                <a:spcPts val="105"/>
              </a:spcBef>
              <a:tabLst>
                <a:tab pos="363220" algn="l"/>
                <a:tab pos="714375" algn="l"/>
              </a:tabLst>
            </a:pPr>
            <a:r>
              <a:rPr sz="5600" b="1" dirty="0">
                <a:latin typeface="Calibri" panose="020F0502020204030204"/>
                <a:cs typeface="Calibri" panose="020F0502020204030204"/>
              </a:rPr>
              <a:t>.	.	.</a:t>
            </a:r>
            <a:endParaRPr sz="5600">
              <a:latin typeface="Calibri" panose="020F0502020204030204"/>
              <a:cs typeface="Calibri" panose="020F0502020204030204"/>
            </a:endParaRPr>
          </a:p>
        </p:txBody>
      </p:sp>
      <p:sp>
        <p:nvSpPr>
          <p:cNvPr id="22" name="object 22"/>
          <p:cNvSpPr/>
          <p:nvPr/>
        </p:nvSpPr>
        <p:spPr>
          <a:xfrm>
            <a:off x="4149852" y="3182111"/>
            <a:ext cx="390144" cy="1455420"/>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4268723" y="33535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8" y="508254"/>
                </a:moveTo>
                <a:lnTo>
                  <a:pt x="76962" y="508254"/>
                </a:lnTo>
                <a:lnTo>
                  <a:pt x="51815" y="533400"/>
                </a:lnTo>
                <a:lnTo>
                  <a:pt x="100584" y="533400"/>
                </a:lnTo>
                <a:lnTo>
                  <a:pt x="100584" y="558545"/>
                </a:lnTo>
                <a:lnTo>
                  <a:pt x="102108" y="558545"/>
                </a:lnTo>
                <a:lnTo>
                  <a:pt x="102108" y="508254"/>
                </a:lnTo>
                <a:close/>
              </a:path>
              <a:path w="152400" h="1066800">
                <a:moveTo>
                  <a:pt x="102108" y="125729"/>
                </a:moveTo>
                <a:lnTo>
                  <a:pt x="51815" y="125729"/>
                </a:lnTo>
                <a:lnTo>
                  <a:pt x="51815" y="533400"/>
                </a:lnTo>
                <a:lnTo>
                  <a:pt x="76962" y="508254"/>
                </a:lnTo>
                <a:lnTo>
                  <a:pt x="102108" y="508254"/>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3A812E"/>
          </a:solidFill>
        </p:spPr>
        <p:txBody>
          <a:bodyPr wrap="square" lIns="0" tIns="0" rIns="0" bIns="0" rtlCol="0"/>
          <a:lstStyle/>
          <a:p>
            <a:endParaRPr/>
          </a:p>
        </p:txBody>
      </p:sp>
      <p:sp>
        <p:nvSpPr>
          <p:cNvPr id="24" name="object 24"/>
          <p:cNvSpPr txBox="1"/>
          <p:nvPr/>
        </p:nvSpPr>
        <p:spPr>
          <a:xfrm>
            <a:off x="4049267" y="35753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25" name="object 25"/>
          <p:cNvSpPr/>
          <p:nvPr/>
        </p:nvSpPr>
        <p:spPr>
          <a:xfrm>
            <a:off x="4986528" y="3182111"/>
            <a:ext cx="390144" cy="1455420"/>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5105400" y="33535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8" y="508254"/>
                </a:moveTo>
                <a:lnTo>
                  <a:pt x="76962" y="508254"/>
                </a:lnTo>
                <a:lnTo>
                  <a:pt x="51815" y="533400"/>
                </a:lnTo>
                <a:lnTo>
                  <a:pt x="100584" y="533400"/>
                </a:lnTo>
                <a:lnTo>
                  <a:pt x="100584" y="558545"/>
                </a:lnTo>
                <a:lnTo>
                  <a:pt x="102108" y="558545"/>
                </a:lnTo>
                <a:lnTo>
                  <a:pt x="102108" y="508254"/>
                </a:lnTo>
                <a:close/>
              </a:path>
              <a:path w="152400" h="1066800">
                <a:moveTo>
                  <a:pt x="102108" y="125729"/>
                </a:moveTo>
                <a:lnTo>
                  <a:pt x="51815" y="125729"/>
                </a:lnTo>
                <a:lnTo>
                  <a:pt x="51815" y="533400"/>
                </a:lnTo>
                <a:lnTo>
                  <a:pt x="76962" y="508254"/>
                </a:lnTo>
                <a:lnTo>
                  <a:pt x="102108" y="508254"/>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3A812E"/>
          </a:solidFill>
        </p:spPr>
        <p:txBody>
          <a:bodyPr wrap="square" lIns="0" tIns="0" rIns="0" bIns="0" rtlCol="0"/>
          <a:lstStyle/>
          <a:p>
            <a:endParaRPr/>
          </a:p>
        </p:txBody>
      </p:sp>
      <p:sp>
        <p:nvSpPr>
          <p:cNvPr id="27" name="object 27"/>
          <p:cNvSpPr txBox="1"/>
          <p:nvPr/>
        </p:nvSpPr>
        <p:spPr>
          <a:xfrm>
            <a:off x="4885944" y="3517397"/>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28" name="object 28"/>
          <p:cNvSpPr/>
          <p:nvPr/>
        </p:nvSpPr>
        <p:spPr>
          <a:xfrm>
            <a:off x="7196328" y="3182111"/>
            <a:ext cx="390144" cy="145542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7315200" y="3353561"/>
            <a:ext cx="152400" cy="1066800"/>
          </a:xfrm>
          <a:custGeom>
            <a:avLst/>
            <a:gdLst/>
            <a:ahLst/>
            <a:cxnLst/>
            <a:rect l="l" t="t" r="r" b="b"/>
            <a:pathLst>
              <a:path w="152400" h="1066800">
                <a:moveTo>
                  <a:pt x="50292" y="915924"/>
                </a:moveTo>
                <a:lnTo>
                  <a:pt x="0" y="915924"/>
                </a:lnTo>
                <a:lnTo>
                  <a:pt x="75438" y="1066800"/>
                </a:lnTo>
                <a:lnTo>
                  <a:pt x="138302" y="941069"/>
                </a:lnTo>
                <a:lnTo>
                  <a:pt x="50292" y="941069"/>
                </a:lnTo>
                <a:lnTo>
                  <a:pt x="50292" y="915924"/>
                </a:lnTo>
                <a:close/>
              </a:path>
              <a:path w="152400" h="1066800">
                <a:moveTo>
                  <a:pt x="51816" y="508254"/>
                </a:moveTo>
                <a:lnTo>
                  <a:pt x="50292" y="508254"/>
                </a:lnTo>
                <a:lnTo>
                  <a:pt x="50292" y="941069"/>
                </a:lnTo>
                <a:lnTo>
                  <a:pt x="100583" y="941069"/>
                </a:lnTo>
                <a:lnTo>
                  <a:pt x="100583" y="558545"/>
                </a:lnTo>
                <a:lnTo>
                  <a:pt x="75438" y="558545"/>
                </a:lnTo>
                <a:lnTo>
                  <a:pt x="100583" y="533400"/>
                </a:lnTo>
                <a:lnTo>
                  <a:pt x="51816" y="533400"/>
                </a:lnTo>
                <a:lnTo>
                  <a:pt x="51816" y="508254"/>
                </a:lnTo>
                <a:close/>
              </a:path>
              <a:path w="152400" h="1066800">
                <a:moveTo>
                  <a:pt x="150875" y="915924"/>
                </a:moveTo>
                <a:lnTo>
                  <a:pt x="100583" y="915924"/>
                </a:lnTo>
                <a:lnTo>
                  <a:pt x="100583" y="941069"/>
                </a:lnTo>
                <a:lnTo>
                  <a:pt x="138302" y="941069"/>
                </a:lnTo>
                <a:lnTo>
                  <a:pt x="150875" y="915924"/>
                </a:lnTo>
                <a:close/>
              </a:path>
              <a:path w="152400" h="1066800">
                <a:moveTo>
                  <a:pt x="100583" y="533400"/>
                </a:moveTo>
                <a:lnTo>
                  <a:pt x="75438" y="558545"/>
                </a:lnTo>
                <a:lnTo>
                  <a:pt x="100583" y="558545"/>
                </a:lnTo>
                <a:lnTo>
                  <a:pt x="100583" y="533400"/>
                </a:lnTo>
                <a:close/>
              </a:path>
              <a:path w="152400" h="1066800">
                <a:moveTo>
                  <a:pt x="102107" y="508254"/>
                </a:moveTo>
                <a:lnTo>
                  <a:pt x="76961" y="508254"/>
                </a:lnTo>
                <a:lnTo>
                  <a:pt x="51816" y="533400"/>
                </a:lnTo>
                <a:lnTo>
                  <a:pt x="100583" y="533400"/>
                </a:lnTo>
                <a:lnTo>
                  <a:pt x="100583" y="558545"/>
                </a:lnTo>
                <a:lnTo>
                  <a:pt x="102107" y="558545"/>
                </a:lnTo>
                <a:lnTo>
                  <a:pt x="102107" y="508254"/>
                </a:lnTo>
                <a:close/>
              </a:path>
              <a:path w="152400" h="1066800">
                <a:moveTo>
                  <a:pt x="102107" y="125729"/>
                </a:moveTo>
                <a:lnTo>
                  <a:pt x="51816" y="125729"/>
                </a:lnTo>
                <a:lnTo>
                  <a:pt x="51816" y="533400"/>
                </a:lnTo>
                <a:lnTo>
                  <a:pt x="76961" y="508254"/>
                </a:lnTo>
                <a:lnTo>
                  <a:pt x="102107" y="508254"/>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3A812E"/>
          </a:solidFill>
        </p:spPr>
        <p:txBody>
          <a:bodyPr wrap="square" lIns="0" tIns="0" rIns="0" bIns="0" rtlCol="0"/>
          <a:lstStyle/>
          <a:p>
            <a:endParaRPr/>
          </a:p>
        </p:txBody>
      </p:sp>
      <p:sp>
        <p:nvSpPr>
          <p:cNvPr id="30" name="object 30"/>
          <p:cNvSpPr txBox="1"/>
          <p:nvPr/>
        </p:nvSpPr>
        <p:spPr>
          <a:xfrm>
            <a:off x="7095997" y="3459457"/>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31" name="object 31"/>
          <p:cNvSpPr/>
          <p:nvPr/>
        </p:nvSpPr>
        <p:spPr>
          <a:xfrm>
            <a:off x="4302252" y="4375403"/>
            <a:ext cx="3131820" cy="13716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4344161" y="4420361"/>
            <a:ext cx="3048000" cy="1905"/>
          </a:xfrm>
          <a:custGeom>
            <a:avLst/>
            <a:gdLst/>
            <a:ahLst/>
            <a:cxnLst/>
            <a:rect l="l" t="t" r="r" b="b"/>
            <a:pathLst>
              <a:path w="3048000" h="1904">
                <a:moveTo>
                  <a:pt x="-25146" y="762"/>
                </a:moveTo>
                <a:lnTo>
                  <a:pt x="3073145" y="762"/>
                </a:lnTo>
              </a:path>
            </a:pathLst>
          </a:custGeom>
          <a:ln w="51815">
            <a:solidFill>
              <a:srgbClr val="3A812E"/>
            </a:solidFill>
          </a:ln>
        </p:spPr>
        <p:txBody>
          <a:bodyPr wrap="square" lIns="0" tIns="0" rIns="0" bIns="0" rtlCol="0"/>
          <a:lstStyle/>
          <a:p>
            <a:endParaRPr/>
          </a:p>
        </p:txBody>
      </p:sp>
      <p:sp>
        <p:nvSpPr>
          <p:cNvPr id="33" name="object 33"/>
          <p:cNvSpPr/>
          <p:nvPr/>
        </p:nvSpPr>
        <p:spPr>
          <a:xfrm>
            <a:off x="5500115" y="4091940"/>
            <a:ext cx="704088" cy="1769364"/>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5698235" y="4420361"/>
            <a:ext cx="307975" cy="1066800"/>
          </a:xfrm>
          <a:custGeom>
            <a:avLst/>
            <a:gdLst/>
            <a:ahLst/>
            <a:cxnLst/>
            <a:rect l="l" t="t" r="r" b="b"/>
            <a:pathLst>
              <a:path w="307975" h="1066800">
                <a:moveTo>
                  <a:pt x="102108" y="760476"/>
                </a:moveTo>
                <a:lnTo>
                  <a:pt x="0" y="760476"/>
                </a:lnTo>
                <a:lnTo>
                  <a:pt x="153162" y="1066800"/>
                </a:lnTo>
                <a:lnTo>
                  <a:pt x="280797" y="811530"/>
                </a:lnTo>
                <a:lnTo>
                  <a:pt x="102108" y="811530"/>
                </a:lnTo>
                <a:lnTo>
                  <a:pt x="102108" y="760476"/>
                </a:lnTo>
                <a:close/>
              </a:path>
              <a:path w="307975" h="1066800">
                <a:moveTo>
                  <a:pt x="103631" y="482345"/>
                </a:moveTo>
                <a:lnTo>
                  <a:pt x="102108" y="482345"/>
                </a:lnTo>
                <a:lnTo>
                  <a:pt x="102108" y="811530"/>
                </a:lnTo>
                <a:lnTo>
                  <a:pt x="204215" y="811530"/>
                </a:lnTo>
                <a:lnTo>
                  <a:pt x="204215" y="584454"/>
                </a:lnTo>
                <a:lnTo>
                  <a:pt x="153162" y="584454"/>
                </a:lnTo>
                <a:lnTo>
                  <a:pt x="204215" y="533400"/>
                </a:lnTo>
                <a:lnTo>
                  <a:pt x="103631" y="533400"/>
                </a:lnTo>
                <a:lnTo>
                  <a:pt x="103631" y="482345"/>
                </a:lnTo>
                <a:close/>
              </a:path>
              <a:path w="307975" h="1066800">
                <a:moveTo>
                  <a:pt x="306324" y="760476"/>
                </a:moveTo>
                <a:lnTo>
                  <a:pt x="204215" y="760476"/>
                </a:lnTo>
                <a:lnTo>
                  <a:pt x="204215" y="811530"/>
                </a:lnTo>
                <a:lnTo>
                  <a:pt x="280797" y="811530"/>
                </a:lnTo>
                <a:lnTo>
                  <a:pt x="306324" y="760476"/>
                </a:lnTo>
                <a:close/>
              </a:path>
              <a:path w="307975" h="1066800">
                <a:moveTo>
                  <a:pt x="204215" y="533400"/>
                </a:moveTo>
                <a:lnTo>
                  <a:pt x="153162" y="584454"/>
                </a:lnTo>
                <a:lnTo>
                  <a:pt x="204215" y="584454"/>
                </a:lnTo>
                <a:lnTo>
                  <a:pt x="204215" y="533400"/>
                </a:lnTo>
                <a:close/>
              </a:path>
              <a:path w="307975" h="1066800">
                <a:moveTo>
                  <a:pt x="205739" y="482345"/>
                </a:moveTo>
                <a:lnTo>
                  <a:pt x="154686" y="482345"/>
                </a:lnTo>
                <a:lnTo>
                  <a:pt x="103631" y="533400"/>
                </a:lnTo>
                <a:lnTo>
                  <a:pt x="204215" y="533400"/>
                </a:lnTo>
                <a:lnTo>
                  <a:pt x="204215" y="584454"/>
                </a:lnTo>
                <a:lnTo>
                  <a:pt x="205739" y="584454"/>
                </a:lnTo>
                <a:lnTo>
                  <a:pt x="205739" y="482345"/>
                </a:lnTo>
                <a:close/>
              </a:path>
              <a:path w="307975" h="1066800">
                <a:moveTo>
                  <a:pt x="205739" y="255269"/>
                </a:moveTo>
                <a:lnTo>
                  <a:pt x="103631" y="255269"/>
                </a:lnTo>
                <a:lnTo>
                  <a:pt x="103631" y="533400"/>
                </a:lnTo>
                <a:lnTo>
                  <a:pt x="154686" y="482345"/>
                </a:lnTo>
                <a:lnTo>
                  <a:pt x="205739" y="482345"/>
                </a:lnTo>
                <a:lnTo>
                  <a:pt x="205739" y="255269"/>
                </a:lnTo>
                <a:close/>
              </a:path>
              <a:path w="307975" h="1066800">
                <a:moveTo>
                  <a:pt x="154686" y="0"/>
                </a:moveTo>
                <a:lnTo>
                  <a:pt x="1524" y="306324"/>
                </a:lnTo>
                <a:lnTo>
                  <a:pt x="103631" y="306324"/>
                </a:lnTo>
                <a:lnTo>
                  <a:pt x="103631" y="255269"/>
                </a:lnTo>
                <a:lnTo>
                  <a:pt x="282321" y="255269"/>
                </a:lnTo>
                <a:lnTo>
                  <a:pt x="154686" y="0"/>
                </a:lnTo>
                <a:close/>
              </a:path>
              <a:path w="307975" h="1066800">
                <a:moveTo>
                  <a:pt x="282321" y="255269"/>
                </a:moveTo>
                <a:lnTo>
                  <a:pt x="205739" y="255269"/>
                </a:lnTo>
                <a:lnTo>
                  <a:pt x="205739" y="306324"/>
                </a:lnTo>
                <a:lnTo>
                  <a:pt x="307848" y="306324"/>
                </a:lnTo>
                <a:lnTo>
                  <a:pt x="282321" y="255269"/>
                </a:lnTo>
                <a:close/>
              </a:path>
            </a:pathLst>
          </a:custGeom>
          <a:solidFill>
            <a:srgbClr val="3A812E"/>
          </a:solidFill>
        </p:spPr>
        <p:txBody>
          <a:bodyPr wrap="square" lIns="0" tIns="0" rIns="0" bIns="0" rtlCol="0"/>
          <a:lstStyle/>
          <a:p>
            <a:endParaRPr/>
          </a:p>
        </p:txBody>
      </p:sp>
      <p:sp>
        <p:nvSpPr>
          <p:cNvPr id="35" name="object 35"/>
          <p:cNvSpPr txBox="1"/>
          <p:nvPr/>
        </p:nvSpPr>
        <p:spPr>
          <a:xfrm>
            <a:off x="6049771" y="4819650"/>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36" name="object 36"/>
          <p:cNvSpPr/>
          <p:nvPr/>
        </p:nvSpPr>
        <p:spPr>
          <a:xfrm>
            <a:off x="2895600" y="1447800"/>
            <a:ext cx="5791200" cy="4495800"/>
          </a:xfrm>
          <a:custGeom>
            <a:avLst/>
            <a:gdLst/>
            <a:ahLst/>
            <a:cxnLst/>
            <a:rect l="l" t="t" r="r" b="b"/>
            <a:pathLst>
              <a:path w="5791200" h="4495800">
                <a:moveTo>
                  <a:pt x="0" y="2247900"/>
                </a:moveTo>
                <a:lnTo>
                  <a:pt x="500" y="2205670"/>
                </a:lnTo>
                <a:lnTo>
                  <a:pt x="1997" y="2163630"/>
                </a:lnTo>
                <a:lnTo>
                  <a:pt x="4480" y="2121785"/>
                </a:lnTo>
                <a:lnTo>
                  <a:pt x="7942" y="2080143"/>
                </a:lnTo>
                <a:lnTo>
                  <a:pt x="12373" y="2038710"/>
                </a:lnTo>
                <a:lnTo>
                  <a:pt x="17765" y="1997493"/>
                </a:lnTo>
                <a:lnTo>
                  <a:pt x="24109" y="1956499"/>
                </a:lnTo>
                <a:lnTo>
                  <a:pt x="31396" y="1915734"/>
                </a:lnTo>
                <a:lnTo>
                  <a:pt x="39617" y="1875206"/>
                </a:lnTo>
                <a:lnTo>
                  <a:pt x="48764" y="1834920"/>
                </a:lnTo>
                <a:lnTo>
                  <a:pt x="58828" y="1794885"/>
                </a:lnTo>
                <a:lnTo>
                  <a:pt x="69801" y="1755107"/>
                </a:lnTo>
                <a:lnTo>
                  <a:pt x="81672" y="1715592"/>
                </a:lnTo>
                <a:lnTo>
                  <a:pt x="94435" y="1676348"/>
                </a:lnTo>
                <a:lnTo>
                  <a:pt x="108080" y="1637380"/>
                </a:lnTo>
                <a:lnTo>
                  <a:pt x="122597" y="1598697"/>
                </a:lnTo>
                <a:lnTo>
                  <a:pt x="137980" y="1560304"/>
                </a:lnTo>
                <a:lnTo>
                  <a:pt x="154218" y="1522209"/>
                </a:lnTo>
                <a:lnTo>
                  <a:pt x="171303" y="1484418"/>
                </a:lnTo>
                <a:lnTo>
                  <a:pt x="189226" y="1446938"/>
                </a:lnTo>
                <a:lnTo>
                  <a:pt x="207978" y="1409776"/>
                </a:lnTo>
                <a:lnTo>
                  <a:pt x="227552" y="1372939"/>
                </a:lnTo>
                <a:lnTo>
                  <a:pt x="247937" y="1336433"/>
                </a:lnTo>
                <a:lnTo>
                  <a:pt x="269126" y="1300266"/>
                </a:lnTo>
                <a:lnTo>
                  <a:pt x="291109" y="1264443"/>
                </a:lnTo>
                <a:lnTo>
                  <a:pt x="313878" y="1228973"/>
                </a:lnTo>
                <a:lnTo>
                  <a:pt x="337424" y="1193861"/>
                </a:lnTo>
                <a:lnTo>
                  <a:pt x="361738" y="1159115"/>
                </a:lnTo>
                <a:lnTo>
                  <a:pt x="386811" y="1124740"/>
                </a:lnTo>
                <a:lnTo>
                  <a:pt x="412636" y="1090745"/>
                </a:lnTo>
                <a:lnTo>
                  <a:pt x="439202" y="1057136"/>
                </a:lnTo>
                <a:lnTo>
                  <a:pt x="466502" y="1023919"/>
                </a:lnTo>
                <a:lnTo>
                  <a:pt x="494526" y="991102"/>
                </a:lnTo>
                <a:lnTo>
                  <a:pt x="523265" y="958691"/>
                </a:lnTo>
                <a:lnTo>
                  <a:pt x="552712" y="926693"/>
                </a:lnTo>
                <a:lnTo>
                  <a:pt x="582857" y="895114"/>
                </a:lnTo>
                <a:lnTo>
                  <a:pt x="613692" y="863962"/>
                </a:lnTo>
                <a:lnTo>
                  <a:pt x="645207" y="833244"/>
                </a:lnTo>
                <a:lnTo>
                  <a:pt x="677395" y="802966"/>
                </a:lnTo>
                <a:lnTo>
                  <a:pt x="710245" y="773135"/>
                </a:lnTo>
                <a:lnTo>
                  <a:pt x="743750" y="743757"/>
                </a:lnTo>
                <a:lnTo>
                  <a:pt x="777901" y="714840"/>
                </a:lnTo>
                <a:lnTo>
                  <a:pt x="812689" y="686391"/>
                </a:lnTo>
                <a:lnTo>
                  <a:pt x="848106" y="658415"/>
                </a:lnTo>
                <a:lnTo>
                  <a:pt x="884141" y="630921"/>
                </a:lnTo>
                <a:lnTo>
                  <a:pt x="920788" y="603914"/>
                </a:lnTo>
                <a:lnTo>
                  <a:pt x="958036" y="577401"/>
                </a:lnTo>
                <a:lnTo>
                  <a:pt x="995878" y="551390"/>
                </a:lnTo>
                <a:lnTo>
                  <a:pt x="1034304" y="525887"/>
                </a:lnTo>
                <a:lnTo>
                  <a:pt x="1073306" y="500899"/>
                </a:lnTo>
                <a:lnTo>
                  <a:pt x="1112875" y="476433"/>
                </a:lnTo>
                <a:lnTo>
                  <a:pt x="1153003" y="452495"/>
                </a:lnTo>
                <a:lnTo>
                  <a:pt x="1193680" y="429093"/>
                </a:lnTo>
                <a:lnTo>
                  <a:pt x="1234897" y="406232"/>
                </a:lnTo>
                <a:lnTo>
                  <a:pt x="1276647" y="383920"/>
                </a:lnTo>
                <a:lnTo>
                  <a:pt x="1318920" y="362164"/>
                </a:lnTo>
                <a:lnTo>
                  <a:pt x="1361708" y="340971"/>
                </a:lnTo>
                <a:lnTo>
                  <a:pt x="1405001" y="320346"/>
                </a:lnTo>
                <a:lnTo>
                  <a:pt x="1448791" y="300298"/>
                </a:lnTo>
                <a:lnTo>
                  <a:pt x="1493070" y="280832"/>
                </a:lnTo>
                <a:lnTo>
                  <a:pt x="1537828" y="261956"/>
                </a:lnTo>
                <a:lnTo>
                  <a:pt x="1583057" y="243677"/>
                </a:lnTo>
                <a:lnTo>
                  <a:pt x="1628748" y="226000"/>
                </a:lnTo>
                <a:lnTo>
                  <a:pt x="1674893" y="208934"/>
                </a:lnTo>
                <a:lnTo>
                  <a:pt x="1721482" y="192484"/>
                </a:lnTo>
                <a:lnTo>
                  <a:pt x="1768506" y="176658"/>
                </a:lnTo>
                <a:lnTo>
                  <a:pt x="1815958" y="161463"/>
                </a:lnTo>
                <a:lnTo>
                  <a:pt x="1863828" y="146904"/>
                </a:lnTo>
                <a:lnTo>
                  <a:pt x="1912108" y="132990"/>
                </a:lnTo>
                <a:lnTo>
                  <a:pt x="1960788" y="119726"/>
                </a:lnTo>
                <a:lnTo>
                  <a:pt x="2009860" y="107120"/>
                </a:lnTo>
                <a:lnTo>
                  <a:pt x="2059316" y="95178"/>
                </a:lnTo>
                <a:lnTo>
                  <a:pt x="2109147" y="83907"/>
                </a:lnTo>
                <a:lnTo>
                  <a:pt x="2159343" y="73314"/>
                </a:lnTo>
                <a:lnTo>
                  <a:pt x="2209896" y="63406"/>
                </a:lnTo>
                <a:lnTo>
                  <a:pt x="2260797" y="54189"/>
                </a:lnTo>
                <a:lnTo>
                  <a:pt x="2312038" y="45671"/>
                </a:lnTo>
                <a:lnTo>
                  <a:pt x="2363610" y="37858"/>
                </a:lnTo>
                <a:lnTo>
                  <a:pt x="2415504" y="30756"/>
                </a:lnTo>
                <a:lnTo>
                  <a:pt x="2467712" y="24374"/>
                </a:lnTo>
                <a:lnTo>
                  <a:pt x="2520223" y="18717"/>
                </a:lnTo>
                <a:lnTo>
                  <a:pt x="2573031" y="13792"/>
                </a:lnTo>
                <a:lnTo>
                  <a:pt x="2626126" y="9606"/>
                </a:lnTo>
                <a:lnTo>
                  <a:pt x="2679499" y="6166"/>
                </a:lnTo>
                <a:lnTo>
                  <a:pt x="2733142" y="3478"/>
                </a:lnTo>
                <a:lnTo>
                  <a:pt x="2787045" y="1550"/>
                </a:lnTo>
                <a:lnTo>
                  <a:pt x="2841201" y="388"/>
                </a:lnTo>
                <a:lnTo>
                  <a:pt x="2895600" y="0"/>
                </a:lnTo>
                <a:lnTo>
                  <a:pt x="2949998" y="388"/>
                </a:lnTo>
                <a:lnTo>
                  <a:pt x="3004154" y="1550"/>
                </a:lnTo>
                <a:lnTo>
                  <a:pt x="3058057" y="3478"/>
                </a:lnTo>
                <a:lnTo>
                  <a:pt x="3111700" y="6166"/>
                </a:lnTo>
                <a:lnTo>
                  <a:pt x="3165073" y="9606"/>
                </a:lnTo>
                <a:lnTo>
                  <a:pt x="3218168" y="13792"/>
                </a:lnTo>
                <a:lnTo>
                  <a:pt x="3270976" y="18717"/>
                </a:lnTo>
                <a:lnTo>
                  <a:pt x="3323487" y="24374"/>
                </a:lnTo>
                <a:lnTo>
                  <a:pt x="3375695" y="30756"/>
                </a:lnTo>
                <a:lnTo>
                  <a:pt x="3427589" y="37858"/>
                </a:lnTo>
                <a:lnTo>
                  <a:pt x="3479161" y="45671"/>
                </a:lnTo>
                <a:lnTo>
                  <a:pt x="3530402" y="54189"/>
                </a:lnTo>
                <a:lnTo>
                  <a:pt x="3581303" y="63406"/>
                </a:lnTo>
                <a:lnTo>
                  <a:pt x="3631856" y="73314"/>
                </a:lnTo>
                <a:lnTo>
                  <a:pt x="3682052" y="83907"/>
                </a:lnTo>
                <a:lnTo>
                  <a:pt x="3731883" y="95178"/>
                </a:lnTo>
                <a:lnTo>
                  <a:pt x="3781339" y="107120"/>
                </a:lnTo>
                <a:lnTo>
                  <a:pt x="3830411" y="119726"/>
                </a:lnTo>
                <a:lnTo>
                  <a:pt x="3879091" y="132990"/>
                </a:lnTo>
                <a:lnTo>
                  <a:pt x="3927371" y="146904"/>
                </a:lnTo>
                <a:lnTo>
                  <a:pt x="3975241" y="161463"/>
                </a:lnTo>
                <a:lnTo>
                  <a:pt x="4022693" y="176658"/>
                </a:lnTo>
                <a:lnTo>
                  <a:pt x="4069717" y="192484"/>
                </a:lnTo>
                <a:lnTo>
                  <a:pt x="4116306" y="208934"/>
                </a:lnTo>
                <a:lnTo>
                  <a:pt x="4162451" y="226000"/>
                </a:lnTo>
                <a:lnTo>
                  <a:pt x="4208142" y="243677"/>
                </a:lnTo>
                <a:lnTo>
                  <a:pt x="4253371" y="261956"/>
                </a:lnTo>
                <a:lnTo>
                  <a:pt x="4298129" y="280832"/>
                </a:lnTo>
                <a:lnTo>
                  <a:pt x="4342408" y="300298"/>
                </a:lnTo>
                <a:lnTo>
                  <a:pt x="4386198" y="320346"/>
                </a:lnTo>
                <a:lnTo>
                  <a:pt x="4429491" y="340971"/>
                </a:lnTo>
                <a:lnTo>
                  <a:pt x="4472279" y="362164"/>
                </a:lnTo>
                <a:lnTo>
                  <a:pt x="4514552" y="383920"/>
                </a:lnTo>
                <a:lnTo>
                  <a:pt x="4556302" y="406232"/>
                </a:lnTo>
                <a:lnTo>
                  <a:pt x="4597519" y="429093"/>
                </a:lnTo>
                <a:lnTo>
                  <a:pt x="4638196" y="452495"/>
                </a:lnTo>
                <a:lnTo>
                  <a:pt x="4678324" y="476433"/>
                </a:lnTo>
                <a:lnTo>
                  <a:pt x="4717893" y="500899"/>
                </a:lnTo>
                <a:lnTo>
                  <a:pt x="4756895" y="525887"/>
                </a:lnTo>
                <a:lnTo>
                  <a:pt x="4795321" y="551390"/>
                </a:lnTo>
                <a:lnTo>
                  <a:pt x="4833163" y="577401"/>
                </a:lnTo>
                <a:lnTo>
                  <a:pt x="4870411" y="603914"/>
                </a:lnTo>
                <a:lnTo>
                  <a:pt x="4907058" y="630921"/>
                </a:lnTo>
                <a:lnTo>
                  <a:pt x="4943093" y="658415"/>
                </a:lnTo>
                <a:lnTo>
                  <a:pt x="4978510" y="686391"/>
                </a:lnTo>
                <a:lnTo>
                  <a:pt x="5013298" y="714840"/>
                </a:lnTo>
                <a:lnTo>
                  <a:pt x="5047449" y="743757"/>
                </a:lnTo>
                <a:lnTo>
                  <a:pt x="5080954" y="773135"/>
                </a:lnTo>
                <a:lnTo>
                  <a:pt x="5113804" y="802966"/>
                </a:lnTo>
                <a:lnTo>
                  <a:pt x="5145992" y="833244"/>
                </a:lnTo>
                <a:lnTo>
                  <a:pt x="5177507" y="863962"/>
                </a:lnTo>
                <a:lnTo>
                  <a:pt x="5208342" y="895114"/>
                </a:lnTo>
                <a:lnTo>
                  <a:pt x="5238487" y="926693"/>
                </a:lnTo>
                <a:lnTo>
                  <a:pt x="5267934" y="958691"/>
                </a:lnTo>
                <a:lnTo>
                  <a:pt x="5296673" y="991102"/>
                </a:lnTo>
                <a:lnTo>
                  <a:pt x="5324697" y="1023919"/>
                </a:lnTo>
                <a:lnTo>
                  <a:pt x="5351997" y="1057136"/>
                </a:lnTo>
                <a:lnTo>
                  <a:pt x="5378563" y="1090745"/>
                </a:lnTo>
                <a:lnTo>
                  <a:pt x="5404388" y="1124740"/>
                </a:lnTo>
                <a:lnTo>
                  <a:pt x="5429461" y="1159115"/>
                </a:lnTo>
                <a:lnTo>
                  <a:pt x="5453775" y="1193861"/>
                </a:lnTo>
                <a:lnTo>
                  <a:pt x="5477321" y="1228973"/>
                </a:lnTo>
                <a:lnTo>
                  <a:pt x="5500090" y="1264443"/>
                </a:lnTo>
                <a:lnTo>
                  <a:pt x="5522073" y="1300266"/>
                </a:lnTo>
                <a:lnTo>
                  <a:pt x="5543262" y="1336433"/>
                </a:lnTo>
                <a:lnTo>
                  <a:pt x="5563647" y="1372939"/>
                </a:lnTo>
                <a:lnTo>
                  <a:pt x="5583221" y="1409776"/>
                </a:lnTo>
                <a:lnTo>
                  <a:pt x="5601973" y="1446938"/>
                </a:lnTo>
                <a:lnTo>
                  <a:pt x="5619896" y="1484418"/>
                </a:lnTo>
                <a:lnTo>
                  <a:pt x="5636981" y="1522209"/>
                </a:lnTo>
                <a:lnTo>
                  <a:pt x="5653219" y="1560304"/>
                </a:lnTo>
                <a:lnTo>
                  <a:pt x="5668602" y="1598697"/>
                </a:lnTo>
                <a:lnTo>
                  <a:pt x="5683119" y="1637380"/>
                </a:lnTo>
                <a:lnTo>
                  <a:pt x="5696764" y="1676348"/>
                </a:lnTo>
                <a:lnTo>
                  <a:pt x="5709527" y="1715592"/>
                </a:lnTo>
                <a:lnTo>
                  <a:pt x="5721398" y="1755107"/>
                </a:lnTo>
                <a:lnTo>
                  <a:pt x="5732371" y="1794885"/>
                </a:lnTo>
                <a:lnTo>
                  <a:pt x="5742435" y="1834920"/>
                </a:lnTo>
                <a:lnTo>
                  <a:pt x="5751582" y="1875206"/>
                </a:lnTo>
                <a:lnTo>
                  <a:pt x="5759803" y="1915734"/>
                </a:lnTo>
                <a:lnTo>
                  <a:pt x="5767090" y="1956499"/>
                </a:lnTo>
                <a:lnTo>
                  <a:pt x="5773434" y="1997493"/>
                </a:lnTo>
                <a:lnTo>
                  <a:pt x="5778826" y="2038710"/>
                </a:lnTo>
                <a:lnTo>
                  <a:pt x="5783257" y="2080143"/>
                </a:lnTo>
                <a:lnTo>
                  <a:pt x="5786719" y="2121785"/>
                </a:lnTo>
                <a:lnTo>
                  <a:pt x="5789202" y="2163630"/>
                </a:lnTo>
                <a:lnTo>
                  <a:pt x="5790699" y="2205670"/>
                </a:lnTo>
                <a:lnTo>
                  <a:pt x="5791200" y="2247900"/>
                </a:lnTo>
                <a:lnTo>
                  <a:pt x="5790699" y="2290129"/>
                </a:lnTo>
                <a:lnTo>
                  <a:pt x="5789202" y="2332169"/>
                </a:lnTo>
                <a:lnTo>
                  <a:pt x="5786719" y="2374014"/>
                </a:lnTo>
                <a:lnTo>
                  <a:pt x="5783257" y="2415656"/>
                </a:lnTo>
                <a:lnTo>
                  <a:pt x="5778826" y="2457089"/>
                </a:lnTo>
                <a:lnTo>
                  <a:pt x="5773434" y="2498306"/>
                </a:lnTo>
                <a:lnTo>
                  <a:pt x="5767090" y="2539300"/>
                </a:lnTo>
                <a:lnTo>
                  <a:pt x="5759803" y="2580065"/>
                </a:lnTo>
                <a:lnTo>
                  <a:pt x="5751582" y="2620593"/>
                </a:lnTo>
                <a:lnTo>
                  <a:pt x="5742435" y="2660879"/>
                </a:lnTo>
                <a:lnTo>
                  <a:pt x="5732371" y="2700914"/>
                </a:lnTo>
                <a:lnTo>
                  <a:pt x="5721398" y="2740692"/>
                </a:lnTo>
                <a:lnTo>
                  <a:pt x="5709527" y="2780207"/>
                </a:lnTo>
                <a:lnTo>
                  <a:pt x="5696764" y="2819451"/>
                </a:lnTo>
                <a:lnTo>
                  <a:pt x="5683119" y="2858419"/>
                </a:lnTo>
                <a:lnTo>
                  <a:pt x="5668602" y="2897102"/>
                </a:lnTo>
                <a:lnTo>
                  <a:pt x="5653219" y="2935495"/>
                </a:lnTo>
                <a:lnTo>
                  <a:pt x="5636981" y="2973590"/>
                </a:lnTo>
                <a:lnTo>
                  <a:pt x="5619896" y="3011381"/>
                </a:lnTo>
                <a:lnTo>
                  <a:pt x="5601973" y="3048861"/>
                </a:lnTo>
                <a:lnTo>
                  <a:pt x="5583221" y="3086023"/>
                </a:lnTo>
                <a:lnTo>
                  <a:pt x="5563647" y="3122860"/>
                </a:lnTo>
                <a:lnTo>
                  <a:pt x="5543262" y="3159366"/>
                </a:lnTo>
                <a:lnTo>
                  <a:pt x="5522073" y="3195533"/>
                </a:lnTo>
                <a:lnTo>
                  <a:pt x="5500090" y="3231356"/>
                </a:lnTo>
                <a:lnTo>
                  <a:pt x="5477321" y="3266826"/>
                </a:lnTo>
                <a:lnTo>
                  <a:pt x="5453775" y="3301938"/>
                </a:lnTo>
                <a:lnTo>
                  <a:pt x="5429461" y="3336684"/>
                </a:lnTo>
                <a:lnTo>
                  <a:pt x="5404388" y="3371059"/>
                </a:lnTo>
                <a:lnTo>
                  <a:pt x="5378563" y="3405054"/>
                </a:lnTo>
                <a:lnTo>
                  <a:pt x="5351997" y="3438663"/>
                </a:lnTo>
                <a:lnTo>
                  <a:pt x="5324697" y="3471880"/>
                </a:lnTo>
                <a:lnTo>
                  <a:pt x="5296673" y="3504697"/>
                </a:lnTo>
                <a:lnTo>
                  <a:pt x="5267934" y="3537108"/>
                </a:lnTo>
                <a:lnTo>
                  <a:pt x="5238487" y="3569106"/>
                </a:lnTo>
                <a:lnTo>
                  <a:pt x="5208342" y="3600685"/>
                </a:lnTo>
                <a:lnTo>
                  <a:pt x="5177507" y="3631837"/>
                </a:lnTo>
                <a:lnTo>
                  <a:pt x="5145992" y="3662555"/>
                </a:lnTo>
                <a:lnTo>
                  <a:pt x="5113804" y="3692833"/>
                </a:lnTo>
                <a:lnTo>
                  <a:pt x="5080954" y="3722664"/>
                </a:lnTo>
                <a:lnTo>
                  <a:pt x="5047449" y="3752042"/>
                </a:lnTo>
                <a:lnTo>
                  <a:pt x="5013298" y="3780959"/>
                </a:lnTo>
                <a:lnTo>
                  <a:pt x="4978510" y="3809408"/>
                </a:lnTo>
                <a:lnTo>
                  <a:pt x="4943093" y="3837384"/>
                </a:lnTo>
                <a:lnTo>
                  <a:pt x="4907058" y="3864878"/>
                </a:lnTo>
                <a:lnTo>
                  <a:pt x="4870411" y="3891885"/>
                </a:lnTo>
                <a:lnTo>
                  <a:pt x="4833163" y="3918398"/>
                </a:lnTo>
                <a:lnTo>
                  <a:pt x="4795321" y="3944409"/>
                </a:lnTo>
                <a:lnTo>
                  <a:pt x="4756895" y="3969912"/>
                </a:lnTo>
                <a:lnTo>
                  <a:pt x="4717893" y="3994900"/>
                </a:lnTo>
                <a:lnTo>
                  <a:pt x="4678324" y="4019366"/>
                </a:lnTo>
                <a:lnTo>
                  <a:pt x="4638196" y="4043304"/>
                </a:lnTo>
                <a:lnTo>
                  <a:pt x="4597519" y="4066706"/>
                </a:lnTo>
                <a:lnTo>
                  <a:pt x="4556302" y="4089567"/>
                </a:lnTo>
                <a:lnTo>
                  <a:pt x="4514552" y="4111879"/>
                </a:lnTo>
                <a:lnTo>
                  <a:pt x="4472279" y="4133635"/>
                </a:lnTo>
                <a:lnTo>
                  <a:pt x="4429491" y="4154828"/>
                </a:lnTo>
                <a:lnTo>
                  <a:pt x="4386198" y="4175453"/>
                </a:lnTo>
                <a:lnTo>
                  <a:pt x="4342408" y="4195501"/>
                </a:lnTo>
                <a:lnTo>
                  <a:pt x="4298129" y="4214967"/>
                </a:lnTo>
                <a:lnTo>
                  <a:pt x="4253371" y="4233843"/>
                </a:lnTo>
                <a:lnTo>
                  <a:pt x="4208142" y="4252122"/>
                </a:lnTo>
                <a:lnTo>
                  <a:pt x="4162451" y="4269799"/>
                </a:lnTo>
                <a:lnTo>
                  <a:pt x="4116306" y="4286865"/>
                </a:lnTo>
                <a:lnTo>
                  <a:pt x="4069717" y="4303315"/>
                </a:lnTo>
                <a:lnTo>
                  <a:pt x="4022693" y="4319141"/>
                </a:lnTo>
                <a:lnTo>
                  <a:pt x="3975241" y="4334336"/>
                </a:lnTo>
                <a:lnTo>
                  <a:pt x="3927371" y="4348895"/>
                </a:lnTo>
                <a:lnTo>
                  <a:pt x="3879091" y="4362809"/>
                </a:lnTo>
                <a:lnTo>
                  <a:pt x="3830411" y="4376073"/>
                </a:lnTo>
                <a:lnTo>
                  <a:pt x="3781339" y="4388679"/>
                </a:lnTo>
                <a:lnTo>
                  <a:pt x="3731883" y="4400621"/>
                </a:lnTo>
                <a:lnTo>
                  <a:pt x="3682052" y="4411892"/>
                </a:lnTo>
                <a:lnTo>
                  <a:pt x="3631856" y="4422485"/>
                </a:lnTo>
                <a:lnTo>
                  <a:pt x="3581303" y="4432393"/>
                </a:lnTo>
                <a:lnTo>
                  <a:pt x="3530402" y="4441610"/>
                </a:lnTo>
                <a:lnTo>
                  <a:pt x="3479161" y="4450128"/>
                </a:lnTo>
                <a:lnTo>
                  <a:pt x="3427589" y="4457941"/>
                </a:lnTo>
                <a:lnTo>
                  <a:pt x="3375695" y="4465043"/>
                </a:lnTo>
                <a:lnTo>
                  <a:pt x="3323487" y="4471425"/>
                </a:lnTo>
                <a:lnTo>
                  <a:pt x="3270976" y="4477082"/>
                </a:lnTo>
                <a:lnTo>
                  <a:pt x="3218168" y="4482007"/>
                </a:lnTo>
                <a:lnTo>
                  <a:pt x="3165073" y="4486193"/>
                </a:lnTo>
                <a:lnTo>
                  <a:pt x="3111700" y="4489633"/>
                </a:lnTo>
                <a:lnTo>
                  <a:pt x="3058057" y="4492321"/>
                </a:lnTo>
                <a:lnTo>
                  <a:pt x="3004154" y="4494249"/>
                </a:lnTo>
                <a:lnTo>
                  <a:pt x="2949998" y="4495411"/>
                </a:lnTo>
                <a:lnTo>
                  <a:pt x="2895600" y="4495800"/>
                </a:lnTo>
                <a:lnTo>
                  <a:pt x="2841201" y="4495411"/>
                </a:lnTo>
                <a:lnTo>
                  <a:pt x="2787045" y="4494249"/>
                </a:lnTo>
                <a:lnTo>
                  <a:pt x="2733142" y="4492321"/>
                </a:lnTo>
                <a:lnTo>
                  <a:pt x="2679499" y="4489633"/>
                </a:lnTo>
                <a:lnTo>
                  <a:pt x="2626126" y="4486193"/>
                </a:lnTo>
                <a:lnTo>
                  <a:pt x="2573031" y="4482007"/>
                </a:lnTo>
                <a:lnTo>
                  <a:pt x="2520223" y="4477082"/>
                </a:lnTo>
                <a:lnTo>
                  <a:pt x="2467712" y="4471425"/>
                </a:lnTo>
                <a:lnTo>
                  <a:pt x="2415504" y="4465043"/>
                </a:lnTo>
                <a:lnTo>
                  <a:pt x="2363610" y="4457941"/>
                </a:lnTo>
                <a:lnTo>
                  <a:pt x="2312038" y="4450128"/>
                </a:lnTo>
                <a:lnTo>
                  <a:pt x="2260797" y="4441610"/>
                </a:lnTo>
                <a:lnTo>
                  <a:pt x="2209896" y="4432393"/>
                </a:lnTo>
                <a:lnTo>
                  <a:pt x="2159343" y="4422485"/>
                </a:lnTo>
                <a:lnTo>
                  <a:pt x="2109147" y="4411892"/>
                </a:lnTo>
                <a:lnTo>
                  <a:pt x="2059316" y="4400621"/>
                </a:lnTo>
                <a:lnTo>
                  <a:pt x="2009860" y="4388679"/>
                </a:lnTo>
                <a:lnTo>
                  <a:pt x="1960788" y="4376073"/>
                </a:lnTo>
                <a:lnTo>
                  <a:pt x="1912108" y="4362809"/>
                </a:lnTo>
                <a:lnTo>
                  <a:pt x="1863828" y="4348895"/>
                </a:lnTo>
                <a:lnTo>
                  <a:pt x="1815958" y="4334336"/>
                </a:lnTo>
                <a:lnTo>
                  <a:pt x="1768506" y="4319141"/>
                </a:lnTo>
                <a:lnTo>
                  <a:pt x="1721482" y="4303315"/>
                </a:lnTo>
                <a:lnTo>
                  <a:pt x="1674893" y="4286865"/>
                </a:lnTo>
                <a:lnTo>
                  <a:pt x="1628748" y="4269799"/>
                </a:lnTo>
                <a:lnTo>
                  <a:pt x="1583057" y="4252122"/>
                </a:lnTo>
                <a:lnTo>
                  <a:pt x="1537828" y="4233843"/>
                </a:lnTo>
                <a:lnTo>
                  <a:pt x="1493070" y="4214967"/>
                </a:lnTo>
                <a:lnTo>
                  <a:pt x="1448791" y="4195501"/>
                </a:lnTo>
                <a:lnTo>
                  <a:pt x="1405001" y="4175453"/>
                </a:lnTo>
                <a:lnTo>
                  <a:pt x="1361708" y="4154828"/>
                </a:lnTo>
                <a:lnTo>
                  <a:pt x="1318920" y="4133635"/>
                </a:lnTo>
                <a:lnTo>
                  <a:pt x="1276647" y="4111879"/>
                </a:lnTo>
                <a:lnTo>
                  <a:pt x="1234897" y="4089567"/>
                </a:lnTo>
                <a:lnTo>
                  <a:pt x="1193680" y="4066706"/>
                </a:lnTo>
                <a:lnTo>
                  <a:pt x="1153003" y="4043304"/>
                </a:lnTo>
                <a:lnTo>
                  <a:pt x="1112875" y="4019366"/>
                </a:lnTo>
                <a:lnTo>
                  <a:pt x="1073306" y="3994900"/>
                </a:lnTo>
                <a:lnTo>
                  <a:pt x="1034304" y="3969912"/>
                </a:lnTo>
                <a:lnTo>
                  <a:pt x="995878" y="3944409"/>
                </a:lnTo>
                <a:lnTo>
                  <a:pt x="958036" y="3918398"/>
                </a:lnTo>
                <a:lnTo>
                  <a:pt x="920788" y="3891885"/>
                </a:lnTo>
                <a:lnTo>
                  <a:pt x="884141" y="3864878"/>
                </a:lnTo>
                <a:lnTo>
                  <a:pt x="848105" y="3837384"/>
                </a:lnTo>
                <a:lnTo>
                  <a:pt x="812689" y="3809408"/>
                </a:lnTo>
                <a:lnTo>
                  <a:pt x="777901" y="3780959"/>
                </a:lnTo>
                <a:lnTo>
                  <a:pt x="743750" y="3752042"/>
                </a:lnTo>
                <a:lnTo>
                  <a:pt x="710245" y="3722664"/>
                </a:lnTo>
                <a:lnTo>
                  <a:pt x="677395" y="3692833"/>
                </a:lnTo>
                <a:lnTo>
                  <a:pt x="645207" y="3662555"/>
                </a:lnTo>
                <a:lnTo>
                  <a:pt x="613692" y="3631837"/>
                </a:lnTo>
                <a:lnTo>
                  <a:pt x="582857" y="3600685"/>
                </a:lnTo>
                <a:lnTo>
                  <a:pt x="552712" y="3569106"/>
                </a:lnTo>
                <a:lnTo>
                  <a:pt x="523265" y="3537108"/>
                </a:lnTo>
                <a:lnTo>
                  <a:pt x="494526" y="3504697"/>
                </a:lnTo>
                <a:lnTo>
                  <a:pt x="466502" y="3471880"/>
                </a:lnTo>
                <a:lnTo>
                  <a:pt x="439202" y="3438663"/>
                </a:lnTo>
                <a:lnTo>
                  <a:pt x="412636" y="3405054"/>
                </a:lnTo>
                <a:lnTo>
                  <a:pt x="386811" y="3371059"/>
                </a:lnTo>
                <a:lnTo>
                  <a:pt x="361738" y="3336684"/>
                </a:lnTo>
                <a:lnTo>
                  <a:pt x="337424" y="3301938"/>
                </a:lnTo>
                <a:lnTo>
                  <a:pt x="313878" y="3266826"/>
                </a:lnTo>
                <a:lnTo>
                  <a:pt x="291109" y="3231356"/>
                </a:lnTo>
                <a:lnTo>
                  <a:pt x="269126" y="3195533"/>
                </a:lnTo>
                <a:lnTo>
                  <a:pt x="247937" y="3159366"/>
                </a:lnTo>
                <a:lnTo>
                  <a:pt x="227552" y="3122860"/>
                </a:lnTo>
                <a:lnTo>
                  <a:pt x="207978" y="3086023"/>
                </a:lnTo>
                <a:lnTo>
                  <a:pt x="189226" y="3048861"/>
                </a:lnTo>
                <a:lnTo>
                  <a:pt x="171303" y="3011381"/>
                </a:lnTo>
                <a:lnTo>
                  <a:pt x="154218" y="2973590"/>
                </a:lnTo>
                <a:lnTo>
                  <a:pt x="137980" y="2935495"/>
                </a:lnTo>
                <a:lnTo>
                  <a:pt x="122597" y="2897102"/>
                </a:lnTo>
                <a:lnTo>
                  <a:pt x="108080" y="2858419"/>
                </a:lnTo>
                <a:lnTo>
                  <a:pt x="94435" y="2819451"/>
                </a:lnTo>
                <a:lnTo>
                  <a:pt x="81672" y="2780207"/>
                </a:lnTo>
                <a:lnTo>
                  <a:pt x="69801" y="2740692"/>
                </a:lnTo>
                <a:lnTo>
                  <a:pt x="58828" y="2700914"/>
                </a:lnTo>
                <a:lnTo>
                  <a:pt x="48764" y="2660879"/>
                </a:lnTo>
                <a:lnTo>
                  <a:pt x="39617" y="2620593"/>
                </a:lnTo>
                <a:lnTo>
                  <a:pt x="31396" y="2580065"/>
                </a:lnTo>
                <a:lnTo>
                  <a:pt x="24109" y="2539300"/>
                </a:lnTo>
                <a:lnTo>
                  <a:pt x="17765" y="2498306"/>
                </a:lnTo>
                <a:lnTo>
                  <a:pt x="12373" y="2457089"/>
                </a:lnTo>
                <a:lnTo>
                  <a:pt x="7942" y="2415656"/>
                </a:lnTo>
                <a:lnTo>
                  <a:pt x="4480" y="2374014"/>
                </a:lnTo>
                <a:lnTo>
                  <a:pt x="1997" y="2332169"/>
                </a:lnTo>
                <a:lnTo>
                  <a:pt x="500" y="2290129"/>
                </a:lnTo>
                <a:lnTo>
                  <a:pt x="0" y="2247900"/>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335523" y="3961382"/>
            <a:ext cx="532130" cy="839979"/>
          </a:xfrm>
          <a:custGeom>
            <a:avLst/>
            <a:gdLst/>
            <a:ahLst/>
            <a:cxnLst/>
            <a:rect l="l" t="t" r="r" b="b"/>
            <a:pathLst>
              <a:path w="532129" h="914400">
                <a:moveTo>
                  <a:pt x="431291" y="763524"/>
                </a:moveTo>
                <a:lnTo>
                  <a:pt x="381000" y="763524"/>
                </a:lnTo>
                <a:lnTo>
                  <a:pt x="456438" y="914400"/>
                </a:lnTo>
                <a:lnTo>
                  <a:pt x="519302" y="788669"/>
                </a:lnTo>
                <a:lnTo>
                  <a:pt x="431291" y="788669"/>
                </a:lnTo>
                <a:lnTo>
                  <a:pt x="431291" y="763524"/>
                </a:lnTo>
                <a:close/>
              </a:path>
              <a:path w="532129" h="914400">
                <a:moveTo>
                  <a:pt x="431291" y="382905"/>
                </a:moveTo>
                <a:lnTo>
                  <a:pt x="431291" y="788669"/>
                </a:lnTo>
                <a:lnTo>
                  <a:pt x="481584" y="788669"/>
                </a:lnTo>
                <a:lnTo>
                  <a:pt x="481584" y="408050"/>
                </a:lnTo>
                <a:lnTo>
                  <a:pt x="456438" y="408050"/>
                </a:lnTo>
                <a:lnTo>
                  <a:pt x="431291" y="382905"/>
                </a:lnTo>
                <a:close/>
              </a:path>
              <a:path w="532129" h="914400">
                <a:moveTo>
                  <a:pt x="531876" y="763524"/>
                </a:moveTo>
                <a:lnTo>
                  <a:pt x="481584" y="763524"/>
                </a:lnTo>
                <a:lnTo>
                  <a:pt x="481584" y="788669"/>
                </a:lnTo>
                <a:lnTo>
                  <a:pt x="519302" y="788669"/>
                </a:lnTo>
                <a:lnTo>
                  <a:pt x="531876" y="763524"/>
                </a:lnTo>
                <a:close/>
              </a:path>
              <a:path w="532129" h="914400">
                <a:moveTo>
                  <a:pt x="100584" y="125730"/>
                </a:moveTo>
                <a:lnTo>
                  <a:pt x="50291" y="125730"/>
                </a:lnTo>
                <a:lnTo>
                  <a:pt x="50291" y="408050"/>
                </a:lnTo>
                <a:lnTo>
                  <a:pt x="431291" y="408050"/>
                </a:lnTo>
                <a:lnTo>
                  <a:pt x="431291" y="382905"/>
                </a:lnTo>
                <a:lnTo>
                  <a:pt x="100584" y="382905"/>
                </a:lnTo>
                <a:lnTo>
                  <a:pt x="75437" y="357758"/>
                </a:lnTo>
                <a:lnTo>
                  <a:pt x="100584" y="357758"/>
                </a:lnTo>
                <a:lnTo>
                  <a:pt x="100584" y="125730"/>
                </a:lnTo>
                <a:close/>
              </a:path>
              <a:path w="532129" h="914400">
                <a:moveTo>
                  <a:pt x="481584" y="357758"/>
                </a:moveTo>
                <a:lnTo>
                  <a:pt x="100584" y="357758"/>
                </a:lnTo>
                <a:lnTo>
                  <a:pt x="100584" y="382905"/>
                </a:lnTo>
                <a:lnTo>
                  <a:pt x="431291" y="382905"/>
                </a:lnTo>
                <a:lnTo>
                  <a:pt x="456438" y="408050"/>
                </a:lnTo>
                <a:lnTo>
                  <a:pt x="481584" y="408050"/>
                </a:lnTo>
                <a:lnTo>
                  <a:pt x="481584" y="357758"/>
                </a:lnTo>
                <a:close/>
              </a:path>
              <a:path w="532129" h="914400">
                <a:moveTo>
                  <a:pt x="100584" y="357758"/>
                </a:moveTo>
                <a:lnTo>
                  <a:pt x="75437" y="357758"/>
                </a:lnTo>
                <a:lnTo>
                  <a:pt x="100584" y="382905"/>
                </a:lnTo>
                <a:lnTo>
                  <a:pt x="100584" y="357758"/>
                </a:lnTo>
                <a:close/>
              </a:path>
              <a:path w="532129" h="914400">
                <a:moveTo>
                  <a:pt x="75437" y="0"/>
                </a:moveTo>
                <a:lnTo>
                  <a:pt x="0" y="150875"/>
                </a:lnTo>
                <a:lnTo>
                  <a:pt x="50291" y="150875"/>
                </a:lnTo>
                <a:lnTo>
                  <a:pt x="50291" y="125730"/>
                </a:lnTo>
                <a:lnTo>
                  <a:pt x="138302" y="125730"/>
                </a:lnTo>
                <a:lnTo>
                  <a:pt x="75437" y="0"/>
                </a:lnTo>
                <a:close/>
              </a:path>
              <a:path w="532129" h="9144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a:endParaRPr/>
          </a:p>
        </p:txBody>
      </p:sp>
      <p:sp>
        <p:nvSpPr>
          <p:cNvPr id="4" name="object 4"/>
          <p:cNvSpPr/>
          <p:nvPr/>
        </p:nvSpPr>
        <p:spPr>
          <a:xfrm>
            <a:off x="6221819" y="3518914"/>
            <a:ext cx="435684" cy="133490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49923" y="3546729"/>
            <a:ext cx="379730" cy="1254632"/>
          </a:xfrm>
          <a:custGeom>
            <a:avLst/>
            <a:gdLst/>
            <a:ahLst/>
            <a:cxnLst/>
            <a:rect l="l" t="t" r="r" b="b"/>
            <a:pathLst>
              <a:path w="379729" h="1752600">
                <a:moveTo>
                  <a:pt x="278892" y="1601724"/>
                </a:moveTo>
                <a:lnTo>
                  <a:pt x="228600" y="1601724"/>
                </a:lnTo>
                <a:lnTo>
                  <a:pt x="304037" y="1752600"/>
                </a:lnTo>
                <a:lnTo>
                  <a:pt x="366902" y="1626870"/>
                </a:lnTo>
                <a:lnTo>
                  <a:pt x="278892" y="1626870"/>
                </a:lnTo>
                <a:lnTo>
                  <a:pt x="278892" y="1601724"/>
                </a:lnTo>
                <a:close/>
              </a:path>
              <a:path w="379729" h="1752600">
                <a:moveTo>
                  <a:pt x="278892" y="876300"/>
                </a:moveTo>
                <a:lnTo>
                  <a:pt x="278892" y="1626870"/>
                </a:lnTo>
                <a:lnTo>
                  <a:pt x="329183" y="1626870"/>
                </a:lnTo>
                <a:lnTo>
                  <a:pt x="329183" y="901445"/>
                </a:lnTo>
                <a:lnTo>
                  <a:pt x="304037" y="901445"/>
                </a:lnTo>
                <a:lnTo>
                  <a:pt x="278892" y="876300"/>
                </a:lnTo>
                <a:close/>
              </a:path>
              <a:path w="379729" h="1752600">
                <a:moveTo>
                  <a:pt x="379475" y="1601724"/>
                </a:moveTo>
                <a:lnTo>
                  <a:pt x="329183" y="1601724"/>
                </a:lnTo>
                <a:lnTo>
                  <a:pt x="329183" y="1626870"/>
                </a:lnTo>
                <a:lnTo>
                  <a:pt x="366902" y="1626870"/>
                </a:lnTo>
                <a:lnTo>
                  <a:pt x="379475" y="1601724"/>
                </a:lnTo>
                <a:close/>
              </a:path>
              <a:path w="379729" h="1752600">
                <a:moveTo>
                  <a:pt x="100584" y="125729"/>
                </a:moveTo>
                <a:lnTo>
                  <a:pt x="50291" y="125729"/>
                </a:lnTo>
                <a:lnTo>
                  <a:pt x="50291" y="901445"/>
                </a:lnTo>
                <a:lnTo>
                  <a:pt x="278892" y="901445"/>
                </a:lnTo>
                <a:lnTo>
                  <a:pt x="278892" y="876300"/>
                </a:lnTo>
                <a:lnTo>
                  <a:pt x="100584" y="876300"/>
                </a:lnTo>
                <a:lnTo>
                  <a:pt x="75437" y="851154"/>
                </a:lnTo>
                <a:lnTo>
                  <a:pt x="100584" y="851154"/>
                </a:lnTo>
                <a:lnTo>
                  <a:pt x="100584" y="125729"/>
                </a:lnTo>
                <a:close/>
              </a:path>
              <a:path w="379729" h="1752600">
                <a:moveTo>
                  <a:pt x="329183" y="851154"/>
                </a:moveTo>
                <a:lnTo>
                  <a:pt x="100584" y="851154"/>
                </a:lnTo>
                <a:lnTo>
                  <a:pt x="100584" y="876300"/>
                </a:lnTo>
                <a:lnTo>
                  <a:pt x="278892" y="876300"/>
                </a:lnTo>
                <a:lnTo>
                  <a:pt x="304037" y="901445"/>
                </a:lnTo>
                <a:lnTo>
                  <a:pt x="329183" y="901445"/>
                </a:lnTo>
                <a:lnTo>
                  <a:pt x="329183" y="851154"/>
                </a:lnTo>
                <a:close/>
              </a:path>
              <a:path w="379729" h="1752600">
                <a:moveTo>
                  <a:pt x="100584" y="851154"/>
                </a:moveTo>
                <a:lnTo>
                  <a:pt x="75437" y="851154"/>
                </a:lnTo>
                <a:lnTo>
                  <a:pt x="100584" y="876300"/>
                </a:lnTo>
                <a:lnTo>
                  <a:pt x="100584" y="851154"/>
                </a:lnTo>
                <a:close/>
              </a:path>
              <a:path w="379729" h="1752600">
                <a:moveTo>
                  <a:pt x="75437" y="0"/>
                </a:moveTo>
                <a:lnTo>
                  <a:pt x="0" y="150875"/>
                </a:lnTo>
                <a:lnTo>
                  <a:pt x="50291" y="150875"/>
                </a:lnTo>
                <a:lnTo>
                  <a:pt x="50291" y="125729"/>
                </a:lnTo>
                <a:lnTo>
                  <a:pt x="138302" y="125729"/>
                </a:lnTo>
                <a:lnTo>
                  <a:pt x="75437" y="0"/>
                </a:lnTo>
                <a:close/>
              </a:path>
              <a:path w="379729" h="1752600">
                <a:moveTo>
                  <a:pt x="138302" y="125729"/>
                </a:moveTo>
                <a:lnTo>
                  <a:pt x="100584" y="125729"/>
                </a:lnTo>
                <a:lnTo>
                  <a:pt x="100584" y="150875"/>
                </a:lnTo>
                <a:lnTo>
                  <a:pt x="150875" y="150875"/>
                </a:lnTo>
                <a:lnTo>
                  <a:pt x="138302" y="125729"/>
                </a:lnTo>
                <a:close/>
              </a:path>
            </a:pathLst>
          </a:custGeom>
          <a:solidFill>
            <a:srgbClr val="3A812E"/>
          </a:solidFill>
        </p:spPr>
        <p:txBody>
          <a:bodyPr wrap="square" lIns="0" tIns="0" rIns="0" bIns="0" rtlCol="0"/>
          <a:lstStyle/>
          <a:p>
            <a:endParaRPr/>
          </a:p>
        </p:txBody>
      </p:sp>
      <p:sp>
        <p:nvSpPr>
          <p:cNvPr id="6" name="object 6"/>
          <p:cNvSpPr txBox="1">
            <a:spLocks noGrp="1"/>
          </p:cNvSpPr>
          <p:nvPr>
            <p:ph type="title"/>
          </p:nvPr>
        </p:nvSpPr>
        <p:spPr>
          <a:xfrm>
            <a:off x="1600199" y="198238"/>
            <a:ext cx="6322314"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Chip</a:t>
            </a:r>
          </a:p>
        </p:txBody>
      </p:sp>
      <p:sp>
        <p:nvSpPr>
          <p:cNvPr id="7" name="object 7"/>
          <p:cNvSpPr/>
          <p:nvPr/>
        </p:nvSpPr>
        <p:spPr>
          <a:xfrm>
            <a:off x="1296161" y="25915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a:endParaRPr/>
          </a:p>
        </p:txBody>
      </p:sp>
      <p:sp>
        <p:nvSpPr>
          <p:cNvPr id="8" name="object 8"/>
          <p:cNvSpPr/>
          <p:nvPr/>
        </p:nvSpPr>
        <p:spPr>
          <a:xfrm>
            <a:off x="1296161" y="25915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a:endParaRPr/>
          </a:p>
        </p:txBody>
      </p:sp>
      <p:sp>
        <p:nvSpPr>
          <p:cNvPr id="9" name="object 9"/>
          <p:cNvSpPr txBox="1"/>
          <p:nvPr/>
        </p:nvSpPr>
        <p:spPr>
          <a:xfrm>
            <a:off x="1492503" y="27829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a:cs typeface="Calibri" panose="020F0502020204030204"/>
              </a:rPr>
              <a:t>Chip</a:t>
            </a:r>
            <a:r>
              <a:rPr sz="1800" spc="-6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0" name="object 10"/>
          <p:cNvSpPr/>
          <p:nvPr/>
        </p:nvSpPr>
        <p:spPr>
          <a:xfrm>
            <a:off x="1395983" y="3410711"/>
            <a:ext cx="390143" cy="145542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514855" y="35821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7" y="508254"/>
                </a:moveTo>
                <a:lnTo>
                  <a:pt x="76962" y="508254"/>
                </a:lnTo>
                <a:lnTo>
                  <a:pt x="51815" y="533400"/>
                </a:lnTo>
                <a:lnTo>
                  <a:pt x="100584" y="533400"/>
                </a:lnTo>
                <a:lnTo>
                  <a:pt x="100584" y="558545"/>
                </a:lnTo>
                <a:lnTo>
                  <a:pt x="102107" y="558545"/>
                </a:lnTo>
                <a:lnTo>
                  <a:pt x="102107" y="508254"/>
                </a:lnTo>
                <a:close/>
              </a:path>
              <a:path w="152400" h="1066800">
                <a:moveTo>
                  <a:pt x="102107" y="125730"/>
                </a:moveTo>
                <a:lnTo>
                  <a:pt x="51815" y="125730"/>
                </a:lnTo>
                <a:lnTo>
                  <a:pt x="51815" y="533400"/>
                </a:lnTo>
                <a:lnTo>
                  <a:pt x="76962" y="508254"/>
                </a:lnTo>
                <a:lnTo>
                  <a:pt x="102107" y="508254"/>
                </a:lnTo>
                <a:lnTo>
                  <a:pt x="102107" y="125730"/>
                </a:lnTo>
                <a:close/>
              </a:path>
              <a:path w="152400" h="1066800">
                <a:moveTo>
                  <a:pt x="76962" y="0"/>
                </a:moveTo>
                <a:lnTo>
                  <a:pt x="1524" y="150875"/>
                </a:lnTo>
                <a:lnTo>
                  <a:pt x="51815" y="150875"/>
                </a:lnTo>
                <a:lnTo>
                  <a:pt x="51815" y="125730"/>
                </a:lnTo>
                <a:lnTo>
                  <a:pt x="139827" y="125730"/>
                </a:lnTo>
                <a:lnTo>
                  <a:pt x="76962" y="0"/>
                </a:lnTo>
                <a:close/>
              </a:path>
              <a:path w="152400" h="1066800">
                <a:moveTo>
                  <a:pt x="139827" y="125730"/>
                </a:moveTo>
                <a:lnTo>
                  <a:pt x="102107" y="125730"/>
                </a:lnTo>
                <a:lnTo>
                  <a:pt x="102107" y="150875"/>
                </a:lnTo>
                <a:lnTo>
                  <a:pt x="152400" y="150875"/>
                </a:lnTo>
                <a:lnTo>
                  <a:pt x="139827" y="125730"/>
                </a:lnTo>
                <a:close/>
              </a:path>
            </a:pathLst>
          </a:custGeom>
          <a:solidFill>
            <a:srgbClr val="3A812E"/>
          </a:solidFill>
        </p:spPr>
        <p:txBody>
          <a:bodyPr wrap="square" lIns="0" tIns="0" rIns="0" bIns="0" rtlCol="0"/>
          <a:lstStyle/>
          <a:p>
            <a:endParaRPr/>
          </a:p>
        </p:txBody>
      </p:sp>
      <p:sp>
        <p:nvSpPr>
          <p:cNvPr id="12" name="object 12"/>
          <p:cNvSpPr txBox="1"/>
          <p:nvPr/>
        </p:nvSpPr>
        <p:spPr>
          <a:xfrm>
            <a:off x="1294383" y="38039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3" name="object 13"/>
          <p:cNvSpPr/>
          <p:nvPr/>
        </p:nvSpPr>
        <p:spPr>
          <a:xfrm>
            <a:off x="5636005" y="1714500"/>
            <a:ext cx="0" cy="159385"/>
          </a:xfrm>
          <a:custGeom>
            <a:avLst/>
            <a:gdLst/>
            <a:ahLst/>
            <a:cxnLst/>
            <a:rect l="l" t="t" r="r" b="b"/>
            <a:pathLst>
              <a:path h="159385">
                <a:moveTo>
                  <a:pt x="0" y="0"/>
                </a:moveTo>
                <a:lnTo>
                  <a:pt x="0" y="159258"/>
                </a:lnTo>
              </a:path>
            </a:pathLst>
          </a:custGeom>
          <a:ln w="7111">
            <a:solidFill>
              <a:srgbClr val="000000"/>
            </a:solidFill>
          </a:ln>
        </p:spPr>
        <p:txBody>
          <a:bodyPr wrap="square" lIns="0" tIns="0" rIns="0" bIns="0" rtlCol="0"/>
          <a:lstStyle/>
          <a:p>
            <a:endParaRPr/>
          </a:p>
        </p:txBody>
      </p:sp>
      <p:sp>
        <p:nvSpPr>
          <p:cNvPr id="14" name="object 14"/>
          <p:cNvSpPr/>
          <p:nvPr/>
        </p:nvSpPr>
        <p:spPr>
          <a:xfrm>
            <a:off x="5632450" y="1717929"/>
            <a:ext cx="1262380" cy="0"/>
          </a:xfrm>
          <a:custGeom>
            <a:avLst/>
            <a:gdLst/>
            <a:ahLst/>
            <a:cxnLst/>
            <a:rect l="l" t="t" r="r" b="b"/>
            <a:pathLst>
              <a:path w="1262379">
                <a:moveTo>
                  <a:pt x="0" y="0"/>
                </a:moveTo>
                <a:lnTo>
                  <a:pt x="1262126" y="0"/>
                </a:lnTo>
              </a:path>
            </a:pathLst>
          </a:custGeom>
          <a:ln w="6858">
            <a:solidFill>
              <a:srgbClr val="000000"/>
            </a:solidFill>
          </a:ln>
        </p:spPr>
        <p:txBody>
          <a:bodyPr wrap="square" lIns="0" tIns="0" rIns="0" bIns="0" rtlCol="0"/>
          <a:lstStyle/>
          <a:p>
            <a:endParaRPr/>
          </a:p>
        </p:txBody>
      </p:sp>
      <p:sp>
        <p:nvSpPr>
          <p:cNvPr id="15" name="object 15"/>
          <p:cNvSpPr/>
          <p:nvPr/>
        </p:nvSpPr>
        <p:spPr>
          <a:xfrm>
            <a:off x="5639561" y="17213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a:endParaRPr/>
          </a:p>
        </p:txBody>
      </p:sp>
      <p:sp>
        <p:nvSpPr>
          <p:cNvPr id="16" name="object 16"/>
          <p:cNvSpPr/>
          <p:nvPr/>
        </p:nvSpPr>
        <p:spPr>
          <a:xfrm>
            <a:off x="5639561" y="17213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a:endParaRPr/>
          </a:p>
        </p:txBody>
      </p:sp>
      <p:sp>
        <p:nvSpPr>
          <p:cNvPr id="17" name="object 17"/>
          <p:cNvSpPr/>
          <p:nvPr/>
        </p:nvSpPr>
        <p:spPr>
          <a:xfrm>
            <a:off x="5487161" y="18737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a:endParaRPr/>
          </a:p>
        </p:txBody>
      </p:sp>
      <p:sp>
        <p:nvSpPr>
          <p:cNvPr id="18" name="object 18"/>
          <p:cNvSpPr/>
          <p:nvPr/>
        </p:nvSpPr>
        <p:spPr>
          <a:xfrm>
            <a:off x="5487161" y="18737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a:endParaRPr/>
          </a:p>
        </p:txBody>
      </p:sp>
      <p:sp>
        <p:nvSpPr>
          <p:cNvPr id="19" name="object 19"/>
          <p:cNvSpPr/>
          <p:nvPr/>
        </p:nvSpPr>
        <p:spPr>
          <a:xfrm>
            <a:off x="5334761" y="20261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a:endParaRPr/>
          </a:p>
        </p:txBody>
      </p:sp>
      <p:sp>
        <p:nvSpPr>
          <p:cNvPr id="20" name="object 20"/>
          <p:cNvSpPr/>
          <p:nvPr/>
        </p:nvSpPr>
        <p:spPr>
          <a:xfrm>
            <a:off x="5334761" y="20261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a:endParaRPr/>
          </a:p>
        </p:txBody>
      </p:sp>
      <p:sp>
        <p:nvSpPr>
          <p:cNvPr id="21" name="object 21"/>
          <p:cNvSpPr/>
          <p:nvPr/>
        </p:nvSpPr>
        <p:spPr>
          <a:xfrm>
            <a:off x="5182361" y="21785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a:endParaRPr/>
          </a:p>
        </p:txBody>
      </p:sp>
      <p:sp>
        <p:nvSpPr>
          <p:cNvPr id="22" name="object 22"/>
          <p:cNvSpPr/>
          <p:nvPr/>
        </p:nvSpPr>
        <p:spPr>
          <a:xfrm>
            <a:off x="5182361" y="21785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a:endParaRPr/>
          </a:p>
        </p:txBody>
      </p:sp>
      <p:sp>
        <p:nvSpPr>
          <p:cNvPr id="23" name="object 23"/>
          <p:cNvSpPr/>
          <p:nvPr/>
        </p:nvSpPr>
        <p:spPr>
          <a:xfrm>
            <a:off x="5026405" y="2324100"/>
            <a:ext cx="0" cy="159385"/>
          </a:xfrm>
          <a:custGeom>
            <a:avLst/>
            <a:gdLst/>
            <a:ahLst/>
            <a:cxnLst/>
            <a:rect l="l" t="t" r="r" b="b"/>
            <a:pathLst>
              <a:path h="159385">
                <a:moveTo>
                  <a:pt x="0" y="0"/>
                </a:moveTo>
                <a:lnTo>
                  <a:pt x="0" y="159257"/>
                </a:lnTo>
              </a:path>
            </a:pathLst>
          </a:custGeom>
          <a:ln w="7111">
            <a:solidFill>
              <a:srgbClr val="000000"/>
            </a:solidFill>
          </a:ln>
        </p:spPr>
        <p:txBody>
          <a:bodyPr wrap="square" lIns="0" tIns="0" rIns="0" bIns="0" rtlCol="0"/>
          <a:lstStyle/>
          <a:p>
            <a:endParaRPr/>
          </a:p>
        </p:txBody>
      </p:sp>
      <p:sp>
        <p:nvSpPr>
          <p:cNvPr id="24" name="object 24"/>
          <p:cNvSpPr/>
          <p:nvPr/>
        </p:nvSpPr>
        <p:spPr>
          <a:xfrm>
            <a:off x="5022850" y="2327529"/>
            <a:ext cx="1262380" cy="0"/>
          </a:xfrm>
          <a:custGeom>
            <a:avLst/>
            <a:gdLst/>
            <a:ahLst/>
            <a:cxnLst/>
            <a:rect l="l" t="t" r="r" b="b"/>
            <a:pathLst>
              <a:path w="1262379">
                <a:moveTo>
                  <a:pt x="0" y="0"/>
                </a:moveTo>
                <a:lnTo>
                  <a:pt x="1262126" y="0"/>
                </a:lnTo>
              </a:path>
            </a:pathLst>
          </a:custGeom>
          <a:ln w="6858">
            <a:solidFill>
              <a:srgbClr val="000000"/>
            </a:solidFill>
          </a:ln>
        </p:spPr>
        <p:txBody>
          <a:bodyPr wrap="square" lIns="0" tIns="0" rIns="0" bIns="0" rtlCol="0"/>
          <a:lstStyle/>
          <a:p>
            <a:endParaRPr/>
          </a:p>
        </p:txBody>
      </p:sp>
      <p:sp>
        <p:nvSpPr>
          <p:cNvPr id="25" name="object 25"/>
          <p:cNvSpPr/>
          <p:nvPr/>
        </p:nvSpPr>
        <p:spPr>
          <a:xfrm>
            <a:off x="5029961" y="23309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a:endParaRPr/>
          </a:p>
        </p:txBody>
      </p:sp>
      <p:sp>
        <p:nvSpPr>
          <p:cNvPr id="26" name="object 26"/>
          <p:cNvSpPr/>
          <p:nvPr/>
        </p:nvSpPr>
        <p:spPr>
          <a:xfrm>
            <a:off x="5029961" y="23309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a:endParaRPr/>
          </a:p>
        </p:txBody>
      </p:sp>
      <p:sp>
        <p:nvSpPr>
          <p:cNvPr id="27" name="object 27"/>
          <p:cNvSpPr/>
          <p:nvPr/>
        </p:nvSpPr>
        <p:spPr>
          <a:xfrm>
            <a:off x="4877561" y="24833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a:endParaRPr/>
          </a:p>
        </p:txBody>
      </p:sp>
      <p:sp>
        <p:nvSpPr>
          <p:cNvPr id="28" name="object 28"/>
          <p:cNvSpPr/>
          <p:nvPr/>
        </p:nvSpPr>
        <p:spPr>
          <a:xfrm>
            <a:off x="4877561" y="24833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a:endParaRPr/>
          </a:p>
        </p:txBody>
      </p:sp>
      <p:sp>
        <p:nvSpPr>
          <p:cNvPr id="29" name="object 29"/>
          <p:cNvSpPr/>
          <p:nvPr/>
        </p:nvSpPr>
        <p:spPr>
          <a:xfrm>
            <a:off x="4725161" y="26357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a:endParaRPr/>
          </a:p>
        </p:txBody>
      </p:sp>
      <p:sp>
        <p:nvSpPr>
          <p:cNvPr id="30" name="object 30"/>
          <p:cNvSpPr/>
          <p:nvPr/>
        </p:nvSpPr>
        <p:spPr>
          <a:xfrm>
            <a:off x="4725161" y="26357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a:endParaRPr/>
          </a:p>
        </p:txBody>
      </p:sp>
      <p:sp>
        <p:nvSpPr>
          <p:cNvPr id="31" name="object 31"/>
          <p:cNvSpPr/>
          <p:nvPr/>
        </p:nvSpPr>
        <p:spPr>
          <a:xfrm>
            <a:off x="4496561" y="1721357"/>
            <a:ext cx="914400" cy="990600"/>
          </a:xfrm>
          <a:custGeom>
            <a:avLst/>
            <a:gdLst/>
            <a:ahLst/>
            <a:cxnLst/>
            <a:rect l="l" t="t" r="r" b="b"/>
            <a:pathLst>
              <a:path w="914400" h="990600">
                <a:moveTo>
                  <a:pt x="32638" y="869695"/>
                </a:moveTo>
                <a:lnTo>
                  <a:pt x="25653" y="874140"/>
                </a:lnTo>
                <a:lnTo>
                  <a:pt x="24129" y="881126"/>
                </a:lnTo>
                <a:lnTo>
                  <a:pt x="0" y="990600"/>
                </a:lnTo>
                <a:lnTo>
                  <a:pt x="32821" y="980566"/>
                </a:lnTo>
                <a:lnTo>
                  <a:pt x="26924" y="980566"/>
                </a:lnTo>
                <a:lnTo>
                  <a:pt x="7874" y="962913"/>
                </a:lnTo>
                <a:lnTo>
                  <a:pt x="40406" y="927671"/>
                </a:lnTo>
                <a:lnTo>
                  <a:pt x="49402" y="886713"/>
                </a:lnTo>
                <a:lnTo>
                  <a:pt x="51053" y="879728"/>
                </a:lnTo>
                <a:lnTo>
                  <a:pt x="46609" y="872743"/>
                </a:lnTo>
                <a:lnTo>
                  <a:pt x="32638" y="869695"/>
                </a:lnTo>
                <a:close/>
              </a:path>
              <a:path w="914400" h="990600">
                <a:moveTo>
                  <a:pt x="40406" y="927671"/>
                </a:moveTo>
                <a:lnTo>
                  <a:pt x="7874" y="962913"/>
                </a:lnTo>
                <a:lnTo>
                  <a:pt x="26924" y="980566"/>
                </a:lnTo>
                <a:lnTo>
                  <a:pt x="32433" y="974597"/>
                </a:lnTo>
                <a:lnTo>
                  <a:pt x="30099" y="974597"/>
                </a:lnTo>
                <a:lnTo>
                  <a:pt x="13588" y="959357"/>
                </a:lnTo>
                <a:lnTo>
                  <a:pt x="34873" y="952859"/>
                </a:lnTo>
                <a:lnTo>
                  <a:pt x="40406" y="927671"/>
                </a:lnTo>
                <a:close/>
              </a:path>
              <a:path w="914400" h="990600">
                <a:moveTo>
                  <a:pt x="106425" y="930909"/>
                </a:moveTo>
                <a:lnTo>
                  <a:pt x="99695" y="933068"/>
                </a:lnTo>
                <a:lnTo>
                  <a:pt x="59417" y="945365"/>
                </a:lnTo>
                <a:lnTo>
                  <a:pt x="26924" y="980566"/>
                </a:lnTo>
                <a:lnTo>
                  <a:pt x="32821" y="980566"/>
                </a:lnTo>
                <a:lnTo>
                  <a:pt x="114046" y="955675"/>
                </a:lnTo>
                <a:lnTo>
                  <a:pt x="117855" y="948436"/>
                </a:lnTo>
                <a:lnTo>
                  <a:pt x="115824" y="941577"/>
                </a:lnTo>
                <a:lnTo>
                  <a:pt x="113664" y="934719"/>
                </a:lnTo>
                <a:lnTo>
                  <a:pt x="106425" y="930909"/>
                </a:lnTo>
                <a:close/>
              </a:path>
              <a:path w="914400" h="990600">
                <a:moveTo>
                  <a:pt x="34873" y="952859"/>
                </a:moveTo>
                <a:lnTo>
                  <a:pt x="13588" y="959357"/>
                </a:lnTo>
                <a:lnTo>
                  <a:pt x="30099" y="974597"/>
                </a:lnTo>
                <a:lnTo>
                  <a:pt x="34873" y="952859"/>
                </a:lnTo>
                <a:close/>
              </a:path>
              <a:path w="914400" h="990600">
                <a:moveTo>
                  <a:pt x="59417" y="945365"/>
                </a:moveTo>
                <a:lnTo>
                  <a:pt x="34873" y="952859"/>
                </a:lnTo>
                <a:lnTo>
                  <a:pt x="30099" y="974597"/>
                </a:lnTo>
                <a:lnTo>
                  <a:pt x="32433" y="974597"/>
                </a:lnTo>
                <a:lnTo>
                  <a:pt x="59417" y="945365"/>
                </a:lnTo>
                <a:close/>
              </a:path>
              <a:path w="914400" h="990600">
                <a:moveTo>
                  <a:pt x="879526" y="37740"/>
                </a:moveTo>
                <a:lnTo>
                  <a:pt x="854982" y="45234"/>
                </a:lnTo>
                <a:lnTo>
                  <a:pt x="40406" y="927671"/>
                </a:lnTo>
                <a:lnTo>
                  <a:pt x="34873" y="952859"/>
                </a:lnTo>
                <a:lnTo>
                  <a:pt x="59417" y="945365"/>
                </a:lnTo>
                <a:lnTo>
                  <a:pt x="873993" y="62928"/>
                </a:lnTo>
                <a:lnTo>
                  <a:pt x="879526" y="37740"/>
                </a:lnTo>
                <a:close/>
              </a:path>
              <a:path w="914400" h="990600">
                <a:moveTo>
                  <a:pt x="912188" y="10032"/>
                </a:moveTo>
                <a:lnTo>
                  <a:pt x="887476" y="10032"/>
                </a:lnTo>
                <a:lnTo>
                  <a:pt x="906526" y="27686"/>
                </a:lnTo>
                <a:lnTo>
                  <a:pt x="873993" y="62928"/>
                </a:lnTo>
                <a:lnTo>
                  <a:pt x="864997" y="103886"/>
                </a:lnTo>
                <a:lnTo>
                  <a:pt x="863346" y="110870"/>
                </a:lnTo>
                <a:lnTo>
                  <a:pt x="867790" y="117855"/>
                </a:lnTo>
                <a:lnTo>
                  <a:pt x="881761" y="120903"/>
                </a:lnTo>
                <a:lnTo>
                  <a:pt x="888746" y="116458"/>
                </a:lnTo>
                <a:lnTo>
                  <a:pt x="890270" y="109474"/>
                </a:lnTo>
                <a:lnTo>
                  <a:pt x="912188" y="10032"/>
                </a:lnTo>
                <a:close/>
              </a:path>
              <a:path w="914400" h="990600">
                <a:moveTo>
                  <a:pt x="893917" y="16001"/>
                </a:moveTo>
                <a:lnTo>
                  <a:pt x="884301" y="16001"/>
                </a:lnTo>
                <a:lnTo>
                  <a:pt x="900811" y="31241"/>
                </a:lnTo>
                <a:lnTo>
                  <a:pt x="879526" y="37740"/>
                </a:lnTo>
                <a:lnTo>
                  <a:pt x="873993" y="62928"/>
                </a:lnTo>
                <a:lnTo>
                  <a:pt x="906526" y="27686"/>
                </a:lnTo>
                <a:lnTo>
                  <a:pt x="893917" y="16001"/>
                </a:lnTo>
                <a:close/>
              </a:path>
              <a:path w="914400" h="990600">
                <a:moveTo>
                  <a:pt x="914400" y="0"/>
                </a:moveTo>
                <a:lnTo>
                  <a:pt x="800353" y="34925"/>
                </a:lnTo>
                <a:lnTo>
                  <a:pt x="796543" y="42163"/>
                </a:lnTo>
                <a:lnTo>
                  <a:pt x="798576" y="49021"/>
                </a:lnTo>
                <a:lnTo>
                  <a:pt x="800735" y="55879"/>
                </a:lnTo>
                <a:lnTo>
                  <a:pt x="807974" y="59689"/>
                </a:lnTo>
                <a:lnTo>
                  <a:pt x="814704" y="57530"/>
                </a:lnTo>
                <a:lnTo>
                  <a:pt x="854982" y="45234"/>
                </a:lnTo>
                <a:lnTo>
                  <a:pt x="887476" y="10032"/>
                </a:lnTo>
                <a:lnTo>
                  <a:pt x="912188" y="10032"/>
                </a:lnTo>
                <a:lnTo>
                  <a:pt x="914400" y="0"/>
                </a:lnTo>
                <a:close/>
              </a:path>
              <a:path w="914400" h="990600">
                <a:moveTo>
                  <a:pt x="887476" y="10032"/>
                </a:moveTo>
                <a:lnTo>
                  <a:pt x="854982" y="45234"/>
                </a:lnTo>
                <a:lnTo>
                  <a:pt x="879526" y="37740"/>
                </a:lnTo>
                <a:lnTo>
                  <a:pt x="884301" y="16001"/>
                </a:lnTo>
                <a:lnTo>
                  <a:pt x="893917" y="16001"/>
                </a:lnTo>
                <a:lnTo>
                  <a:pt x="887476" y="10032"/>
                </a:lnTo>
                <a:close/>
              </a:path>
              <a:path w="914400" h="990600">
                <a:moveTo>
                  <a:pt x="884301" y="16001"/>
                </a:moveTo>
                <a:lnTo>
                  <a:pt x="879526" y="37740"/>
                </a:lnTo>
                <a:lnTo>
                  <a:pt x="900811" y="31241"/>
                </a:lnTo>
                <a:lnTo>
                  <a:pt x="884301" y="16001"/>
                </a:lnTo>
                <a:close/>
              </a:path>
            </a:pathLst>
          </a:custGeom>
          <a:solidFill>
            <a:srgbClr val="000000"/>
          </a:solidFill>
        </p:spPr>
        <p:txBody>
          <a:bodyPr wrap="square" lIns="0" tIns="0" rIns="0" bIns="0" rtlCol="0"/>
          <a:lstStyle/>
          <a:p>
            <a:endParaRPr/>
          </a:p>
        </p:txBody>
      </p:sp>
      <p:sp>
        <p:nvSpPr>
          <p:cNvPr id="32" name="object 32"/>
          <p:cNvSpPr/>
          <p:nvPr/>
        </p:nvSpPr>
        <p:spPr>
          <a:xfrm>
            <a:off x="4543552" y="1770888"/>
            <a:ext cx="561340" cy="574040"/>
          </a:xfrm>
          <a:custGeom>
            <a:avLst/>
            <a:gdLst/>
            <a:ahLst/>
            <a:cxnLst/>
            <a:rect l="l" t="t" r="r" b="b"/>
            <a:pathLst>
              <a:path w="561339" h="574039">
                <a:moveTo>
                  <a:pt x="75564" y="516889"/>
                </a:moveTo>
                <a:lnTo>
                  <a:pt x="55245" y="516889"/>
                </a:lnTo>
                <a:lnTo>
                  <a:pt x="53848" y="521969"/>
                </a:lnTo>
                <a:lnTo>
                  <a:pt x="52959" y="527050"/>
                </a:lnTo>
                <a:lnTo>
                  <a:pt x="52197" y="534669"/>
                </a:lnTo>
                <a:lnTo>
                  <a:pt x="52070" y="539750"/>
                </a:lnTo>
                <a:lnTo>
                  <a:pt x="53339" y="547369"/>
                </a:lnTo>
                <a:lnTo>
                  <a:pt x="82296" y="574039"/>
                </a:lnTo>
                <a:lnTo>
                  <a:pt x="92456" y="574039"/>
                </a:lnTo>
                <a:lnTo>
                  <a:pt x="97662" y="572769"/>
                </a:lnTo>
                <a:lnTo>
                  <a:pt x="102870" y="570229"/>
                </a:lnTo>
                <a:lnTo>
                  <a:pt x="108331" y="567689"/>
                </a:lnTo>
                <a:lnTo>
                  <a:pt x="113664" y="563879"/>
                </a:lnTo>
                <a:lnTo>
                  <a:pt x="119125" y="558800"/>
                </a:lnTo>
                <a:lnTo>
                  <a:pt x="124713" y="553719"/>
                </a:lnTo>
                <a:lnTo>
                  <a:pt x="130556" y="547369"/>
                </a:lnTo>
                <a:lnTo>
                  <a:pt x="90424" y="547369"/>
                </a:lnTo>
                <a:lnTo>
                  <a:pt x="85978" y="544829"/>
                </a:lnTo>
                <a:lnTo>
                  <a:pt x="81661" y="541019"/>
                </a:lnTo>
                <a:lnTo>
                  <a:pt x="79756" y="539750"/>
                </a:lnTo>
                <a:lnTo>
                  <a:pt x="78232" y="537210"/>
                </a:lnTo>
                <a:lnTo>
                  <a:pt x="77215" y="535939"/>
                </a:lnTo>
                <a:lnTo>
                  <a:pt x="76073" y="533400"/>
                </a:lnTo>
                <a:lnTo>
                  <a:pt x="75437" y="530860"/>
                </a:lnTo>
                <a:lnTo>
                  <a:pt x="74675" y="525779"/>
                </a:lnTo>
                <a:lnTo>
                  <a:pt x="74802" y="523239"/>
                </a:lnTo>
                <a:lnTo>
                  <a:pt x="75564" y="516889"/>
                </a:lnTo>
                <a:close/>
              </a:path>
              <a:path w="561339" h="574039">
                <a:moveTo>
                  <a:pt x="142335" y="504189"/>
                </a:moveTo>
                <a:lnTo>
                  <a:pt x="103124" y="504189"/>
                </a:lnTo>
                <a:lnTo>
                  <a:pt x="105410" y="505460"/>
                </a:lnTo>
                <a:lnTo>
                  <a:pt x="107696" y="505460"/>
                </a:lnTo>
                <a:lnTo>
                  <a:pt x="109855" y="506729"/>
                </a:lnTo>
                <a:lnTo>
                  <a:pt x="111887" y="509269"/>
                </a:lnTo>
                <a:lnTo>
                  <a:pt x="115950" y="513079"/>
                </a:lnTo>
                <a:lnTo>
                  <a:pt x="117856" y="516889"/>
                </a:lnTo>
                <a:lnTo>
                  <a:pt x="117601" y="527050"/>
                </a:lnTo>
                <a:lnTo>
                  <a:pt x="114935" y="532129"/>
                </a:lnTo>
                <a:lnTo>
                  <a:pt x="105028" y="542289"/>
                </a:lnTo>
                <a:lnTo>
                  <a:pt x="100075" y="546100"/>
                </a:lnTo>
                <a:lnTo>
                  <a:pt x="95250" y="546100"/>
                </a:lnTo>
                <a:lnTo>
                  <a:pt x="90424" y="547369"/>
                </a:lnTo>
                <a:lnTo>
                  <a:pt x="130556" y="547369"/>
                </a:lnTo>
                <a:lnTo>
                  <a:pt x="135000" y="541019"/>
                </a:lnTo>
                <a:lnTo>
                  <a:pt x="138049" y="534669"/>
                </a:lnTo>
                <a:lnTo>
                  <a:pt x="141224" y="528319"/>
                </a:lnTo>
                <a:lnTo>
                  <a:pt x="143001" y="523239"/>
                </a:lnTo>
                <a:lnTo>
                  <a:pt x="143763" y="511810"/>
                </a:lnTo>
                <a:lnTo>
                  <a:pt x="142875" y="505460"/>
                </a:lnTo>
                <a:lnTo>
                  <a:pt x="142335" y="504189"/>
                </a:lnTo>
                <a:close/>
              </a:path>
              <a:path w="561339" h="574039">
                <a:moveTo>
                  <a:pt x="57023" y="430529"/>
                </a:moveTo>
                <a:lnTo>
                  <a:pt x="42925" y="430529"/>
                </a:lnTo>
                <a:lnTo>
                  <a:pt x="37973" y="433069"/>
                </a:lnTo>
                <a:lnTo>
                  <a:pt x="27812" y="439419"/>
                </a:lnTo>
                <a:lnTo>
                  <a:pt x="22478" y="443229"/>
                </a:lnTo>
                <a:lnTo>
                  <a:pt x="17145" y="449579"/>
                </a:lnTo>
                <a:lnTo>
                  <a:pt x="11684" y="454660"/>
                </a:lnTo>
                <a:lnTo>
                  <a:pt x="0" y="488950"/>
                </a:lnTo>
                <a:lnTo>
                  <a:pt x="1015" y="494029"/>
                </a:lnTo>
                <a:lnTo>
                  <a:pt x="3048" y="497839"/>
                </a:lnTo>
                <a:lnTo>
                  <a:pt x="5207" y="502919"/>
                </a:lnTo>
                <a:lnTo>
                  <a:pt x="8382" y="506729"/>
                </a:lnTo>
                <a:lnTo>
                  <a:pt x="12573" y="511810"/>
                </a:lnTo>
                <a:lnTo>
                  <a:pt x="15494" y="514350"/>
                </a:lnTo>
                <a:lnTo>
                  <a:pt x="18669" y="515619"/>
                </a:lnTo>
                <a:lnTo>
                  <a:pt x="21971" y="518160"/>
                </a:lnTo>
                <a:lnTo>
                  <a:pt x="25146" y="519429"/>
                </a:lnTo>
                <a:lnTo>
                  <a:pt x="28575" y="519429"/>
                </a:lnTo>
                <a:lnTo>
                  <a:pt x="32131" y="520700"/>
                </a:lnTo>
                <a:lnTo>
                  <a:pt x="39497" y="520700"/>
                </a:lnTo>
                <a:lnTo>
                  <a:pt x="47117" y="519429"/>
                </a:lnTo>
                <a:lnTo>
                  <a:pt x="55245" y="516889"/>
                </a:lnTo>
                <a:lnTo>
                  <a:pt x="75564" y="516889"/>
                </a:lnTo>
                <a:lnTo>
                  <a:pt x="76200" y="513079"/>
                </a:lnTo>
                <a:lnTo>
                  <a:pt x="77215" y="509269"/>
                </a:lnTo>
                <a:lnTo>
                  <a:pt x="81280" y="508000"/>
                </a:lnTo>
                <a:lnTo>
                  <a:pt x="85089" y="506729"/>
                </a:lnTo>
                <a:lnTo>
                  <a:pt x="88392" y="505460"/>
                </a:lnTo>
                <a:lnTo>
                  <a:pt x="91821" y="504189"/>
                </a:lnTo>
                <a:lnTo>
                  <a:pt x="142335" y="504189"/>
                </a:lnTo>
                <a:lnTo>
                  <a:pt x="140715" y="500379"/>
                </a:lnTo>
                <a:lnTo>
                  <a:pt x="138430" y="495300"/>
                </a:lnTo>
                <a:lnTo>
                  <a:pt x="137244" y="494029"/>
                </a:lnTo>
                <a:lnTo>
                  <a:pt x="38481" y="494029"/>
                </a:lnTo>
                <a:lnTo>
                  <a:pt x="36449" y="492760"/>
                </a:lnTo>
                <a:lnTo>
                  <a:pt x="34544" y="492760"/>
                </a:lnTo>
                <a:lnTo>
                  <a:pt x="32638" y="491489"/>
                </a:lnTo>
                <a:lnTo>
                  <a:pt x="27177" y="486410"/>
                </a:lnTo>
                <a:lnTo>
                  <a:pt x="25273" y="482600"/>
                </a:lnTo>
                <a:lnTo>
                  <a:pt x="25146" y="473710"/>
                </a:lnTo>
                <a:lnTo>
                  <a:pt x="27305" y="469900"/>
                </a:lnTo>
                <a:lnTo>
                  <a:pt x="31496" y="464819"/>
                </a:lnTo>
                <a:lnTo>
                  <a:pt x="33782" y="462279"/>
                </a:lnTo>
                <a:lnTo>
                  <a:pt x="35940" y="461010"/>
                </a:lnTo>
                <a:lnTo>
                  <a:pt x="37973" y="459739"/>
                </a:lnTo>
                <a:lnTo>
                  <a:pt x="40132" y="458469"/>
                </a:lnTo>
                <a:lnTo>
                  <a:pt x="42290" y="458469"/>
                </a:lnTo>
                <a:lnTo>
                  <a:pt x="44450" y="457200"/>
                </a:lnTo>
                <a:lnTo>
                  <a:pt x="83566" y="457200"/>
                </a:lnTo>
                <a:lnTo>
                  <a:pt x="83058" y="454660"/>
                </a:lnTo>
                <a:lnTo>
                  <a:pt x="81787" y="450850"/>
                </a:lnTo>
                <a:lnTo>
                  <a:pt x="78486" y="445769"/>
                </a:lnTo>
                <a:lnTo>
                  <a:pt x="76453" y="441960"/>
                </a:lnTo>
                <a:lnTo>
                  <a:pt x="73913" y="440689"/>
                </a:lnTo>
                <a:lnTo>
                  <a:pt x="69976" y="436879"/>
                </a:lnTo>
                <a:lnTo>
                  <a:pt x="65912" y="434339"/>
                </a:lnTo>
                <a:lnTo>
                  <a:pt x="57023" y="430529"/>
                </a:lnTo>
                <a:close/>
              </a:path>
              <a:path w="561339" h="574039">
                <a:moveTo>
                  <a:pt x="83566" y="457200"/>
                </a:moveTo>
                <a:lnTo>
                  <a:pt x="46609" y="457200"/>
                </a:lnTo>
                <a:lnTo>
                  <a:pt x="48640" y="458469"/>
                </a:lnTo>
                <a:lnTo>
                  <a:pt x="50673" y="458469"/>
                </a:lnTo>
                <a:lnTo>
                  <a:pt x="52832" y="459739"/>
                </a:lnTo>
                <a:lnTo>
                  <a:pt x="63119" y="481329"/>
                </a:lnTo>
                <a:lnTo>
                  <a:pt x="62992" y="483869"/>
                </a:lnTo>
                <a:lnTo>
                  <a:pt x="61595" y="490219"/>
                </a:lnTo>
                <a:lnTo>
                  <a:pt x="57785" y="491489"/>
                </a:lnTo>
                <a:lnTo>
                  <a:pt x="54356" y="492760"/>
                </a:lnTo>
                <a:lnTo>
                  <a:pt x="48260" y="494029"/>
                </a:lnTo>
                <a:lnTo>
                  <a:pt x="137244" y="494029"/>
                </a:lnTo>
                <a:lnTo>
                  <a:pt x="134874" y="491489"/>
                </a:lnTo>
                <a:lnTo>
                  <a:pt x="130048" y="486410"/>
                </a:lnTo>
                <a:lnTo>
                  <a:pt x="127126" y="483869"/>
                </a:lnTo>
                <a:lnTo>
                  <a:pt x="125476" y="482600"/>
                </a:lnTo>
                <a:lnTo>
                  <a:pt x="83058" y="482600"/>
                </a:lnTo>
                <a:lnTo>
                  <a:pt x="84074" y="477519"/>
                </a:lnTo>
                <a:lnTo>
                  <a:pt x="84582" y="473710"/>
                </a:lnTo>
                <a:lnTo>
                  <a:pt x="84709" y="469900"/>
                </a:lnTo>
                <a:lnTo>
                  <a:pt x="84836" y="464819"/>
                </a:lnTo>
                <a:lnTo>
                  <a:pt x="84582" y="462279"/>
                </a:lnTo>
                <a:lnTo>
                  <a:pt x="83566" y="457200"/>
                </a:lnTo>
                <a:close/>
              </a:path>
              <a:path w="561339" h="574039">
                <a:moveTo>
                  <a:pt x="113284" y="477519"/>
                </a:moveTo>
                <a:lnTo>
                  <a:pt x="101219" y="477519"/>
                </a:lnTo>
                <a:lnTo>
                  <a:pt x="96900" y="478789"/>
                </a:lnTo>
                <a:lnTo>
                  <a:pt x="92456" y="478789"/>
                </a:lnTo>
                <a:lnTo>
                  <a:pt x="87884" y="480060"/>
                </a:lnTo>
                <a:lnTo>
                  <a:pt x="83058" y="482600"/>
                </a:lnTo>
                <a:lnTo>
                  <a:pt x="125476" y="482600"/>
                </a:lnTo>
                <a:lnTo>
                  <a:pt x="123825" y="481329"/>
                </a:lnTo>
                <a:lnTo>
                  <a:pt x="116967" y="478789"/>
                </a:lnTo>
                <a:lnTo>
                  <a:pt x="113284" y="477519"/>
                </a:lnTo>
                <a:close/>
              </a:path>
              <a:path w="561339" h="574039">
                <a:moveTo>
                  <a:pt x="208534" y="457200"/>
                </a:moveTo>
                <a:lnTo>
                  <a:pt x="206375" y="457200"/>
                </a:lnTo>
                <a:lnTo>
                  <a:pt x="207645" y="458469"/>
                </a:lnTo>
                <a:lnTo>
                  <a:pt x="208534" y="457200"/>
                </a:lnTo>
                <a:close/>
              </a:path>
              <a:path w="561339" h="574039">
                <a:moveTo>
                  <a:pt x="115950" y="335279"/>
                </a:moveTo>
                <a:lnTo>
                  <a:pt x="112902" y="335279"/>
                </a:lnTo>
                <a:lnTo>
                  <a:pt x="110871" y="336550"/>
                </a:lnTo>
                <a:lnTo>
                  <a:pt x="108331" y="339089"/>
                </a:lnTo>
                <a:lnTo>
                  <a:pt x="106934" y="340360"/>
                </a:lnTo>
                <a:lnTo>
                  <a:pt x="105283" y="341629"/>
                </a:lnTo>
                <a:lnTo>
                  <a:pt x="103377" y="344169"/>
                </a:lnTo>
                <a:lnTo>
                  <a:pt x="101600" y="345439"/>
                </a:lnTo>
                <a:lnTo>
                  <a:pt x="100075" y="346710"/>
                </a:lnTo>
                <a:lnTo>
                  <a:pt x="99060" y="349250"/>
                </a:lnTo>
                <a:lnTo>
                  <a:pt x="98044" y="350519"/>
                </a:lnTo>
                <a:lnTo>
                  <a:pt x="97282" y="351789"/>
                </a:lnTo>
                <a:lnTo>
                  <a:pt x="96774" y="353060"/>
                </a:lnTo>
                <a:lnTo>
                  <a:pt x="96393" y="353060"/>
                </a:lnTo>
                <a:lnTo>
                  <a:pt x="96265" y="354329"/>
                </a:lnTo>
                <a:lnTo>
                  <a:pt x="96520" y="355600"/>
                </a:lnTo>
                <a:lnTo>
                  <a:pt x="96900" y="356869"/>
                </a:lnTo>
                <a:lnTo>
                  <a:pt x="97409" y="356869"/>
                </a:lnTo>
                <a:lnTo>
                  <a:pt x="205105" y="457200"/>
                </a:lnTo>
                <a:lnTo>
                  <a:pt x="210312" y="457200"/>
                </a:lnTo>
                <a:lnTo>
                  <a:pt x="211327" y="455929"/>
                </a:lnTo>
                <a:lnTo>
                  <a:pt x="213613" y="453389"/>
                </a:lnTo>
                <a:lnTo>
                  <a:pt x="215011" y="452119"/>
                </a:lnTo>
                <a:lnTo>
                  <a:pt x="219328" y="448310"/>
                </a:lnTo>
                <a:lnTo>
                  <a:pt x="220218" y="447039"/>
                </a:lnTo>
                <a:lnTo>
                  <a:pt x="221234" y="445769"/>
                </a:lnTo>
                <a:lnTo>
                  <a:pt x="221869" y="444500"/>
                </a:lnTo>
                <a:lnTo>
                  <a:pt x="222250" y="443229"/>
                </a:lnTo>
                <a:lnTo>
                  <a:pt x="222503" y="441960"/>
                </a:lnTo>
                <a:lnTo>
                  <a:pt x="222631" y="441960"/>
                </a:lnTo>
                <a:lnTo>
                  <a:pt x="222376" y="440689"/>
                </a:lnTo>
                <a:lnTo>
                  <a:pt x="221996" y="439419"/>
                </a:lnTo>
                <a:lnTo>
                  <a:pt x="221487" y="439419"/>
                </a:lnTo>
                <a:lnTo>
                  <a:pt x="213487" y="431800"/>
                </a:lnTo>
                <a:lnTo>
                  <a:pt x="221234" y="431800"/>
                </a:lnTo>
                <a:lnTo>
                  <a:pt x="227837" y="430529"/>
                </a:lnTo>
                <a:lnTo>
                  <a:pt x="231012" y="430529"/>
                </a:lnTo>
                <a:lnTo>
                  <a:pt x="236600" y="427989"/>
                </a:lnTo>
                <a:lnTo>
                  <a:pt x="239268" y="426719"/>
                </a:lnTo>
                <a:lnTo>
                  <a:pt x="241681" y="425450"/>
                </a:lnTo>
                <a:lnTo>
                  <a:pt x="244094" y="422910"/>
                </a:lnTo>
                <a:lnTo>
                  <a:pt x="246507" y="421639"/>
                </a:lnTo>
                <a:lnTo>
                  <a:pt x="253364" y="414019"/>
                </a:lnTo>
                <a:lnTo>
                  <a:pt x="200025" y="414019"/>
                </a:lnTo>
                <a:lnTo>
                  <a:pt x="175768" y="391160"/>
                </a:lnTo>
                <a:lnTo>
                  <a:pt x="175006" y="387350"/>
                </a:lnTo>
                <a:lnTo>
                  <a:pt x="174625" y="384810"/>
                </a:lnTo>
                <a:lnTo>
                  <a:pt x="174625" y="375919"/>
                </a:lnTo>
                <a:lnTo>
                  <a:pt x="174878" y="373379"/>
                </a:lnTo>
                <a:lnTo>
                  <a:pt x="156845" y="373379"/>
                </a:lnTo>
                <a:lnTo>
                  <a:pt x="116459" y="336550"/>
                </a:lnTo>
                <a:lnTo>
                  <a:pt x="115950" y="335279"/>
                </a:lnTo>
                <a:close/>
              </a:path>
              <a:path w="561339" h="574039">
                <a:moveTo>
                  <a:pt x="245313" y="358139"/>
                </a:moveTo>
                <a:lnTo>
                  <a:pt x="194437" y="358139"/>
                </a:lnTo>
                <a:lnTo>
                  <a:pt x="197738" y="359410"/>
                </a:lnTo>
                <a:lnTo>
                  <a:pt x="201040" y="359410"/>
                </a:lnTo>
                <a:lnTo>
                  <a:pt x="204343" y="360679"/>
                </a:lnTo>
                <a:lnTo>
                  <a:pt x="207645" y="363219"/>
                </a:lnTo>
                <a:lnTo>
                  <a:pt x="211074" y="365760"/>
                </a:lnTo>
                <a:lnTo>
                  <a:pt x="217424" y="370839"/>
                </a:lnTo>
                <a:lnTo>
                  <a:pt x="220090" y="373379"/>
                </a:lnTo>
                <a:lnTo>
                  <a:pt x="222631" y="377189"/>
                </a:lnTo>
                <a:lnTo>
                  <a:pt x="227202" y="383539"/>
                </a:lnTo>
                <a:lnTo>
                  <a:pt x="228853" y="386079"/>
                </a:lnTo>
                <a:lnTo>
                  <a:pt x="229997" y="389889"/>
                </a:lnTo>
                <a:lnTo>
                  <a:pt x="231012" y="392429"/>
                </a:lnTo>
                <a:lnTo>
                  <a:pt x="220599" y="412750"/>
                </a:lnTo>
                <a:lnTo>
                  <a:pt x="216153" y="412750"/>
                </a:lnTo>
                <a:lnTo>
                  <a:pt x="211836" y="414019"/>
                </a:lnTo>
                <a:lnTo>
                  <a:pt x="253364" y="414019"/>
                </a:lnTo>
                <a:lnTo>
                  <a:pt x="256539" y="408939"/>
                </a:lnTo>
                <a:lnTo>
                  <a:pt x="259842" y="397510"/>
                </a:lnTo>
                <a:lnTo>
                  <a:pt x="259969" y="391160"/>
                </a:lnTo>
                <a:lnTo>
                  <a:pt x="257683" y="379729"/>
                </a:lnTo>
                <a:lnTo>
                  <a:pt x="255143" y="373379"/>
                </a:lnTo>
                <a:lnTo>
                  <a:pt x="251206" y="367029"/>
                </a:lnTo>
                <a:lnTo>
                  <a:pt x="247396" y="360679"/>
                </a:lnTo>
                <a:lnTo>
                  <a:pt x="245313" y="358139"/>
                </a:lnTo>
                <a:close/>
              </a:path>
              <a:path w="561339" h="574039">
                <a:moveTo>
                  <a:pt x="195199" y="327660"/>
                </a:moveTo>
                <a:lnTo>
                  <a:pt x="183769" y="330200"/>
                </a:lnTo>
                <a:lnTo>
                  <a:pt x="178181" y="332739"/>
                </a:lnTo>
                <a:lnTo>
                  <a:pt x="172847" y="335279"/>
                </a:lnTo>
                <a:lnTo>
                  <a:pt x="167894" y="341629"/>
                </a:lnTo>
                <a:lnTo>
                  <a:pt x="165862" y="342900"/>
                </a:lnTo>
                <a:lnTo>
                  <a:pt x="164084" y="345439"/>
                </a:lnTo>
                <a:lnTo>
                  <a:pt x="162687" y="347979"/>
                </a:lnTo>
                <a:lnTo>
                  <a:pt x="161162" y="350519"/>
                </a:lnTo>
                <a:lnTo>
                  <a:pt x="160020" y="353060"/>
                </a:lnTo>
                <a:lnTo>
                  <a:pt x="159258" y="355600"/>
                </a:lnTo>
                <a:lnTo>
                  <a:pt x="158369" y="358139"/>
                </a:lnTo>
                <a:lnTo>
                  <a:pt x="157734" y="360679"/>
                </a:lnTo>
                <a:lnTo>
                  <a:pt x="157225" y="364489"/>
                </a:lnTo>
                <a:lnTo>
                  <a:pt x="156845" y="367029"/>
                </a:lnTo>
                <a:lnTo>
                  <a:pt x="156845" y="373379"/>
                </a:lnTo>
                <a:lnTo>
                  <a:pt x="174878" y="373379"/>
                </a:lnTo>
                <a:lnTo>
                  <a:pt x="175260" y="372110"/>
                </a:lnTo>
                <a:lnTo>
                  <a:pt x="175895" y="369569"/>
                </a:lnTo>
                <a:lnTo>
                  <a:pt x="176657" y="368300"/>
                </a:lnTo>
                <a:lnTo>
                  <a:pt x="177546" y="365760"/>
                </a:lnTo>
                <a:lnTo>
                  <a:pt x="178562" y="364489"/>
                </a:lnTo>
                <a:lnTo>
                  <a:pt x="182372" y="360679"/>
                </a:lnTo>
                <a:lnTo>
                  <a:pt x="188213" y="358139"/>
                </a:lnTo>
                <a:lnTo>
                  <a:pt x="245313" y="358139"/>
                </a:lnTo>
                <a:lnTo>
                  <a:pt x="242188" y="354329"/>
                </a:lnTo>
                <a:lnTo>
                  <a:pt x="206883" y="330200"/>
                </a:lnTo>
                <a:lnTo>
                  <a:pt x="195199" y="327660"/>
                </a:lnTo>
                <a:close/>
              </a:path>
              <a:path w="561339" h="574039">
                <a:moveTo>
                  <a:pt x="313465" y="273050"/>
                </a:moveTo>
                <a:lnTo>
                  <a:pt x="270637" y="273050"/>
                </a:lnTo>
                <a:lnTo>
                  <a:pt x="272796" y="274319"/>
                </a:lnTo>
                <a:lnTo>
                  <a:pt x="274827" y="275589"/>
                </a:lnTo>
                <a:lnTo>
                  <a:pt x="277113" y="276860"/>
                </a:lnTo>
                <a:lnTo>
                  <a:pt x="279400" y="279400"/>
                </a:lnTo>
                <a:lnTo>
                  <a:pt x="283845" y="283210"/>
                </a:lnTo>
                <a:lnTo>
                  <a:pt x="277240" y="290829"/>
                </a:lnTo>
                <a:lnTo>
                  <a:pt x="271272" y="297179"/>
                </a:lnTo>
                <a:lnTo>
                  <a:pt x="266446" y="303529"/>
                </a:lnTo>
                <a:lnTo>
                  <a:pt x="259334" y="314960"/>
                </a:lnTo>
                <a:lnTo>
                  <a:pt x="257048" y="320039"/>
                </a:lnTo>
                <a:lnTo>
                  <a:pt x="255015" y="330200"/>
                </a:lnTo>
                <a:lnTo>
                  <a:pt x="255270" y="335279"/>
                </a:lnTo>
                <a:lnTo>
                  <a:pt x="256921" y="340360"/>
                </a:lnTo>
                <a:lnTo>
                  <a:pt x="258445" y="345439"/>
                </a:lnTo>
                <a:lnTo>
                  <a:pt x="261493" y="349250"/>
                </a:lnTo>
                <a:lnTo>
                  <a:pt x="269621" y="356869"/>
                </a:lnTo>
                <a:lnTo>
                  <a:pt x="273685" y="359410"/>
                </a:lnTo>
                <a:lnTo>
                  <a:pt x="282067" y="361950"/>
                </a:lnTo>
                <a:lnTo>
                  <a:pt x="286131" y="361950"/>
                </a:lnTo>
                <a:lnTo>
                  <a:pt x="314071" y="347979"/>
                </a:lnTo>
                <a:lnTo>
                  <a:pt x="318388" y="344169"/>
                </a:lnTo>
                <a:lnTo>
                  <a:pt x="321437" y="339089"/>
                </a:lnTo>
                <a:lnTo>
                  <a:pt x="322148" y="336550"/>
                </a:lnTo>
                <a:lnTo>
                  <a:pt x="290068" y="336550"/>
                </a:lnTo>
                <a:lnTo>
                  <a:pt x="286765" y="335279"/>
                </a:lnTo>
                <a:lnTo>
                  <a:pt x="281939" y="330200"/>
                </a:lnTo>
                <a:lnTo>
                  <a:pt x="280543" y="328929"/>
                </a:lnTo>
                <a:lnTo>
                  <a:pt x="279781" y="326389"/>
                </a:lnTo>
                <a:lnTo>
                  <a:pt x="279019" y="325119"/>
                </a:lnTo>
                <a:lnTo>
                  <a:pt x="278892" y="322579"/>
                </a:lnTo>
                <a:lnTo>
                  <a:pt x="279653" y="317500"/>
                </a:lnTo>
                <a:lnTo>
                  <a:pt x="280670" y="314960"/>
                </a:lnTo>
                <a:lnTo>
                  <a:pt x="282321" y="312419"/>
                </a:lnTo>
                <a:lnTo>
                  <a:pt x="284099" y="309879"/>
                </a:lnTo>
                <a:lnTo>
                  <a:pt x="286385" y="306069"/>
                </a:lnTo>
                <a:lnTo>
                  <a:pt x="289560" y="303529"/>
                </a:lnTo>
                <a:lnTo>
                  <a:pt x="296799" y="295910"/>
                </a:lnTo>
                <a:lnTo>
                  <a:pt x="338494" y="295910"/>
                </a:lnTo>
                <a:lnTo>
                  <a:pt x="313465" y="273050"/>
                </a:lnTo>
                <a:close/>
              </a:path>
              <a:path w="561339" h="574039">
                <a:moveTo>
                  <a:pt x="338494" y="295910"/>
                </a:moveTo>
                <a:lnTo>
                  <a:pt x="296799" y="295910"/>
                </a:lnTo>
                <a:lnTo>
                  <a:pt x="309245" y="307339"/>
                </a:lnTo>
                <a:lnTo>
                  <a:pt x="309499" y="309879"/>
                </a:lnTo>
                <a:lnTo>
                  <a:pt x="309625" y="316229"/>
                </a:lnTo>
                <a:lnTo>
                  <a:pt x="308101" y="323850"/>
                </a:lnTo>
                <a:lnTo>
                  <a:pt x="306324" y="327660"/>
                </a:lnTo>
                <a:lnTo>
                  <a:pt x="303657" y="330200"/>
                </a:lnTo>
                <a:lnTo>
                  <a:pt x="300482" y="334010"/>
                </a:lnTo>
                <a:lnTo>
                  <a:pt x="297180" y="335279"/>
                </a:lnTo>
                <a:lnTo>
                  <a:pt x="293624" y="335279"/>
                </a:lnTo>
                <a:lnTo>
                  <a:pt x="290068" y="336550"/>
                </a:lnTo>
                <a:lnTo>
                  <a:pt x="322148" y="336550"/>
                </a:lnTo>
                <a:lnTo>
                  <a:pt x="323214" y="332739"/>
                </a:lnTo>
                <a:lnTo>
                  <a:pt x="324993" y="327660"/>
                </a:lnTo>
                <a:lnTo>
                  <a:pt x="325500" y="322579"/>
                </a:lnTo>
                <a:lnTo>
                  <a:pt x="325532" y="320039"/>
                </a:lnTo>
                <a:lnTo>
                  <a:pt x="325247" y="316229"/>
                </a:lnTo>
                <a:lnTo>
                  <a:pt x="341079" y="316229"/>
                </a:lnTo>
                <a:lnTo>
                  <a:pt x="344043" y="313689"/>
                </a:lnTo>
                <a:lnTo>
                  <a:pt x="345567" y="311150"/>
                </a:lnTo>
                <a:lnTo>
                  <a:pt x="347345" y="308610"/>
                </a:lnTo>
                <a:lnTo>
                  <a:pt x="347725" y="307339"/>
                </a:lnTo>
                <a:lnTo>
                  <a:pt x="347980" y="306069"/>
                </a:lnTo>
                <a:lnTo>
                  <a:pt x="347599" y="304800"/>
                </a:lnTo>
                <a:lnTo>
                  <a:pt x="346837" y="303529"/>
                </a:lnTo>
                <a:lnTo>
                  <a:pt x="338494" y="295910"/>
                </a:lnTo>
                <a:close/>
              </a:path>
              <a:path w="561339" h="574039">
                <a:moveTo>
                  <a:pt x="341079" y="316229"/>
                </a:moveTo>
                <a:lnTo>
                  <a:pt x="325247" y="316229"/>
                </a:lnTo>
                <a:lnTo>
                  <a:pt x="331088" y="321310"/>
                </a:lnTo>
                <a:lnTo>
                  <a:pt x="331850" y="321310"/>
                </a:lnTo>
                <a:lnTo>
                  <a:pt x="332613" y="322579"/>
                </a:lnTo>
                <a:lnTo>
                  <a:pt x="334390" y="322579"/>
                </a:lnTo>
                <a:lnTo>
                  <a:pt x="335407" y="321310"/>
                </a:lnTo>
                <a:lnTo>
                  <a:pt x="337820" y="320039"/>
                </a:lnTo>
                <a:lnTo>
                  <a:pt x="339598" y="317500"/>
                </a:lnTo>
                <a:lnTo>
                  <a:pt x="341079" y="316229"/>
                </a:lnTo>
                <a:close/>
              </a:path>
              <a:path w="561339" h="574039">
                <a:moveTo>
                  <a:pt x="236600" y="312419"/>
                </a:moveTo>
                <a:lnTo>
                  <a:pt x="232410" y="312419"/>
                </a:lnTo>
                <a:lnTo>
                  <a:pt x="233425" y="313689"/>
                </a:lnTo>
                <a:lnTo>
                  <a:pt x="235965" y="313689"/>
                </a:lnTo>
                <a:lnTo>
                  <a:pt x="236600" y="312419"/>
                </a:lnTo>
                <a:close/>
              </a:path>
              <a:path w="561339" h="574039">
                <a:moveTo>
                  <a:pt x="273431" y="245110"/>
                </a:moveTo>
                <a:lnTo>
                  <a:pt x="263906" y="246379"/>
                </a:lnTo>
                <a:lnTo>
                  <a:pt x="259080" y="247650"/>
                </a:lnTo>
                <a:lnTo>
                  <a:pt x="254253" y="251460"/>
                </a:lnTo>
                <a:lnTo>
                  <a:pt x="249300" y="254000"/>
                </a:lnTo>
                <a:lnTo>
                  <a:pt x="244221" y="259079"/>
                </a:lnTo>
                <a:lnTo>
                  <a:pt x="238887" y="264160"/>
                </a:lnTo>
                <a:lnTo>
                  <a:pt x="235965" y="267969"/>
                </a:lnTo>
                <a:lnTo>
                  <a:pt x="233299" y="270510"/>
                </a:lnTo>
                <a:lnTo>
                  <a:pt x="228726" y="278129"/>
                </a:lnTo>
                <a:lnTo>
                  <a:pt x="226822" y="280669"/>
                </a:lnTo>
                <a:lnTo>
                  <a:pt x="223774" y="288289"/>
                </a:lnTo>
                <a:lnTo>
                  <a:pt x="222503" y="290829"/>
                </a:lnTo>
                <a:lnTo>
                  <a:pt x="221742" y="293369"/>
                </a:lnTo>
                <a:lnTo>
                  <a:pt x="220852" y="297179"/>
                </a:lnTo>
                <a:lnTo>
                  <a:pt x="220725" y="300989"/>
                </a:lnTo>
                <a:lnTo>
                  <a:pt x="221107" y="303529"/>
                </a:lnTo>
                <a:lnTo>
                  <a:pt x="221869" y="303529"/>
                </a:lnTo>
                <a:lnTo>
                  <a:pt x="222631" y="306069"/>
                </a:lnTo>
                <a:lnTo>
                  <a:pt x="223774" y="307339"/>
                </a:lnTo>
                <a:lnTo>
                  <a:pt x="225425" y="308610"/>
                </a:lnTo>
                <a:lnTo>
                  <a:pt x="226695" y="309879"/>
                </a:lnTo>
                <a:lnTo>
                  <a:pt x="227964" y="309879"/>
                </a:lnTo>
                <a:lnTo>
                  <a:pt x="229108" y="311150"/>
                </a:lnTo>
                <a:lnTo>
                  <a:pt x="231394" y="312419"/>
                </a:lnTo>
                <a:lnTo>
                  <a:pt x="237236" y="312419"/>
                </a:lnTo>
                <a:lnTo>
                  <a:pt x="237998" y="311150"/>
                </a:lnTo>
                <a:lnTo>
                  <a:pt x="238633" y="309879"/>
                </a:lnTo>
                <a:lnTo>
                  <a:pt x="239140" y="307339"/>
                </a:lnTo>
                <a:lnTo>
                  <a:pt x="239649" y="306069"/>
                </a:lnTo>
                <a:lnTo>
                  <a:pt x="240411" y="303529"/>
                </a:lnTo>
                <a:lnTo>
                  <a:pt x="242443" y="297179"/>
                </a:lnTo>
                <a:lnTo>
                  <a:pt x="243839" y="294639"/>
                </a:lnTo>
                <a:lnTo>
                  <a:pt x="245490" y="290829"/>
                </a:lnTo>
                <a:lnTo>
                  <a:pt x="247269" y="287019"/>
                </a:lnTo>
                <a:lnTo>
                  <a:pt x="249682" y="284479"/>
                </a:lnTo>
                <a:lnTo>
                  <a:pt x="252857" y="280669"/>
                </a:lnTo>
                <a:lnTo>
                  <a:pt x="255397" y="278129"/>
                </a:lnTo>
                <a:lnTo>
                  <a:pt x="257683" y="275589"/>
                </a:lnTo>
                <a:lnTo>
                  <a:pt x="262000" y="273050"/>
                </a:lnTo>
                <a:lnTo>
                  <a:pt x="313465" y="273050"/>
                </a:lnTo>
                <a:lnTo>
                  <a:pt x="292608" y="254000"/>
                </a:lnTo>
                <a:lnTo>
                  <a:pt x="287655" y="250189"/>
                </a:lnTo>
                <a:lnTo>
                  <a:pt x="282956" y="248919"/>
                </a:lnTo>
                <a:lnTo>
                  <a:pt x="278130" y="246379"/>
                </a:lnTo>
                <a:lnTo>
                  <a:pt x="273431" y="245110"/>
                </a:lnTo>
                <a:close/>
              </a:path>
              <a:path w="561339" h="574039">
                <a:moveTo>
                  <a:pt x="308737" y="198119"/>
                </a:moveTo>
                <a:lnTo>
                  <a:pt x="302768" y="198119"/>
                </a:lnTo>
                <a:lnTo>
                  <a:pt x="301498" y="199389"/>
                </a:lnTo>
                <a:lnTo>
                  <a:pt x="300355" y="200660"/>
                </a:lnTo>
                <a:lnTo>
                  <a:pt x="298958" y="201929"/>
                </a:lnTo>
                <a:lnTo>
                  <a:pt x="295783" y="205739"/>
                </a:lnTo>
                <a:lnTo>
                  <a:pt x="294513" y="207010"/>
                </a:lnTo>
                <a:lnTo>
                  <a:pt x="292735" y="209550"/>
                </a:lnTo>
                <a:lnTo>
                  <a:pt x="292100" y="210819"/>
                </a:lnTo>
                <a:lnTo>
                  <a:pt x="291719" y="212089"/>
                </a:lnTo>
                <a:lnTo>
                  <a:pt x="291338" y="212089"/>
                </a:lnTo>
                <a:lnTo>
                  <a:pt x="291338" y="214629"/>
                </a:lnTo>
                <a:lnTo>
                  <a:pt x="291846" y="214629"/>
                </a:lnTo>
                <a:lnTo>
                  <a:pt x="292481" y="215900"/>
                </a:lnTo>
                <a:lnTo>
                  <a:pt x="365506" y="283210"/>
                </a:lnTo>
                <a:lnTo>
                  <a:pt x="366013" y="284479"/>
                </a:lnTo>
                <a:lnTo>
                  <a:pt x="368935" y="284479"/>
                </a:lnTo>
                <a:lnTo>
                  <a:pt x="369950" y="283210"/>
                </a:lnTo>
                <a:lnTo>
                  <a:pt x="372237" y="281939"/>
                </a:lnTo>
                <a:lnTo>
                  <a:pt x="373507" y="280669"/>
                </a:lnTo>
                <a:lnTo>
                  <a:pt x="385572" y="265429"/>
                </a:lnTo>
                <a:lnTo>
                  <a:pt x="385190" y="262889"/>
                </a:lnTo>
                <a:lnTo>
                  <a:pt x="384683" y="262889"/>
                </a:lnTo>
                <a:lnTo>
                  <a:pt x="336042" y="217169"/>
                </a:lnTo>
                <a:lnTo>
                  <a:pt x="335025" y="212089"/>
                </a:lnTo>
                <a:lnTo>
                  <a:pt x="334899" y="205739"/>
                </a:lnTo>
                <a:lnTo>
                  <a:pt x="317119" y="205739"/>
                </a:lnTo>
                <a:lnTo>
                  <a:pt x="308737" y="198119"/>
                </a:lnTo>
                <a:close/>
              </a:path>
              <a:path w="561339" h="574039">
                <a:moveTo>
                  <a:pt x="400007" y="185419"/>
                </a:moveTo>
                <a:lnTo>
                  <a:pt x="352933" y="185419"/>
                </a:lnTo>
                <a:lnTo>
                  <a:pt x="355346" y="186689"/>
                </a:lnTo>
                <a:lnTo>
                  <a:pt x="357759" y="186689"/>
                </a:lnTo>
                <a:lnTo>
                  <a:pt x="362838" y="189229"/>
                </a:lnTo>
                <a:lnTo>
                  <a:pt x="365760" y="191769"/>
                </a:lnTo>
                <a:lnTo>
                  <a:pt x="411099" y="233679"/>
                </a:lnTo>
                <a:lnTo>
                  <a:pt x="411607" y="234950"/>
                </a:lnTo>
                <a:lnTo>
                  <a:pt x="414527" y="234950"/>
                </a:lnTo>
                <a:lnTo>
                  <a:pt x="415544" y="233679"/>
                </a:lnTo>
                <a:lnTo>
                  <a:pt x="416433" y="233679"/>
                </a:lnTo>
                <a:lnTo>
                  <a:pt x="417702" y="232410"/>
                </a:lnTo>
                <a:lnTo>
                  <a:pt x="419100" y="231139"/>
                </a:lnTo>
                <a:lnTo>
                  <a:pt x="422021" y="228600"/>
                </a:lnTo>
                <a:lnTo>
                  <a:pt x="425703" y="224789"/>
                </a:lnTo>
                <a:lnTo>
                  <a:pt x="427227" y="223519"/>
                </a:lnTo>
                <a:lnTo>
                  <a:pt x="428244" y="220979"/>
                </a:lnTo>
                <a:lnTo>
                  <a:pt x="429387" y="219710"/>
                </a:lnTo>
                <a:lnTo>
                  <a:pt x="430149" y="218439"/>
                </a:lnTo>
                <a:lnTo>
                  <a:pt x="430530" y="218439"/>
                </a:lnTo>
                <a:lnTo>
                  <a:pt x="431038" y="217169"/>
                </a:lnTo>
                <a:lnTo>
                  <a:pt x="431164" y="215900"/>
                </a:lnTo>
                <a:lnTo>
                  <a:pt x="430911" y="214629"/>
                </a:lnTo>
                <a:lnTo>
                  <a:pt x="430657" y="214629"/>
                </a:lnTo>
                <a:lnTo>
                  <a:pt x="430149" y="213360"/>
                </a:lnTo>
                <a:lnTo>
                  <a:pt x="400007" y="185419"/>
                </a:lnTo>
                <a:close/>
              </a:path>
              <a:path w="561339" h="574039">
                <a:moveTo>
                  <a:pt x="351155" y="154939"/>
                </a:moveTo>
                <a:lnTo>
                  <a:pt x="341630" y="157479"/>
                </a:lnTo>
                <a:lnTo>
                  <a:pt x="336803" y="160019"/>
                </a:lnTo>
                <a:lnTo>
                  <a:pt x="332105" y="163829"/>
                </a:lnTo>
                <a:lnTo>
                  <a:pt x="327533" y="168910"/>
                </a:lnTo>
                <a:lnTo>
                  <a:pt x="323342" y="172719"/>
                </a:lnTo>
                <a:lnTo>
                  <a:pt x="320421" y="177800"/>
                </a:lnTo>
                <a:lnTo>
                  <a:pt x="317119" y="190500"/>
                </a:lnTo>
                <a:lnTo>
                  <a:pt x="316589" y="196850"/>
                </a:lnTo>
                <a:lnTo>
                  <a:pt x="316589" y="199389"/>
                </a:lnTo>
                <a:lnTo>
                  <a:pt x="317119" y="205739"/>
                </a:lnTo>
                <a:lnTo>
                  <a:pt x="334899" y="205739"/>
                </a:lnTo>
                <a:lnTo>
                  <a:pt x="335914" y="196850"/>
                </a:lnTo>
                <a:lnTo>
                  <a:pt x="337438" y="193039"/>
                </a:lnTo>
                <a:lnTo>
                  <a:pt x="339851" y="190500"/>
                </a:lnTo>
                <a:lnTo>
                  <a:pt x="341757" y="189229"/>
                </a:lnTo>
                <a:lnTo>
                  <a:pt x="346075" y="186689"/>
                </a:lnTo>
                <a:lnTo>
                  <a:pt x="348361" y="185419"/>
                </a:lnTo>
                <a:lnTo>
                  <a:pt x="400007" y="185419"/>
                </a:lnTo>
                <a:lnTo>
                  <a:pt x="384937" y="171450"/>
                </a:lnTo>
                <a:lnTo>
                  <a:pt x="360680" y="156210"/>
                </a:lnTo>
                <a:lnTo>
                  <a:pt x="351155" y="154939"/>
                </a:lnTo>
                <a:close/>
              </a:path>
              <a:path w="561339" h="574039">
                <a:moveTo>
                  <a:pt x="307594" y="196850"/>
                </a:moveTo>
                <a:lnTo>
                  <a:pt x="305435" y="196850"/>
                </a:lnTo>
                <a:lnTo>
                  <a:pt x="304673" y="198119"/>
                </a:lnTo>
                <a:lnTo>
                  <a:pt x="308228" y="198119"/>
                </a:lnTo>
                <a:lnTo>
                  <a:pt x="307594" y="196850"/>
                </a:lnTo>
                <a:close/>
              </a:path>
              <a:path w="561339" h="574039">
                <a:moveTo>
                  <a:pt x="359537" y="71119"/>
                </a:moveTo>
                <a:lnTo>
                  <a:pt x="357124" y="71119"/>
                </a:lnTo>
                <a:lnTo>
                  <a:pt x="355092" y="72389"/>
                </a:lnTo>
                <a:lnTo>
                  <a:pt x="353822" y="73660"/>
                </a:lnTo>
                <a:lnTo>
                  <a:pt x="352425" y="74929"/>
                </a:lnTo>
                <a:lnTo>
                  <a:pt x="351155" y="76200"/>
                </a:lnTo>
                <a:lnTo>
                  <a:pt x="347599" y="78739"/>
                </a:lnTo>
                <a:lnTo>
                  <a:pt x="345694" y="81279"/>
                </a:lnTo>
                <a:lnTo>
                  <a:pt x="344297" y="83819"/>
                </a:lnTo>
                <a:lnTo>
                  <a:pt x="343281" y="85089"/>
                </a:lnTo>
                <a:lnTo>
                  <a:pt x="342138" y="86360"/>
                </a:lnTo>
                <a:lnTo>
                  <a:pt x="341375" y="87629"/>
                </a:lnTo>
                <a:lnTo>
                  <a:pt x="340613" y="90169"/>
                </a:lnTo>
                <a:lnTo>
                  <a:pt x="340360" y="90169"/>
                </a:lnTo>
                <a:lnTo>
                  <a:pt x="340613" y="91439"/>
                </a:lnTo>
                <a:lnTo>
                  <a:pt x="340995" y="92710"/>
                </a:lnTo>
                <a:lnTo>
                  <a:pt x="341630" y="92710"/>
                </a:lnTo>
                <a:lnTo>
                  <a:pt x="449325" y="193039"/>
                </a:lnTo>
                <a:lnTo>
                  <a:pt x="452755" y="193039"/>
                </a:lnTo>
                <a:lnTo>
                  <a:pt x="454787" y="191769"/>
                </a:lnTo>
                <a:lnTo>
                  <a:pt x="455930" y="191769"/>
                </a:lnTo>
                <a:lnTo>
                  <a:pt x="458724" y="189229"/>
                </a:lnTo>
                <a:lnTo>
                  <a:pt x="460248" y="187960"/>
                </a:lnTo>
                <a:lnTo>
                  <a:pt x="464058" y="182879"/>
                </a:lnTo>
                <a:lnTo>
                  <a:pt x="469519" y="173989"/>
                </a:lnTo>
                <a:lnTo>
                  <a:pt x="469264" y="172719"/>
                </a:lnTo>
                <a:lnTo>
                  <a:pt x="469011" y="172719"/>
                </a:lnTo>
                <a:lnTo>
                  <a:pt x="468375" y="171450"/>
                </a:lnTo>
                <a:lnTo>
                  <a:pt x="429768" y="135889"/>
                </a:lnTo>
                <a:lnTo>
                  <a:pt x="507619" y="135889"/>
                </a:lnTo>
                <a:lnTo>
                  <a:pt x="509143" y="134619"/>
                </a:lnTo>
                <a:lnTo>
                  <a:pt x="511428" y="132079"/>
                </a:lnTo>
                <a:lnTo>
                  <a:pt x="424814" y="132079"/>
                </a:lnTo>
                <a:lnTo>
                  <a:pt x="360680" y="72389"/>
                </a:lnTo>
                <a:lnTo>
                  <a:pt x="360172" y="72389"/>
                </a:lnTo>
                <a:lnTo>
                  <a:pt x="359537" y="71119"/>
                </a:lnTo>
                <a:close/>
              </a:path>
              <a:path w="561339" h="574039">
                <a:moveTo>
                  <a:pt x="494664" y="147319"/>
                </a:moveTo>
                <a:lnTo>
                  <a:pt x="491871" y="147319"/>
                </a:lnTo>
                <a:lnTo>
                  <a:pt x="492887" y="148589"/>
                </a:lnTo>
                <a:lnTo>
                  <a:pt x="494664" y="147319"/>
                </a:lnTo>
                <a:close/>
              </a:path>
              <a:path w="561339" h="574039">
                <a:moveTo>
                  <a:pt x="507619" y="135889"/>
                </a:moveTo>
                <a:lnTo>
                  <a:pt x="429768" y="135889"/>
                </a:lnTo>
                <a:lnTo>
                  <a:pt x="490727" y="147319"/>
                </a:lnTo>
                <a:lnTo>
                  <a:pt x="496697" y="147319"/>
                </a:lnTo>
                <a:lnTo>
                  <a:pt x="497713" y="146050"/>
                </a:lnTo>
                <a:lnTo>
                  <a:pt x="498983" y="144779"/>
                </a:lnTo>
                <a:lnTo>
                  <a:pt x="501776" y="142239"/>
                </a:lnTo>
                <a:lnTo>
                  <a:pt x="503555" y="140969"/>
                </a:lnTo>
                <a:lnTo>
                  <a:pt x="507619" y="135889"/>
                </a:lnTo>
                <a:close/>
              </a:path>
              <a:path w="561339" h="574039">
                <a:moveTo>
                  <a:pt x="436625" y="59689"/>
                </a:moveTo>
                <a:lnTo>
                  <a:pt x="431926" y="59689"/>
                </a:lnTo>
                <a:lnTo>
                  <a:pt x="430911" y="60960"/>
                </a:lnTo>
                <a:lnTo>
                  <a:pt x="429640" y="60960"/>
                </a:lnTo>
                <a:lnTo>
                  <a:pt x="426847" y="63500"/>
                </a:lnTo>
                <a:lnTo>
                  <a:pt x="423290" y="67310"/>
                </a:lnTo>
                <a:lnTo>
                  <a:pt x="421386" y="69850"/>
                </a:lnTo>
                <a:lnTo>
                  <a:pt x="419862" y="71119"/>
                </a:lnTo>
                <a:lnTo>
                  <a:pt x="418719" y="72389"/>
                </a:lnTo>
                <a:lnTo>
                  <a:pt x="417702" y="74929"/>
                </a:lnTo>
                <a:lnTo>
                  <a:pt x="416813" y="76200"/>
                </a:lnTo>
                <a:lnTo>
                  <a:pt x="416306" y="77469"/>
                </a:lnTo>
                <a:lnTo>
                  <a:pt x="415671" y="77469"/>
                </a:lnTo>
                <a:lnTo>
                  <a:pt x="415544" y="82550"/>
                </a:lnTo>
                <a:lnTo>
                  <a:pt x="415798" y="83819"/>
                </a:lnTo>
                <a:lnTo>
                  <a:pt x="424814" y="132079"/>
                </a:lnTo>
                <a:lnTo>
                  <a:pt x="511428" y="132079"/>
                </a:lnTo>
                <a:lnTo>
                  <a:pt x="512190" y="129539"/>
                </a:lnTo>
                <a:lnTo>
                  <a:pt x="513207" y="128269"/>
                </a:lnTo>
                <a:lnTo>
                  <a:pt x="513461" y="127000"/>
                </a:lnTo>
                <a:lnTo>
                  <a:pt x="513207" y="127000"/>
                </a:lnTo>
                <a:lnTo>
                  <a:pt x="513080" y="125729"/>
                </a:lnTo>
                <a:lnTo>
                  <a:pt x="512825" y="125729"/>
                </a:lnTo>
                <a:lnTo>
                  <a:pt x="512190" y="124460"/>
                </a:lnTo>
                <a:lnTo>
                  <a:pt x="511556" y="124460"/>
                </a:lnTo>
                <a:lnTo>
                  <a:pt x="510667" y="123189"/>
                </a:lnTo>
                <a:lnTo>
                  <a:pt x="508635" y="123189"/>
                </a:lnTo>
                <a:lnTo>
                  <a:pt x="507238" y="121919"/>
                </a:lnTo>
                <a:lnTo>
                  <a:pt x="505460" y="121919"/>
                </a:lnTo>
                <a:lnTo>
                  <a:pt x="444373" y="111760"/>
                </a:lnTo>
                <a:lnTo>
                  <a:pt x="439927" y="67310"/>
                </a:lnTo>
                <a:lnTo>
                  <a:pt x="439165" y="64769"/>
                </a:lnTo>
                <a:lnTo>
                  <a:pt x="438658" y="63500"/>
                </a:lnTo>
                <a:lnTo>
                  <a:pt x="437388" y="60960"/>
                </a:lnTo>
                <a:lnTo>
                  <a:pt x="436625" y="59689"/>
                </a:lnTo>
                <a:close/>
              </a:path>
              <a:path w="561339" h="574039">
                <a:moveTo>
                  <a:pt x="560641" y="62229"/>
                </a:moveTo>
                <a:lnTo>
                  <a:pt x="531240" y="62229"/>
                </a:lnTo>
                <a:lnTo>
                  <a:pt x="532764" y="64769"/>
                </a:lnTo>
                <a:lnTo>
                  <a:pt x="534288" y="66039"/>
                </a:lnTo>
                <a:lnTo>
                  <a:pt x="535305" y="67310"/>
                </a:lnTo>
                <a:lnTo>
                  <a:pt x="535813" y="68579"/>
                </a:lnTo>
                <a:lnTo>
                  <a:pt x="536448" y="69850"/>
                </a:lnTo>
                <a:lnTo>
                  <a:pt x="536575" y="72389"/>
                </a:lnTo>
                <a:lnTo>
                  <a:pt x="536067" y="74929"/>
                </a:lnTo>
                <a:lnTo>
                  <a:pt x="535432" y="77469"/>
                </a:lnTo>
                <a:lnTo>
                  <a:pt x="534415" y="78739"/>
                </a:lnTo>
                <a:lnTo>
                  <a:pt x="533526" y="80010"/>
                </a:lnTo>
                <a:lnTo>
                  <a:pt x="519175" y="92710"/>
                </a:lnTo>
                <a:lnTo>
                  <a:pt x="516509" y="93979"/>
                </a:lnTo>
                <a:lnTo>
                  <a:pt x="511683" y="96519"/>
                </a:lnTo>
                <a:lnTo>
                  <a:pt x="509524" y="96519"/>
                </a:lnTo>
                <a:lnTo>
                  <a:pt x="507873" y="97789"/>
                </a:lnTo>
                <a:lnTo>
                  <a:pt x="506095" y="97789"/>
                </a:lnTo>
                <a:lnTo>
                  <a:pt x="504825" y="99060"/>
                </a:lnTo>
                <a:lnTo>
                  <a:pt x="504317" y="99060"/>
                </a:lnTo>
                <a:lnTo>
                  <a:pt x="503809" y="100329"/>
                </a:lnTo>
                <a:lnTo>
                  <a:pt x="503555" y="100329"/>
                </a:lnTo>
                <a:lnTo>
                  <a:pt x="503300" y="101600"/>
                </a:lnTo>
                <a:lnTo>
                  <a:pt x="503555" y="101600"/>
                </a:lnTo>
                <a:lnTo>
                  <a:pt x="503809" y="102869"/>
                </a:lnTo>
                <a:lnTo>
                  <a:pt x="504189" y="102869"/>
                </a:lnTo>
                <a:lnTo>
                  <a:pt x="504825" y="104139"/>
                </a:lnTo>
                <a:lnTo>
                  <a:pt x="507746" y="107950"/>
                </a:lnTo>
                <a:lnTo>
                  <a:pt x="509397" y="109219"/>
                </a:lnTo>
                <a:lnTo>
                  <a:pt x="511810" y="110489"/>
                </a:lnTo>
                <a:lnTo>
                  <a:pt x="513714" y="113029"/>
                </a:lnTo>
                <a:lnTo>
                  <a:pt x="516763" y="114300"/>
                </a:lnTo>
                <a:lnTo>
                  <a:pt x="521843" y="114300"/>
                </a:lnTo>
                <a:lnTo>
                  <a:pt x="523748" y="113029"/>
                </a:lnTo>
                <a:lnTo>
                  <a:pt x="525652" y="113029"/>
                </a:lnTo>
                <a:lnTo>
                  <a:pt x="527812" y="111760"/>
                </a:lnTo>
                <a:lnTo>
                  <a:pt x="532638" y="109219"/>
                </a:lnTo>
                <a:lnTo>
                  <a:pt x="535305" y="106679"/>
                </a:lnTo>
                <a:lnTo>
                  <a:pt x="537972" y="105410"/>
                </a:lnTo>
                <a:lnTo>
                  <a:pt x="543306" y="100329"/>
                </a:lnTo>
                <a:lnTo>
                  <a:pt x="545846" y="97789"/>
                </a:lnTo>
                <a:lnTo>
                  <a:pt x="550037" y="92710"/>
                </a:lnTo>
                <a:lnTo>
                  <a:pt x="553338" y="88900"/>
                </a:lnTo>
                <a:lnTo>
                  <a:pt x="558419" y="78739"/>
                </a:lnTo>
                <a:lnTo>
                  <a:pt x="559943" y="73660"/>
                </a:lnTo>
                <a:lnTo>
                  <a:pt x="560959" y="64769"/>
                </a:lnTo>
                <a:lnTo>
                  <a:pt x="560641" y="62229"/>
                </a:lnTo>
                <a:close/>
              </a:path>
              <a:path w="561339" h="574039">
                <a:moveTo>
                  <a:pt x="496570" y="1269"/>
                </a:moveTo>
                <a:lnTo>
                  <a:pt x="487934" y="1269"/>
                </a:lnTo>
                <a:lnTo>
                  <a:pt x="486283" y="2539"/>
                </a:lnTo>
                <a:lnTo>
                  <a:pt x="484377" y="3810"/>
                </a:lnTo>
                <a:lnTo>
                  <a:pt x="477900" y="7619"/>
                </a:lnTo>
                <a:lnTo>
                  <a:pt x="475614" y="8889"/>
                </a:lnTo>
                <a:lnTo>
                  <a:pt x="473201" y="11429"/>
                </a:lnTo>
                <a:lnTo>
                  <a:pt x="471043" y="12700"/>
                </a:lnTo>
                <a:lnTo>
                  <a:pt x="468884" y="15239"/>
                </a:lnTo>
                <a:lnTo>
                  <a:pt x="464693" y="20319"/>
                </a:lnTo>
                <a:lnTo>
                  <a:pt x="461390" y="24129"/>
                </a:lnTo>
                <a:lnTo>
                  <a:pt x="456819" y="34289"/>
                </a:lnTo>
                <a:lnTo>
                  <a:pt x="455549" y="39369"/>
                </a:lnTo>
                <a:lnTo>
                  <a:pt x="455040" y="48260"/>
                </a:lnTo>
                <a:lnTo>
                  <a:pt x="455675" y="52069"/>
                </a:lnTo>
                <a:lnTo>
                  <a:pt x="475361" y="73660"/>
                </a:lnTo>
                <a:lnTo>
                  <a:pt x="478663" y="74929"/>
                </a:lnTo>
                <a:lnTo>
                  <a:pt x="482092" y="76200"/>
                </a:lnTo>
                <a:lnTo>
                  <a:pt x="485394" y="76200"/>
                </a:lnTo>
                <a:lnTo>
                  <a:pt x="488696" y="74929"/>
                </a:lnTo>
                <a:lnTo>
                  <a:pt x="491871" y="74929"/>
                </a:lnTo>
                <a:lnTo>
                  <a:pt x="498221" y="72389"/>
                </a:lnTo>
                <a:lnTo>
                  <a:pt x="501269" y="72389"/>
                </a:lnTo>
                <a:lnTo>
                  <a:pt x="504189" y="71119"/>
                </a:lnTo>
                <a:lnTo>
                  <a:pt x="510032" y="67310"/>
                </a:lnTo>
                <a:lnTo>
                  <a:pt x="512699" y="66039"/>
                </a:lnTo>
                <a:lnTo>
                  <a:pt x="515493" y="64769"/>
                </a:lnTo>
                <a:lnTo>
                  <a:pt x="518033" y="63500"/>
                </a:lnTo>
                <a:lnTo>
                  <a:pt x="520446" y="63500"/>
                </a:lnTo>
                <a:lnTo>
                  <a:pt x="522859" y="62229"/>
                </a:lnTo>
                <a:lnTo>
                  <a:pt x="560641" y="62229"/>
                </a:lnTo>
                <a:lnTo>
                  <a:pt x="560324" y="59689"/>
                </a:lnTo>
                <a:lnTo>
                  <a:pt x="558546" y="54610"/>
                </a:lnTo>
                <a:lnTo>
                  <a:pt x="556895" y="50800"/>
                </a:lnTo>
                <a:lnTo>
                  <a:pt x="555878" y="49529"/>
                </a:lnTo>
                <a:lnTo>
                  <a:pt x="485267" y="49529"/>
                </a:lnTo>
                <a:lnTo>
                  <a:pt x="483362" y="48260"/>
                </a:lnTo>
                <a:lnTo>
                  <a:pt x="480695" y="45719"/>
                </a:lnTo>
                <a:lnTo>
                  <a:pt x="479806" y="44450"/>
                </a:lnTo>
                <a:lnTo>
                  <a:pt x="479298" y="43179"/>
                </a:lnTo>
                <a:lnTo>
                  <a:pt x="478663" y="41910"/>
                </a:lnTo>
                <a:lnTo>
                  <a:pt x="478663" y="36829"/>
                </a:lnTo>
                <a:lnTo>
                  <a:pt x="479171" y="35560"/>
                </a:lnTo>
                <a:lnTo>
                  <a:pt x="480060" y="34289"/>
                </a:lnTo>
                <a:lnTo>
                  <a:pt x="480949" y="31750"/>
                </a:lnTo>
                <a:lnTo>
                  <a:pt x="482219" y="30479"/>
                </a:lnTo>
                <a:lnTo>
                  <a:pt x="483997" y="27939"/>
                </a:lnTo>
                <a:lnTo>
                  <a:pt x="486410" y="25400"/>
                </a:lnTo>
                <a:lnTo>
                  <a:pt x="488823" y="24129"/>
                </a:lnTo>
                <a:lnTo>
                  <a:pt x="491236" y="21589"/>
                </a:lnTo>
                <a:lnTo>
                  <a:pt x="496062" y="19050"/>
                </a:lnTo>
                <a:lnTo>
                  <a:pt x="498094" y="19050"/>
                </a:lnTo>
                <a:lnTo>
                  <a:pt x="500252" y="17779"/>
                </a:lnTo>
                <a:lnTo>
                  <a:pt x="502031" y="16510"/>
                </a:lnTo>
                <a:lnTo>
                  <a:pt x="505078" y="15239"/>
                </a:lnTo>
                <a:lnTo>
                  <a:pt x="506095" y="15239"/>
                </a:lnTo>
                <a:lnTo>
                  <a:pt x="506984" y="13969"/>
                </a:lnTo>
                <a:lnTo>
                  <a:pt x="507238" y="13969"/>
                </a:lnTo>
                <a:lnTo>
                  <a:pt x="507492" y="12700"/>
                </a:lnTo>
                <a:lnTo>
                  <a:pt x="507364" y="12700"/>
                </a:lnTo>
                <a:lnTo>
                  <a:pt x="506984" y="11429"/>
                </a:lnTo>
                <a:lnTo>
                  <a:pt x="506602" y="11429"/>
                </a:lnTo>
                <a:lnTo>
                  <a:pt x="505968" y="10160"/>
                </a:lnTo>
                <a:lnTo>
                  <a:pt x="505078" y="8889"/>
                </a:lnTo>
                <a:lnTo>
                  <a:pt x="504317" y="8889"/>
                </a:lnTo>
                <a:lnTo>
                  <a:pt x="503047" y="7619"/>
                </a:lnTo>
                <a:lnTo>
                  <a:pt x="501650" y="5079"/>
                </a:lnTo>
                <a:lnTo>
                  <a:pt x="500380" y="5079"/>
                </a:lnTo>
                <a:lnTo>
                  <a:pt x="499237" y="3810"/>
                </a:lnTo>
                <a:lnTo>
                  <a:pt x="498348" y="2539"/>
                </a:lnTo>
                <a:lnTo>
                  <a:pt x="496570" y="1269"/>
                </a:lnTo>
                <a:close/>
              </a:path>
              <a:path w="561339" h="574039">
                <a:moveTo>
                  <a:pt x="532892" y="34289"/>
                </a:moveTo>
                <a:lnTo>
                  <a:pt x="526288" y="34289"/>
                </a:lnTo>
                <a:lnTo>
                  <a:pt x="522986" y="35560"/>
                </a:lnTo>
                <a:lnTo>
                  <a:pt x="516636" y="36829"/>
                </a:lnTo>
                <a:lnTo>
                  <a:pt x="513588" y="38100"/>
                </a:lnTo>
                <a:lnTo>
                  <a:pt x="510667" y="39369"/>
                </a:lnTo>
                <a:lnTo>
                  <a:pt x="507619" y="40639"/>
                </a:lnTo>
                <a:lnTo>
                  <a:pt x="502031" y="44450"/>
                </a:lnTo>
                <a:lnTo>
                  <a:pt x="499237" y="45719"/>
                </a:lnTo>
                <a:lnTo>
                  <a:pt x="496697" y="46989"/>
                </a:lnTo>
                <a:lnTo>
                  <a:pt x="491871" y="48260"/>
                </a:lnTo>
                <a:lnTo>
                  <a:pt x="489585" y="49529"/>
                </a:lnTo>
                <a:lnTo>
                  <a:pt x="555878" y="49529"/>
                </a:lnTo>
                <a:lnTo>
                  <a:pt x="553847" y="46989"/>
                </a:lnTo>
                <a:lnTo>
                  <a:pt x="549783" y="43179"/>
                </a:lnTo>
                <a:lnTo>
                  <a:pt x="546353" y="39369"/>
                </a:lnTo>
                <a:lnTo>
                  <a:pt x="543051" y="36829"/>
                </a:lnTo>
                <a:lnTo>
                  <a:pt x="539623" y="36829"/>
                </a:lnTo>
                <a:lnTo>
                  <a:pt x="536321" y="35560"/>
                </a:lnTo>
                <a:lnTo>
                  <a:pt x="532892" y="34289"/>
                </a:lnTo>
                <a:close/>
              </a:path>
              <a:path w="561339" h="574039">
                <a:moveTo>
                  <a:pt x="494030" y="0"/>
                </a:moveTo>
                <a:lnTo>
                  <a:pt x="490855" y="0"/>
                </a:lnTo>
                <a:lnTo>
                  <a:pt x="489585" y="1269"/>
                </a:lnTo>
                <a:lnTo>
                  <a:pt x="495300" y="1269"/>
                </a:lnTo>
                <a:lnTo>
                  <a:pt x="494030" y="0"/>
                </a:lnTo>
                <a:close/>
              </a:path>
            </a:pathLst>
          </a:custGeom>
          <a:solidFill>
            <a:srgbClr val="000000"/>
          </a:solidFill>
        </p:spPr>
        <p:txBody>
          <a:bodyPr wrap="square" lIns="0" tIns="0" rIns="0" bIns="0" rtlCol="0"/>
          <a:lstStyle/>
          <a:p>
            <a:endParaRPr/>
          </a:p>
        </p:txBody>
      </p:sp>
      <p:sp>
        <p:nvSpPr>
          <p:cNvPr id="34" name="object 34"/>
          <p:cNvSpPr/>
          <p:nvPr/>
        </p:nvSpPr>
        <p:spPr>
          <a:xfrm>
            <a:off x="5145023" y="3961382"/>
            <a:ext cx="570230" cy="839726"/>
          </a:xfrm>
          <a:custGeom>
            <a:avLst/>
            <a:gdLst/>
            <a:ahLst/>
            <a:cxnLst/>
            <a:rect l="l" t="t" r="r" b="b"/>
            <a:pathLst>
              <a:path w="570229" h="793750">
                <a:moveTo>
                  <a:pt x="469391" y="642874"/>
                </a:moveTo>
                <a:lnTo>
                  <a:pt x="419100" y="642874"/>
                </a:lnTo>
                <a:lnTo>
                  <a:pt x="494538" y="793750"/>
                </a:lnTo>
                <a:lnTo>
                  <a:pt x="557402" y="668020"/>
                </a:lnTo>
                <a:lnTo>
                  <a:pt x="469391" y="668020"/>
                </a:lnTo>
                <a:lnTo>
                  <a:pt x="469391" y="642874"/>
                </a:lnTo>
                <a:close/>
              </a:path>
              <a:path w="570229" h="793750">
                <a:moveTo>
                  <a:pt x="469391" y="382016"/>
                </a:moveTo>
                <a:lnTo>
                  <a:pt x="469391" y="668020"/>
                </a:lnTo>
                <a:lnTo>
                  <a:pt x="519684" y="668020"/>
                </a:lnTo>
                <a:lnTo>
                  <a:pt x="519684" y="407162"/>
                </a:lnTo>
                <a:lnTo>
                  <a:pt x="494538" y="407162"/>
                </a:lnTo>
                <a:lnTo>
                  <a:pt x="469391" y="382016"/>
                </a:lnTo>
                <a:close/>
              </a:path>
              <a:path w="570229" h="793750">
                <a:moveTo>
                  <a:pt x="569976" y="642874"/>
                </a:moveTo>
                <a:lnTo>
                  <a:pt x="519684" y="642874"/>
                </a:lnTo>
                <a:lnTo>
                  <a:pt x="519684" y="668020"/>
                </a:lnTo>
                <a:lnTo>
                  <a:pt x="557402" y="668020"/>
                </a:lnTo>
                <a:lnTo>
                  <a:pt x="569976" y="642874"/>
                </a:lnTo>
                <a:close/>
              </a:path>
              <a:path w="570229" h="793750">
                <a:moveTo>
                  <a:pt x="100584" y="125730"/>
                </a:moveTo>
                <a:lnTo>
                  <a:pt x="50291" y="125730"/>
                </a:lnTo>
                <a:lnTo>
                  <a:pt x="50291" y="407162"/>
                </a:lnTo>
                <a:lnTo>
                  <a:pt x="469391" y="407162"/>
                </a:lnTo>
                <a:lnTo>
                  <a:pt x="469391" y="382016"/>
                </a:lnTo>
                <a:lnTo>
                  <a:pt x="100584" y="382016"/>
                </a:lnTo>
                <a:lnTo>
                  <a:pt x="75437" y="356870"/>
                </a:lnTo>
                <a:lnTo>
                  <a:pt x="100584" y="356870"/>
                </a:lnTo>
                <a:lnTo>
                  <a:pt x="100584" y="125730"/>
                </a:lnTo>
                <a:close/>
              </a:path>
              <a:path w="570229" h="793750">
                <a:moveTo>
                  <a:pt x="519684" y="356870"/>
                </a:moveTo>
                <a:lnTo>
                  <a:pt x="100584" y="356870"/>
                </a:lnTo>
                <a:lnTo>
                  <a:pt x="100584" y="382016"/>
                </a:lnTo>
                <a:lnTo>
                  <a:pt x="469391" y="382016"/>
                </a:lnTo>
                <a:lnTo>
                  <a:pt x="494538" y="407162"/>
                </a:lnTo>
                <a:lnTo>
                  <a:pt x="519684" y="407162"/>
                </a:lnTo>
                <a:lnTo>
                  <a:pt x="519684" y="356870"/>
                </a:lnTo>
                <a:close/>
              </a:path>
              <a:path w="570229" h="793750">
                <a:moveTo>
                  <a:pt x="100584" y="356870"/>
                </a:moveTo>
                <a:lnTo>
                  <a:pt x="75437" y="356870"/>
                </a:lnTo>
                <a:lnTo>
                  <a:pt x="100584" y="382016"/>
                </a:lnTo>
                <a:lnTo>
                  <a:pt x="100584" y="356870"/>
                </a:lnTo>
                <a:close/>
              </a:path>
              <a:path w="570229" h="793750">
                <a:moveTo>
                  <a:pt x="75437" y="0"/>
                </a:moveTo>
                <a:lnTo>
                  <a:pt x="0" y="150876"/>
                </a:lnTo>
                <a:lnTo>
                  <a:pt x="50291" y="150876"/>
                </a:lnTo>
                <a:lnTo>
                  <a:pt x="50291" y="125730"/>
                </a:lnTo>
                <a:lnTo>
                  <a:pt x="138302" y="125730"/>
                </a:lnTo>
                <a:lnTo>
                  <a:pt x="75437" y="0"/>
                </a:lnTo>
                <a:close/>
              </a:path>
              <a:path w="570229" h="793750">
                <a:moveTo>
                  <a:pt x="138302" y="125730"/>
                </a:moveTo>
                <a:lnTo>
                  <a:pt x="100584" y="125730"/>
                </a:lnTo>
                <a:lnTo>
                  <a:pt x="100584" y="150876"/>
                </a:lnTo>
                <a:lnTo>
                  <a:pt x="150875" y="150876"/>
                </a:lnTo>
                <a:lnTo>
                  <a:pt x="138302" y="125730"/>
                </a:lnTo>
                <a:close/>
              </a:path>
            </a:pathLst>
          </a:custGeom>
          <a:solidFill>
            <a:srgbClr val="3A812E"/>
          </a:solidFill>
        </p:spPr>
        <p:txBody>
          <a:bodyPr wrap="square" lIns="0" tIns="0" rIns="0" bIns="0" rtlCol="0"/>
          <a:lstStyle/>
          <a:p>
            <a:endParaRPr/>
          </a:p>
        </p:txBody>
      </p:sp>
      <p:sp>
        <p:nvSpPr>
          <p:cNvPr id="35" name="object 35"/>
          <p:cNvSpPr/>
          <p:nvPr/>
        </p:nvSpPr>
        <p:spPr>
          <a:xfrm>
            <a:off x="4572761" y="27881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a:endParaRPr/>
          </a:p>
        </p:txBody>
      </p:sp>
      <p:sp>
        <p:nvSpPr>
          <p:cNvPr id="36" name="object 36"/>
          <p:cNvSpPr/>
          <p:nvPr/>
        </p:nvSpPr>
        <p:spPr>
          <a:xfrm>
            <a:off x="4572761" y="27881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a:endParaRPr/>
          </a:p>
        </p:txBody>
      </p:sp>
      <p:sp>
        <p:nvSpPr>
          <p:cNvPr id="37" name="object 37"/>
          <p:cNvSpPr/>
          <p:nvPr/>
        </p:nvSpPr>
        <p:spPr>
          <a:xfrm>
            <a:off x="5485891" y="4760848"/>
            <a:ext cx="1293495" cy="323850"/>
          </a:xfrm>
          <a:custGeom>
            <a:avLst/>
            <a:gdLst/>
            <a:ahLst/>
            <a:cxnLst/>
            <a:rect l="l" t="t" r="r" b="b"/>
            <a:pathLst>
              <a:path w="1293495" h="323850">
                <a:moveTo>
                  <a:pt x="1293240" y="0"/>
                </a:moveTo>
                <a:lnTo>
                  <a:pt x="0" y="0"/>
                </a:lnTo>
                <a:lnTo>
                  <a:pt x="323342" y="323342"/>
                </a:lnTo>
                <a:lnTo>
                  <a:pt x="969899" y="323342"/>
                </a:lnTo>
                <a:lnTo>
                  <a:pt x="1293240" y="0"/>
                </a:lnTo>
                <a:close/>
              </a:path>
            </a:pathLst>
          </a:custGeom>
          <a:solidFill>
            <a:srgbClr val="000000"/>
          </a:solidFill>
        </p:spPr>
        <p:txBody>
          <a:bodyPr wrap="square" lIns="0" tIns="0" rIns="0" bIns="0" rtlCol="0"/>
          <a:lstStyle/>
          <a:p>
            <a:endParaRPr/>
          </a:p>
        </p:txBody>
      </p:sp>
      <p:sp>
        <p:nvSpPr>
          <p:cNvPr id="38" name="object 38"/>
          <p:cNvSpPr/>
          <p:nvPr/>
        </p:nvSpPr>
        <p:spPr>
          <a:xfrm>
            <a:off x="5485891" y="4760848"/>
            <a:ext cx="1293495" cy="323850"/>
          </a:xfrm>
          <a:custGeom>
            <a:avLst/>
            <a:gdLst/>
            <a:ahLst/>
            <a:cxnLst/>
            <a:rect l="l" t="t" r="r" b="b"/>
            <a:pathLst>
              <a:path w="1293495" h="323850">
                <a:moveTo>
                  <a:pt x="969899" y="323342"/>
                </a:moveTo>
                <a:lnTo>
                  <a:pt x="323342" y="323342"/>
                </a:lnTo>
                <a:lnTo>
                  <a:pt x="0" y="0"/>
                </a:lnTo>
                <a:lnTo>
                  <a:pt x="1293240" y="0"/>
                </a:lnTo>
                <a:lnTo>
                  <a:pt x="969899" y="323342"/>
                </a:lnTo>
                <a:close/>
              </a:path>
            </a:pathLst>
          </a:custGeom>
          <a:ln w="25400">
            <a:solidFill>
              <a:srgbClr val="000000"/>
            </a:solidFill>
          </a:ln>
        </p:spPr>
        <p:txBody>
          <a:bodyPr wrap="square" lIns="0" tIns="0" rIns="0" bIns="0" rtlCol="0"/>
          <a:lstStyle/>
          <a:p>
            <a:endParaRPr/>
          </a:p>
        </p:txBody>
      </p:sp>
      <p:sp>
        <p:nvSpPr>
          <p:cNvPr id="39" name="object 39"/>
          <p:cNvSpPr txBox="1"/>
          <p:nvPr/>
        </p:nvSpPr>
        <p:spPr>
          <a:xfrm>
            <a:off x="5490464" y="4015867"/>
            <a:ext cx="3752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C0504D"/>
                </a:solidFill>
                <a:latin typeface="Calibri" panose="020F0502020204030204"/>
                <a:cs typeface="Calibri" panose="020F0502020204030204"/>
              </a:rPr>
              <a:t>&lt;</a:t>
            </a:r>
            <a:r>
              <a:rPr sz="1200" b="1" dirty="0">
                <a:solidFill>
                  <a:srgbClr val="C0504D"/>
                </a:solidFill>
                <a:latin typeface="Calibri" panose="020F0502020204030204"/>
                <a:cs typeface="Calibri" panose="020F0502020204030204"/>
              </a:rPr>
              <a:t>0:7&gt;</a:t>
            </a:r>
            <a:endParaRPr sz="1200">
              <a:latin typeface="Calibri" panose="020F0502020204030204"/>
              <a:cs typeface="Calibri" panose="020F0502020204030204"/>
            </a:endParaRPr>
          </a:p>
        </p:txBody>
      </p:sp>
      <p:sp>
        <p:nvSpPr>
          <p:cNvPr id="40" name="object 40"/>
          <p:cNvSpPr txBox="1"/>
          <p:nvPr/>
        </p:nvSpPr>
        <p:spPr>
          <a:xfrm>
            <a:off x="5185664" y="4444060"/>
            <a:ext cx="375285" cy="20891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C0504D"/>
                </a:solidFill>
                <a:latin typeface="Calibri" panose="020F0502020204030204"/>
                <a:cs typeface="Calibri" panose="020F0502020204030204"/>
              </a:rPr>
              <a:t>&lt;0</a:t>
            </a:r>
            <a:r>
              <a:rPr sz="1200" b="1" spc="5" dirty="0">
                <a:solidFill>
                  <a:srgbClr val="C0504D"/>
                </a:solidFill>
                <a:latin typeface="Calibri" panose="020F0502020204030204"/>
                <a:cs typeface="Calibri" panose="020F0502020204030204"/>
              </a:rPr>
              <a:t>:</a:t>
            </a:r>
            <a:r>
              <a:rPr sz="1200" b="1" dirty="0">
                <a:solidFill>
                  <a:srgbClr val="C0504D"/>
                </a:solidFill>
                <a:latin typeface="Calibri" panose="020F0502020204030204"/>
                <a:cs typeface="Calibri" panose="020F0502020204030204"/>
              </a:rPr>
              <a:t>7&gt;</a:t>
            </a:r>
            <a:endParaRPr sz="1200" dirty="0">
              <a:latin typeface="Calibri" panose="020F0502020204030204"/>
              <a:cs typeface="Calibri" panose="020F0502020204030204"/>
            </a:endParaRPr>
          </a:p>
        </p:txBody>
      </p:sp>
      <p:sp>
        <p:nvSpPr>
          <p:cNvPr id="41" name="object 41"/>
          <p:cNvSpPr txBox="1"/>
          <p:nvPr/>
        </p:nvSpPr>
        <p:spPr>
          <a:xfrm>
            <a:off x="6404864" y="3711067"/>
            <a:ext cx="37655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C0504D"/>
                </a:solidFill>
                <a:latin typeface="Calibri" panose="020F0502020204030204"/>
                <a:cs typeface="Calibri" panose="020F0502020204030204"/>
              </a:rPr>
              <a:t>&lt;</a:t>
            </a:r>
            <a:r>
              <a:rPr sz="1200" b="1" spc="5" dirty="0">
                <a:solidFill>
                  <a:srgbClr val="C0504D"/>
                </a:solidFill>
                <a:latin typeface="Calibri" panose="020F0502020204030204"/>
                <a:cs typeface="Calibri" panose="020F0502020204030204"/>
              </a:rPr>
              <a:t>0</a:t>
            </a:r>
            <a:r>
              <a:rPr sz="1200" b="1" dirty="0">
                <a:solidFill>
                  <a:srgbClr val="C0504D"/>
                </a:solidFill>
                <a:latin typeface="Calibri" panose="020F0502020204030204"/>
                <a:cs typeface="Calibri" panose="020F0502020204030204"/>
              </a:rPr>
              <a:t>:</a:t>
            </a:r>
            <a:r>
              <a:rPr sz="1200" b="1" spc="5" dirty="0">
                <a:solidFill>
                  <a:srgbClr val="C0504D"/>
                </a:solidFill>
                <a:latin typeface="Calibri" panose="020F0502020204030204"/>
                <a:cs typeface="Calibri" panose="020F0502020204030204"/>
              </a:rPr>
              <a:t>7</a:t>
            </a:r>
            <a:r>
              <a:rPr sz="1200" b="1" dirty="0">
                <a:solidFill>
                  <a:srgbClr val="C0504D"/>
                </a:solidFill>
                <a:latin typeface="Calibri" panose="020F0502020204030204"/>
                <a:cs typeface="Calibri" panose="020F0502020204030204"/>
              </a:rPr>
              <a:t>&gt;</a:t>
            </a:r>
            <a:endParaRPr sz="1200">
              <a:latin typeface="Calibri" panose="020F0502020204030204"/>
              <a:cs typeface="Calibri" panose="020F0502020204030204"/>
            </a:endParaRPr>
          </a:p>
        </p:txBody>
      </p:sp>
      <p:sp>
        <p:nvSpPr>
          <p:cNvPr id="42" name="object 42"/>
          <p:cNvSpPr txBox="1"/>
          <p:nvPr/>
        </p:nvSpPr>
        <p:spPr>
          <a:xfrm>
            <a:off x="5997955" y="4046296"/>
            <a:ext cx="350520"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C0504D"/>
                </a:solidFill>
                <a:latin typeface="Calibri" panose="020F0502020204030204"/>
                <a:cs typeface="Calibri" panose="020F0502020204030204"/>
              </a:rPr>
              <a:t>...</a:t>
            </a:r>
            <a:endParaRPr sz="3200" dirty="0">
              <a:latin typeface="Calibri" panose="020F0502020204030204"/>
              <a:cs typeface="Calibri" panose="020F0502020204030204"/>
            </a:endParaRPr>
          </a:p>
        </p:txBody>
      </p:sp>
      <p:sp>
        <p:nvSpPr>
          <p:cNvPr id="43" name="object 43"/>
          <p:cNvSpPr/>
          <p:nvPr/>
        </p:nvSpPr>
        <p:spPr>
          <a:xfrm>
            <a:off x="5967984" y="4934711"/>
            <a:ext cx="390143" cy="1455420"/>
          </a:xfrm>
          <a:prstGeom prst="rect">
            <a:avLst/>
          </a:prstGeom>
          <a:blipFill>
            <a:blip r:embed="rId3" cstate="print"/>
            <a:stretch>
              <a:fillRect/>
            </a:stretch>
          </a:blipFill>
        </p:spPr>
        <p:txBody>
          <a:bodyPr wrap="square" lIns="0" tIns="0" rIns="0" bIns="0" rtlCol="0"/>
          <a:lstStyle/>
          <a:p>
            <a:endParaRPr/>
          </a:p>
        </p:txBody>
      </p:sp>
      <p:sp>
        <p:nvSpPr>
          <p:cNvPr id="44" name="object 44"/>
          <p:cNvSpPr/>
          <p:nvPr/>
        </p:nvSpPr>
        <p:spPr>
          <a:xfrm>
            <a:off x="6086855" y="5106161"/>
            <a:ext cx="152400" cy="1066800"/>
          </a:xfrm>
          <a:custGeom>
            <a:avLst/>
            <a:gdLst/>
            <a:ahLst/>
            <a:cxnLst/>
            <a:rect l="l" t="t" r="r" b="b"/>
            <a:pathLst>
              <a:path w="152400" h="1066800">
                <a:moveTo>
                  <a:pt x="50292" y="915924"/>
                </a:moveTo>
                <a:lnTo>
                  <a:pt x="0" y="915924"/>
                </a:lnTo>
                <a:lnTo>
                  <a:pt x="75438" y="1066800"/>
                </a:lnTo>
                <a:lnTo>
                  <a:pt x="138303" y="941069"/>
                </a:lnTo>
                <a:lnTo>
                  <a:pt x="50292" y="941069"/>
                </a:lnTo>
                <a:lnTo>
                  <a:pt x="50292" y="915924"/>
                </a:lnTo>
                <a:close/>
              </a:path>
              <a:path w="152400" h="1066800">
                <a:moveTo>
                  <a:pt x="51816" y="508253"/>
                </a:moveTo>
                <a:lnTo>
                  <a:pt x="50292" y="508253"/>
                </a:lnTo>
                <a:lnTo>
                  <a:pt x="50292" y="941069"/>
                </a:lnTo>
                <a:lnTo>
                  <a:pt x="100584" y="941069"/>
                </a:lnTo>
                <a:lnTo>
                  <a:pt x="100584" y="558546"/>
                </a:lnTo>
                <a:lnTo>
                  <a:pt x="75438" y="558546"/>
                </a:lnTo>
                <a:lnTo>
                  <a:pt x="100584" y="533400"/>
                </a:lnTo>
                <a:lnTo>
                  <a:pt x="51816" y="533400"/>
                </a:lnTo>
                <a:lnTo>
                  <a:pt x="51816" y="508253"/>
                </a:lnTo>
                <a:close/>
              </a:path>
              <a:path w="152400" h="1066800">
                <a:moveTo>
                  <a:pt x="150876" y="915924"/>
                </a:moveTo>
                <a:lnTo>
                  <a:pt x="100584" y="915924"/>
                </a:lnTo>
                <a:lnTo>
                  <a:pt x="100584" y="941069"/>
                </a:lnTo>
                <a:lnTo>
                  <a:pt x="138303" y="941069"/>
                </a:lnTo>
                <a:lnTo>
                  <a:pt x="150876" y="915924"/>
                </a:lnTo>
                <a:close/>
              </a:path>
              <a:path w="152400" h="1066800">
                <a:moveTo>
                  <a:pt x="100584" y="533400"/>
                </a:moveTo>
                <a:lnTo>
                  <a:pt x="75438" y="558546"/>
                </a:lnTo>
                <a:lnTo>
                  <a:pt x="100584" y="558546"/>
                </a:lnTo>
                <a:lnTo>
                  <a:pt x="100584" y="533400"/>
                </a:lnTo>
                <a:close/>
              </a:path>
              <a:path w="152400" h="1066800">
                <a:moveTo>
                  <a:pt x="102108" y="508253"/>
                </a:moveTo>
                <a:lnTo>
                  <a:pt x="76962" y="508253"/>
                </a:lnTo>
                <a:lnTo>
                  <a:pt x="51816" y="533400"/>
                </a:lnTo>
                <a:lnTo>
                  <a:pt x="100584" y="533400"/>
                </a:lnTo>
                <a:lnTo>
                  <a:pt x="100584" y="558546"/>
                </a:lnTo>
                <a:lnTo>
                  <a:pt x="102108" y="558546"/>
                </a:lnTo>
                <a:lnTo>
                  <a:pt x="102108" y="508253"/>
                </a:lnTo>
                <a:close/>
              </a:path>
              <a:path w="152400" h="1066800">
                <a:moveTo>
                  <a:pt x="102108" y="125730"/>
                </a:moveTo>
                <a:lnTo>
                  <a:pt x="51816" y="125730"/>
                </a:lnTo>
                <a:lnTo>
                  <a:pt x="51816" y="533400"/>
                </a:lnTo>
                <a:lnTo>
                  <a:pt x="76962" y="508253"/>
                </a:lnTo>
                <a:lnTo>
                  <a:pt x="102108" y="508253"/>
                </a:lnTo>
                <a:lnTo>
                  <a:pt x="102108" y="125730"/>
                </a:lnTo>
                <a:close/>
              </a:path>
              <a:path w="152400" h="1066800">
                <a:moveTo>
                  <a:pt x="76962" y="0"/>
                </a:moveTo>
                <a:lnTo>
                  <a:pt x="1524" y="150875"/>
                </a:lnTo>
                <a:lnTo>
                  <a:pt x="51816" y="150875"/>
                </a:lnTo>
                <a:lnTo>
                  <a:pt x="51816" y="125730"/>
                </a:lnTo>
                <a:lnTo>
                  <a:pt x="139826" y="125730"/>
                </a:lnTo>
                <a:lnTo>
                  <a:pt x="76962" y="0"/>
                </a:lnTo>
                <a:close/>
              </a:path>
              <a:path w="152400" h="1066800">
                <a:moveTo>
                  <a:pt x="139826" y="125730"/>
                </a:moveTo>
                <a:lnTo>
                  <a:pt x="102108" y="125730"/>
                </a:lnTo>
                <a:lnTo>
                  <a:pt x="102108" y="150875"/>
                </a:lnTo>
                <a:lnTo>
                  <a:pt x="152400" y="150875"/>
                </a:lnTo>
                <a:lnTo>
                  <a:pt x="139826" y="125730"/>
                </a:lnTo>
                <a:close/>
              </a:path>
            </a:pathLst>
          </a:custGeom>
          <a:solidFill>
            <a:srgbClr val="3A812E"/>
          </a:solidFill>
        </p:spPr>
        <p:txBody>
          <a:bodyPr wrap="square" lIns="0" tIns="0" rIns="0" bIns="0" rtlCol="0"/>
          <a:lstStyle/>
          <a:p>
            <a:endParaRPr/>
          </a:p>
        </p:txBody>
      </p:sp>
      <p:sp>
        <p:nvSpPr>
          <p:cNvPr id="45" name="object 45"/>
          <p:cNvSpPr txBox="1"/>
          <p:nvPr/>
        </p:nvSpPr>
        <p:spPr>
          <a:xfrm>
            <a:off x="5867019" y="5328292"/>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46" name="object 46"/>
          <p:cNvSpPr/>
          <p:nvPr/>
        </p:nvSpPr>
        <p:spPr>
          <a:xfrm>
            <a:off x="533400" y="2286000"/>
            <a:ext cx="2133600" cy="2514600"/>
          </a:xfrm>
          <a:custGeom>
            <a:avLst/>
            <a:gdLst/>
            <a:ahLst/>
            <a:cxnLst/>
            <a:rect l="l" t="t" r="r" b="b"/>
            <a:pathLst>
              <a:path w="2133600" h="2514600">
                <a:moveTo>
                  <a:pt x="0" y="1257300"/>
                </a:moveTo>
                <a:lnTo>
                  <a:pt x="889" y="1205470"/>
                </a:lnTo>
                <a:lnTo>
                  <a:pt x="3536" y="1154175"/>
                </a:lnTo>
                <a:lnTo>
                  <a:pt x="7905" y="1103454"/>
                </a:lnTo>
                <a:lnTo>
                  <a:pt x="13962" y="1053347"/>
                </a:lnTo>
                <a:lnTo>
                  <a:pt x="21673" y="1003896"/>
                </a:lnTo>
                <a:lnTo>
                  <a:pt x="31003" y="955140"/>
                </a:lnTo>
                <a:lnTo>
                  <a:pt x="41919" y="907120"/>
                </a:lnTo>
                <a:lnTo>
                  <a:pt x="54386" y="859877"/>
                </a:lnTo>
                <a:lnTo>
                  <a:pt x="68369" y="813450"/>
                </a:lnTo>
                <a:lnTo>
                  <a:pt x="83834" y="767881"/>
                </a:lnTo>
                <a:lnTo>
                  <a:pt x="100747" y="723210"/>
                </a:lnTo>
                <a:lnTo>
                  <a:pt x="119074" y="679476"/>
                </a:lnTo>
                <a:lnTo>
                  <a:pt x="138780" y="636722"/>
                </a:lnTo>
                <a:lnTo>
                  <a:pt x="159830" y="594986"/>
                </a:lnTo>
                <a:lnTo>
                  <a:pt x="182192" y="554310"/>
                </a:lnTo>
                <a:lnTo>
                  <a:pt x="205830" y="514734"/>
                </a:lnTo>
                <a:lnTo>
                  <a:pt x="230710" y="476298"/>
                </a:lnTo>
                <a:lnTo>
                  <a:pt x="256797" y="439042"/>
                </a:lnTo>
                <a:lnTo>
                  <a:pt x="284058" y="403008"/>
                </a:lnTo>
                <a:lnTo>
                  <a:pt x="312458" y="368236"/>
                </a:lnTo>
                <a:lnTo>
                  <a:pt x="341962" y="334766"/>
                </a:lnTo>
                <a:lnTo>
                  <a:pt x="372537" y="302638"/>
                </a:lnTo>
                <a:lnTo>
                  <a:pt x="404148" y="271893"/>
                </a:lnTo>
                <a:lnTo>
                  <a:pt x="436761" y="242572"/>
                </a:lnTo>
                <a:lnTo>
                  <a:pt x="470341" y="214714"/>
                </a:lnTo>
                <a:lnTo>
                  <a:pt x="504854" y="188360"/>
                </a:lnTo>
                <a:lnTo>
                  <a:pt x="540266" y="163552"/>
                </a:lnTo>
                <a:lnTo>
                  <a:pt x="576543" y="140328"/>
                </a:lnTo>
                <a:lnTo>
                  <a:pt x="613650" y="118730"/>
                </a:lnTo>
                <a:lnTo>
                  <a:pt x="651552" y="98798"/>
                </a:lnTo>
                <a:lnTo>
                  <a:pt x="690216" y="80572"/>
                </a:lnTo>
                <a:lnTo>
                  <a:pt x="729608" y="64093"/>
                </a:lnTo>
                <a:lnTo>
                  <a:pt x="769692" y="49401"/>
                </a:lnTo>
                <a:lnTo>
                  <a:pt x="810435" y="36537"/>
                </a:lnTo>
                <a:lnTo>
                  <a:pt x="851802" y="25541"/>
                </a:lnTo>
                <a:lnTo>
                  <a:pt x="893759" y="16454"/>
                </a:lnTo>
                <a:lnTo>
                  <a:pt x="936271" y="9316"/>
                </a:lnTo>
                <a:lnTo>
                  <a:pt x="979305" y="4167"/>
                </a:lnTo>
                <a:lnTo>
                  <a:pt x="1022826" y="1048"/>
                </a:lnTo>
                <a:lnTo>
                  <a:pt x="1066800" y="0"/>
                </a:lnTo>
                <a:lnTo>
                  <a:pt x="1110771" y="1048"/>
                </a:lnTo>
                <a:lnTo>
                  <a:pt x="1154290" y="4167"/>
                </a:lnTo>
                <a:lnTo>
                  <a:pt x="1197323" y="9316"/>
                </a:lnTo>
                <a:lnTo>
                  <a:pt x="1239834" y="16454"/>
                </a:lnTo>
                <a:lnTo>
                  <a:pt x="1281790" y="25541"/>
                </a:lnTo>
                <a:lnTo>
                  <a:pt x="1323156" y="36537"/>
                </a:lnTo>
                <a:lnTo>
                  <a:pt x="1363898" y="49401"/>
                </a:lnTo>
                <a:lnTo>
                  <a:pt x="1403981" y="64093"/>
                </a:lnTo>
                <a:lnTo>
                  <a:pt x="1443372" y="80572"/>
                </a:lnTo>
                <a:lnTo>
                  <a:pt x="1482036" y="98798"/>
                </a:lnTo>
                <a:lnTo>
                  <a:pt x="1519938" y="118730"/>
                </a:lnTo>
                <a:lnTo>
                  <a:pt x="1557045" y="140328"/>
                </a:lnTo>
                <a:lnTo>
                  <a:pt x="1593321" y="163552"/>
                </a:lnTo>
                <a:lnTo>
                  <a:pt x="1628733" y="188360"/>
                </a:lnTo>
                <a:lnTo>
                  <a:pt x="1663247" y="214714"/>
                </a:lnTo>
                <a:lnTo>
                  <a:pt x="1696827" y="242572"/>
                </a:lnTo>
                <a:lnTo>
                  <a:pt x="1729440" y="271893"/>
                </a:lnTo>
                <a:lnTo>
                  <a:pt x="1761052" y="302638"/>
                </a:lnTo>
                <a:lnTo>
                  <a:pt x="1791627" y="334766"/>
                </a:lnTo>
                <a:lnTo>
                  <a:pt x="1821132" y="368236"/>
                </a:lnTo>
                <a:lnTo>
                  <a:pt x="1849532" y="403008"/>
                </a:lnTo>
                <a:lnTo>
                  <a:pt x="1876794" y="439042"/>
                </a:lnTo>
                <a:lnTo>
                  <a:pt x="1902882" y="476298"/>
                </a:lnTo>
                <a:lnTo>
                  <a:pt x="1927762" y="514734"/>
                </a:lnTo>
                <a:lnTo>
                  <a:pt x="1951400" y="554310"/>
                </a:lnTo>
                <a:lnTo>
                  <a:pt x="1973763" y="594986"/>
                </a:lnTo>
                <a:lnTo>
                  <a:pt x="1994814" y="636722"/>
                </a:lnTo>
                <a:lnTo>
                  <a:pt x="2014521" y="679476"/>
                </a:lnTo>
                <a:lnTo>
                  <a:pt x="2032848" y="723210"/>
                </a:lnTo>
                <a:lnTo>
                  <a:pt x="2049762" y="767881"/>
                </a:lnTo>
                <a:lnTo>
                  <a:pt x="2065227" y="813450"/>
                </a:lnTo>
                <a:lnTo>
                  <a:pt x="2079211" y="859877"/>
                </a:lnTo>
                <a:lnTo>
                  <a:pt x="2091678" y="907120"/>
                </a:lnTo>
                <a:lnTo>
                  <a:pt x="2102594" y="955140"/>
                </a:lnTo>
                <a:lnTo>
                  <a:pt x="2111925" y="1003896"/>
                </a:lnTo>
                <a:lnTo>
                  <a:pt x="2119636" y="1053347"/>
                </a:lnTo>
                <a:lnTo>
                  <a:pt x="2125694" y="1103454"/>
                </a:lnTo>
                <a:lnTo>
                  <a:pt x="2130063" y="1154175"/>
                </a:lnTo>
                <a:lnTo>
                  <a:pt x="2132710" y="1205470"/>
                </a:lnTo>
                <a:lnTo>
                  <a:pt x="2133600" y="1257300"/>
                </a:lnTo>
                <a:lnTo>
                  <a:pt x="2132710" y="1309129"/>
                </a:lnTo>
                <a:lnTo>
                  <a:pt x="2130063" y="1360424"/>
                </a:lnTo>
                <a:lnTo>
                  <a:pt x="2125694" y="1411145"/>
                </a:lnTo>
                <a:lnTo>
                  <a:pt x="2119636" y="1461252"/>
                </a:lnTo>
                <a:lnTo>
                  <a:pt x="2111925" y="1510703"/>
                </a:lnTo>
                <a:lnTo>
                  <a:pt x="2102594" y="1559459"/>
                </a:lnTo>
                <a:lnTo>
                  <a:pt x="2091678" y="1607479"/>
                </a:lnTo>
                <a:lnTo>
                  <a:pt x="2079211" y="1654722"/>
                </a:lnTo>
                <a:lnTo>
                  <a:pt x="2065227" y="1701149"/>
                </a:lnTo>
                <a:lnTo>
                  <a:pt x="2049762" y="1746718"/>
                </a:lnTo>
                <a:lnTo>
                  <a:pt x="2032848" y="1791389"/>
                </a:lnTo>
                <a:lnTo>
                  <a:pt x="2014521" y="1835123"/>
                </a:lnTo>
                <a:lnTo>
                  <a:pt x="1994814" y="1877877"/>
                </a:lnTo>
                <a:lnTo>
                  <a:pt x="1973763" y="1919613"/>
                </a:lnTo>
                <a:lnTo>
                  <a:pt x="1951400" y="1960289"/>
                </a:lnTo>
                <a:lnTo>
                  <a:pt x="1927762" y="1999865"/>
                </a:lnTo>
                <a:lnTo>
                  <a:pt x="1902882" y="2038301"/>
                </a:lnTo>
                <a:lnTo>
                  <a:pt x="1876794" y="2075557"/>
                </a:lnTo>
                <a:lnTo>
                  <a:pt x="1849532" y="2111591"/>
                </a:lnTo>
                <a:lnTo>
                  <a:pt x="1821132" y="2146363"/>
                </a:lnTo>
                <a:lnTo>
                  <a:pt x="1791627" y="2179833"/>
                </a:lnTo>
                <a:lnTo>
                  <a:pt x="1761052" y="2211961"/>
                </a:lnTo>
                <a:lnTo>
                  <a:pt x="1729440" y="2242706"/>
                </a:lnTo>
                <a:lnTo>
                  <a:pt x="1696827" y="2272027"/>
                </a:lnTo>
                <a:lnTo>
                  <a:pt x="1663247" y="2299885"/>
                </a:lnTo>
                <a:lnTo>
                  <a:pt x="1628733" y="2326239"/>
                </a:lnTo>
                <a:lnTo>
                  <a:pt x="1593321" y="2351047"/>
                </a:lnTo>
                <a:lnTo>
                  <a:pt x="1557045" y="2374271"/>
                </a:lnTo>
                <a:lnTo>
                  <a:pt x="1519938" y="2395869"/>
                </a:lnTo>
                <a:lnTo>
                  <a:pt x="1482036" y="2415801"/>
                </a:lnTo>
                <a:lnTo>
                  <a:pt x="1443372" y="2434027"/>
                </a:lnTo>
                <a:lnTo>
                  <a:pt x="1403981" y="2450506"/>
                </a:lnTo>
                <a:lnTo>
                  <a:pt x="1363898" y="2465198"/>
                </a:lnTo>
                <a:lnTo>
                  <a:pt x="1323156" y="2478062"/>
                </a:lnTo>
                <a:lnTo>
                  <a:pt x="1281790" y="2489058"/>
                </a:lnTo>
                <a:lnTo>
                  <a:pt x="1239834" y="2498145"/>
                </a:lnTo>
                <a:lnTo>
                  <a:pt x="1197323" y="2505283"/>
                </a:lnTo>
                <a:lnTo>
                  <a:pt x="1154290" y="2510432"/>
                </a:lnTo>
                <a:lnTo>
                  <a:pt x="1110771" y="2513551"/>
                </a:lnTo>
                <a:lnTo>
                  <a:pt x="1066800" y="2514600"/>
                </a:lnTo>
                <a:lnTo>
                  <a:pt x="1022826" y="2513551"/>
                </a:lnTo>
                <a:lnTo>
                  <a:pt x="979305" y="2510432"/>
                </a:lnTo>
                <a:lnTo>
                  <a:pt x="936271" y="2505283"/>
                </a:lnTo>
                <a:lnTo>
                  <a:pt x="893759" y="2498145"/>
                </a:lnTo>
                <a:lnTo>
                  <a:pt x="851802" y="2489058"/>
                </a:lnTo>
                <a:lnTo>
                  <a:pt x="810435" y="2478062"/>
                </a:lnTo>
                <a:lnTo>
                  <a:pt x="769692" y="2465198"/>
                </a:lnTo>
                <a:lnTo>
                  <a:pt x="729608" y="2450506"/>
                </a:lnTo>
                <a:lnTo>
                  <a:pt x="690216" y="2434027"/>
                </a:lnTo>
                <a:lnTo>
                  <a:pt x="651552" y="2415801"/>
                </a:lnTo>
                <a:lnTo>
                  <a:pt x="613650" y="2395869"/>
                </a:lnTo>
                <a:lnTo>
                  <a:pt x="576543" y="2374271"/>
                </a:lnTo>
                <a:lnTo>
                  <a:pt x="540266" y="2351047"/>
                </a:lnTo>
                <a:lnTo>
                  <a:pt x="504854" y="2326239"/>
                </a:lnTo>
                <a:lnTo>
                  <a:pt x="470341" y="2299885"/>
                </a:lnTo>
                <a:lnTo>
                  <a:pt x="436761" y="2272027"/>
                </a:lnTo>
                <a:lnTo>
                  <a:pt x="404148" y="2242706"/>
                </a:lnTo>
                <a:lnTo>
                  <a:pt x="372537" y="2211961"/>
                </a:lnTo>
                <a:lnTo>
                  <a:pt x="341962" y="2179833"/>
                </a:lnTo>
                <a:lnTo>
                  <a:pt x="312458" y="2146363"/>
                </a:lnTo>
                <a:lnTo>
                  <a:pt x="284058" y="2111591"/>
                </a:lnTo>
                <a:lnTo>
                  <a:pt x="256797" y="2075557"/>
                </a:lnTo>
                <a:lnTo>
                  <a:pt x="230710" y="2038301"/>
                </a:lnTo>
                <a:lnTo>
                  <a:pt x="205830" y="1999865"/>
                </a:lnTo>
                <a:lnTo>
                  <a:pt x="182192" y="1960289"/>
                </a:lnTo>
                <a:lnTo>
                  <a:pt x="159830" y="1919613"/>
                </a:lnTo>
                <a:lnTo>
                  <a:pt x="138780" y="1877877"/>
                </a:lnTo>
                <a:lnTo>
                  <a:pt x="119074" y="1835123"/>
                </a:lnTo>
                <a:lnTo>
                  <a:pt x="100747" y="1791389"/>
                </a:lnTo>
                <a:lnTo>
                  <a:pt x="83834" y="1746718"/>
                </a:lnTo>
                <a:lnTo>
                  <a:pt x="68369" y="1701149"/>
                </a:lnTo>
                <a:lnTo>
                  <a:pt x="54386" y="1654722"/>
                </a:lnTo>
                <a:lnTo>
                  <a:pt x="41919" y="1607479"/>
                </a:lnTo>
                <a:lnTo>
                  <a:pt x="31003" y="1559459"/>
                </a:lnTo>
                <a:lnTo>
                  <a:pt x="21673" y="1510703"/>
                </a:lnTo>
                <a:lnTo>
                  <a:pt x="13962" y="1461252"/>
                </a:lnTo>
                <a:lnTo>
                  <a:pt x="7905" y="1411145"/>
                </a:lnTo>
                <a:lnTo>
                  <a:pt x="3536" y="1360424"/>
                </a:lnTo>
                <a:lnTo>
                  <a:pt x="889" y="1309129"/>
                </a:lnTo>
                <a:lnTo>
                  <a:pt x="0" y="1257300"/>
                </a:lnTo>
                <a:close/>
              </a:path>
            </a:pathLst>
          </a:custGeom>
          <a:ln w="6096">
            <a:solidFill>
              <a:srgbClr val="000000"/>
            </a:solidFill>
          </a:ln>
        </p:spPr>
        <p:txBody>
          <a:bodyPr wrap="square" lIns="0" tIns="0" rIns="0" bIns="0" rtlCol="0"/>
          <a:lstStyle/>
          <a:p>
            <a:endParaRPr/>
          </a:p>
        </p:txBody>
      </p:sp>
      <p:sp>
        <p:nvSpPr>
          <p:cNvPr id="47" name="object 47"/>
          <p:cNvSpPr/>
          <p:nvPr/>
        </p:nvSpPr>
        <p:spPr>
          <a:xfrm>
            <a:off x="3429000" y="1295400"/>
            <a:ext cx="5257800" cy="5029200"/>
          </a:xfrm>
          <a:custGeom>
            <a:avLst/>
            <a:gdLst/>
            <a:ahLst/>
            <a:cxnLst/>
            <a:rect l="l" t="t" r="r" b="b"/>
            <a:pathLst>
              <a:path w="5257800" h="5029200">
                <a:moveTo>
                  <a:pt x="0" y="2514600"/>
                </a:moveTo>
                <a:lnTo>
                  <a:pt x="454" y="2467359"/>
                </a:lnTo>
                <a:lnTo>
                  <a:pt x="1813" y="2420330"/>
                </a:lnTo>
                <a:lnTo>
                  <a:pt x="4068" y="2373520"/>
                </a:lnTo>
                <a:lnTo>
                  <a:pt x="7210" y="2326936"/>
                </a:lnTo>
                <a:lnTo>
                  <a:pt x="11234" y="2280586"/>
                </a:lnTo>
                <a:lnTo>
                  <a:pt x="16129" y="2234478"/>
                </a:lnTo>
                <a:lnTo>
                  <a:pt x="21888" y="2188619"/>
                </a:lnTo>
                <a:lnTo>
                  <a:pt x="28504" y="2143017"/>
                </a:lnTo>
                <a:lnTo>
                  <a:pt x="35969" y="2097680"/>
                </a:lnTo>
                <a:lnTo>
                  <a:pt x="44274" y="2052614"/>
                </a:lnTo>
                <a:lnTo>
                  <a:pt x="53411" y="2007829"/>
                </a:lnTo>
                <a:lnTo>
                  <a:pt x="63373" y="1963330"/>
                </a:lnTo>
                <a:lnTo>
                  <a:pt x="74151" y="1919127"/>
                </a:lnTo>
                <a:lnTo>
                  <a:pt x="85739" y="1875225"/>
                </a:lnTo>
                <a:lnTo>
                  <a:pt x="98127" y="1831634"/>
                </a:lnTo>
                <a:lnTo>
                  <a:pt x="111308" y="1788361"/>
                </a:lnTo>
                <a:lnTo>
                  <a:pt x="125273" y="1745413"/>
                </a:lnTo>
                <a:lnTo>
                  <a:pt x="140016" y="1702797"/>
                </a:lnTo>
                <a:lnTo>
                  <a:pt x="155528" y="1660522"/>
                </a:lnTo>
                <a:lnTo>
                  <a:pt x="171800" y="1618596"/>
                </a:lnTo>
                <a:lnTo>
                  <a:pt x="188826" y="1577024"/>
                </a:lnTo>
                <a:lnTo>
                  <a:pt x="206597" y="1535816"/>
                </a:lnTo>
                <a:lnTo>
                  <a:pt x="225105" y="1494979"/>
                </a:lnTo>
                <a:lnTo>
                  <a:pt x="244342" y="1454521"/>
                </a:lnTo>
                <a:lnTo>
                  <a:pt x="264301" y="1414448"/>
                </a:lnTo>
                <a:lnTo>
                  <a:pt x="284973" y="1374769"/>
                </a:lnTo>
                <a:lnTo>
                  <a:pt x="306350" y="1335491"/>
                </a:lnTo>
                <a:lnTo>
                  <a:pt x="328425" y="1296622"/>
                </a:lnTo>
                <a:lnTo>
                  <a:pt x="351190" y="1258170"/>
                </a:lnTo>
                <a:lnTo>
                  <a:pt x="374636" y="1220141"/>
                </a:lnTo>
                <a:lnTo>
                  <a:pt x="398756" y="1182544"/>
                </a:lnTo>
                <a:lnTo>
                  <a:pt x="423541" y="1145387"/>
                </a:lnTo>
                <a:lnTo>
                  <a:pt x="448984" y="1108676"/>
                </a:lnTo>
                <a:lnTo>
                  <a:pt x="475077" y="1072420"/>
                </a:lnTo>
                <a:lnTo>
                  <a:pt x="501812" y="1036625"/>
                </a:lnTo>
                <a:lnTo>
                  <a:pt x="529181" y="1001300"/>
                </a:lnTo>
                <a:lnTo>
                  <a:pt x="557176" y="966453"/>
                </a:lnTo>
                <a:lnTo>
                  <a:pt x="585789" y="932090"/>
                </a:lnTo>
                <a:lnTo>
                  <a:pt x="615012" y="898220"/>
                </a:lnTo>
                <a:lnTo>
                  <a:pt x="644837" y="864849"/>
                </a:lnTo>
                <a:lnTo>
                  <a:pt x="675256" y="831987"/>
                </a:lnTo>
                <a:lnTo>
                  <a:pt x="706262" y="799639"/>
                </a:lnTo>
                <a:lnTo>
                  <a:pt x="737846" y="767814"/>
                </a:lnTo>
                <a:lnTo>
                  <a:pt x="770000" y="736520"/>
                </a:lnTo>
                <a:lnTo>
                  <a:pt x="802717" y="705764"/>
                </a:lnTo>
                <a:lnTo>
                  <a:pt x="835989" y="675553"/>
                </a:lnTo>
                <a:lnTo>
                  <a:pt x="869807" y="645895"/>
                </a:lnTo>
                <a:lnTo>
                  <a:pt x="904163" y="616799"/>
                </a:lnTo>
                <a:lnTo>
                  <a:pt x="939050" y="588270"/>
                </a:lnTo>
                <a:lnTo>
                  <a:pt x="974460" y="560318"/>
                </a:lnTo>
                <a:lnTo>
                  <a:pt x="1010385" y="532949"/>
                </a:lnTo>
                <a:lnTo>
                  <a:pt x="1046817" y="506171"/>
                </a:lnTo>
                <a:lnTo>
                  <a:pt x="1083747" y="479993"/>
                </a:lnTo>
                <a:lnTo>
                  <a:pt x="1121169" y="454420"/>
                </a:lnTo>
                <a:lnTo>
                  <a:pt x="1159073" y="429462"/>
                </a:lnTo>
                <a:lnTo>
                  <a:pt x="1197452" y="405125"/>
                </a:lnTo>
                <a:lnTo>
                  <a:pt x="1236299" y="381417"/>
                </a:lnTo>
                <a:lnTo>
                  <a:pt x="1275605" y="358346"/>
                </a:lnTo>
                <a:lnTo>
                  <a:pt x="1315362" y="335919"/>
                </a:lnTo>
                <a:lnTo>
                  <a:pt x="1355562" y="314145"/>
                </a:lnTo>
                <a:lnTo>
                  <a:pt x="1396198" y="293030"/>
                </a:lnTo>
                <a:lnTo>
                  <a:pt x="1437261" y="272582"/>
                </a:lnTo>
                <a:lnTo>
                  <a:pt x="1478744" y="252808"/>
                </a:lnTo>
                <a:lnTo>
                  <a:pt x="1520638" y="233718"/>
                </a:lnTo>
                <a:lnTo>
                  <a:pt x="1562935" y="215317"/>
                </a:lnTo>
                <a:lnTo>
                  <a:pt x="1605629" y="197613"/>
                </a:lnTo>
                <a:lnTo>
                  <a:pt x="1648710" y="180615"/>
                </a:lnTo>
                <a:lnTo>
                  <a:pt x="1692170" y="164330"/>
                </a:lnTo>
                <a:lnTo>
                  <a:pt x="1736003" y="148765"/>
                </a:lnTo>
                <a:lnTo>
                  <a:pt x="1780199" y="133928"/>
                </a:lnTo>
                <a:lnTo>
                  <a:pt x="1824752" y="119826"/>
                </a:lnTo>
                <a:lnTo>
                  <a:pt x="1869652" y="106468"/>
                </a:lnTo>
                <a:lnTo>
                  <a:pt x="1914892" y="93860"/>
                </a:lnTo>
                <a:lnTo>
                  <a:pt x="1960465" y="82011"/>
                </a:lnTo>
                <a:lnTo>
                  <a:pt x="2006361" y="70927"/>
                </a:lnTo>
                <a:lnTo>
                  <a:pt x="2052574" y="60617"/>
                </a:lnTo>
                <a:lnTo>
                  <a:pt x="2099095" y="51088"/>
                </a:lnTo>
                <a:lnTo>
                  <a:pt x="2145917" y="42348"/>
                </a:lnTo>
                <a:lnTo>
                  <a:pt x="2193030" y="34405"/>
                </a:lnTo>
                <a:lnTo>
                  <a:pt x="2240428" y="27265"/>
                </a:lnTo>
                <a:lnTo>
                  <a:pt x="2288103" y="20937"/>
                </a:lnTo>
                <a:lnTo>
                  <a:pt x="2336046" y="15427"/>
                </a:lnTo>
                <a:lnTo>
                  <a:pt x="2384250" y="10745"/>
                </a:lnTo>
                <a:lnTo>
                  <a:pt x="2432706" y="6897"/>
                </a:lnTo>
                <a:lnTo>
                  <a:pt x="2481407" y="3891"/>
                </a:lnTo>
                <a:lnTo>
                  <a:pt x="2530345" y="1734"/>
                </a:lnTo>
                <a:lnTo>
                  <a:pt x="2579512" y="434"/>
                </a:lnTo>
                <a:lnTo>
                  <a:pt x="2628900" y="0"/>
                </a:lnTo>
                <a:lnTo>
                  <a:pt x="2678287" y="434"/>
                </a:lnTo>
                <a:lnTo>
                  <a:pt x="2727454" y="1734"/>
                </a:lnTo>
                <a:lnTo>
                  <a:pt x="2776392" y="3891"/>
                </a:lnTo>
                <a:lnTo>
                  <a:pt x="2825093" y="6897"/>
                </a:lnTo>
                <a:lnTo>
                  <a:pt x="2873549" y="10745"/>
                </a:lnTo>
                <a:lnTo>
                  <a:pt x="2921753" y="15427"/>
                </a:lnTo>
                <a:lnTo>
                  <a:pt x="2969696" y="20937"/>
                </a:lnTo>
                <a:lnTo>
                  <a:pt x="3017371" y="27265"/>
                </a:lnTo>
                <a:lnTo>
                  <a:pt x="3064769" y="34405"/>
                </a:lnTo>
                <a:lnTo>
                  <a:pt x="3111882" y="42348"/>
                </a:lnTo>
                <a:lnTo>
                  <a:pt x="3158704" y="51088"/>
                </a:lnTo>
                <a:lnTo>
                  <a:pt x="3205225" y="60617"/>
                </a:lnTo>
                <a:lnTo>
                  <a:pt x="3251438" y="70927"/>
                </a:lnTo>
                <a:lnTo>
                  <a:pt x="3297334" y="82011"/>
                </a:lnTo>
                <a:lnTo>
                  <a:pt x="3342907" y="93860"/>
                </a:lnTo>
                <a:lnTo>
                  <a:pt x="3388147" y="106468"/>
                </a:lnTo>
                <a:lnTo>
                  <a:pt x="3433047" y="119826"/>
                </a:lnTo>
                <a:lnTo>
                  <a:pt x="3477600" y="133928"/>
                </a:lnTo>
                <a:lnTo>
                  <a:pt x="3521796" y="148765"/>
                </a:lnTo>
                <a:lnTo>
                  <a:pt x="3565629" y="164330"/>
                </a:lnTo>
                <a:lnTo>
                  <a:pt x="3609089" y="180615"/>
                </a:lnTo>
                <a:lnTo>
                  <a:pt x="3652170" y="197613"/>
                </a:lnTo>
                <a:lnTo>
                  <a:pt x="3694864" y="215317"/>
                </a:lnTo>
                <a:lnTo>
                  <a:pt x="3737161" y="233718"/>
                </a:lnTo>
                <a:lnTo>
                  <a:pt x="3779055" y="252808"/>
                </a:lnTo>
                <a:lnTo>
                  <a:pt x="3820538" y="272582"/>
                </a:lnTo>
                <a:lnTo>
                  <a:pt x="3861601" y="293030"/>
                </a:lnTo>
                <a:lnTo>
                  <a:pt x="3902237" y="314145"/>
                </a:lnTo>
                <a:lnTo>
                  <a:pt x="3942437" y="335919"/>
                </a:lnTo>
                <a:lnTo>
                  <a:pt x="3982194" y="358346"/>
                </a:lnTo>
                <a:lnTo>
                  <a:pt x="4021500" y="381417"/>
                </a:lnTo>
                <a:lnTo>
                  <a:pt x="4060347" y="405125"/>
                </a:lnTo>
                <a:lnTo>
                  <a:pt x="4098726" y="429462"/>
                </a:lnTo>
                <a:lnTo>
                  <a:pt x="4136630" y="454420"/>
                </a:lnTo>
                <a:lnTo>
                  <a:pt x="4174052" y="479993"/>
                </a:lnTo>
                <a:lnTo>
                  <a:pt x="4210982" y="506171"/>
                </a:lnTo>
                <a:lnTo>
                  <a:pt x="4247414" y="532949"/>
                </a:lnTo>
                <a:lnTo>
                  <a:pt x="4283339" y="560318"/>
                </a:lnTo>
                <a:lnTo>
                  <a:pt x="4318749" y="588270"/>
                </a:lnTo>
                <a:lnTo>
                  <a:pt x="4353636" y="616799"/>
                </a:lnTo>
                <a:lnTo>
                  <a:pt x="4387992" y="645895"/>
                </a:lnTo>
                <a:lnTo>
                  <a:pt x="4421810" y="675553"/>
                </a:lnTo>
                <a:lnTo>
                  <a:pt x="4455082" y="705764"/>
                </a:lnTo>
                <a:lnTo>
                  <a:pt x="4487799" y="736520"/>
                </a:lnTo>
                <a:lnTo>
                  <a:pt x="4519953" y="767814"/>
                </a:lnTo>
                <a:lnTo>
                  <a:pt x="4551537" y="799639"/>
                </a:lnTo>
                <a:lnTo>
                  <a:pt x="4582543" y="831987"/>
                </a:lnTo>
                <a:lnTo>
                  <a:pt x="4612962" y="864849"/>
                </a:lnTo>
                <a:lnTo>
                  <a:pt x="4642787" y="898220"/>
                </a:lnTo>
                <a:lnTo>
                  <a:pt x="4672010" y="932090"/>
                </a:lnTo>
                <a:lnTo>
                  <a:pt x="4700623" y="966453"/>
                </a:lnTo>
                <a:lnTo>
                  <a:pt x="4728618" y="1001300"/>
                </a:lnTo>
                <a:lnTo>
                  <a:pt x="4755987" y="1036625"/>
                </a:lnTo>
                <a:lnTo>
                  <a:pt x="4782722" y="1072420"/>
                </a:lnTo>
                <a:lnTo>
                  <a:pt x="4808815" y="1108676"/>
                </a:lnTo>
                <a:lnTo>
                  <a:pt x="4834258" y="1145387"/>
                </a:lnTo>
                <a:lnTo>
                  <a:pt x="4859043" y="1182544"/>
                </a:lnTo>
                <a:lnTo>
                  <a:pt x="4883163" y="1220141"/>
                </a:lnTo>
                <a:lnTo>
                  <a:pt x="4906609" y="1258170"/>
                </a:lnTo>
                <a:lnTo>
                  <a:pt x="4929374" y="1296622"/>
                </a:lnTo>
                <a:lnTo>
                  <a:pt x="4951449" y="1335491"/>
                </a:lnTo>
                <a:lnTo>
                  <a:pt x="4972826" y="1374769"/>
                </a:lnTo>
                <a:lnTo>
                  <a:pt x="4993498" y="1414448"/>
                </a:lnTo>
                <a:lnTo>
                  <a:pt x="5013457" y="1454521"/>
                </a:lnTo>
                <a:lnTo>
                  <a:pt x="5032694" y="1494979"/>
                </a:lnTo>
                <a:lnTo>
                  <a:pt x="5051202" y="1535816"/>
                </a:lnTo>
                <a:lnTo>
                  <a:pt x="5068973" y="1577024"/>
                </a:lnTo>
                <a:lnTo>
                  <a:pt x="5085999" y="1618596"/>
                </a:lnTo>
                <a:lnTo>
                  <a:pt x="5102271" y="1660522"/>
                </a:lnTo>
                <a:lnTo>
                  <a:pt x="5117783" y="1702797"/>
                </a:lnTo>
                <a:lnTo>
                  <a:pt x="5132526" y="1745413"/>
                </a:lnTo>
                <a:lnTo>
                  <a:pt x="5146491" y="1788361"/>
                </a:lnTo>
                <a:lnTo>
                  <a:pt x="5159672" y="1831634"/>
                </a:lnTo>
                <a:lnTo>
                  <a:pt x="5172060" y="1875225"/>
                </a:lnTo>
                <a:lnTo>
                  <a:pt x="5183648" y="1919127"/>
                </a:lnTo>
                <a:lnTo>
                  <a:pt x="5194426" y="1963330"/>
                </a:lnTo>
                <a:lnTo>
                  <a:pt x="5204388" y="2007829"/>
                </a:lnTo>
                <a:lnTo>
                  <a:pt x="5213525" y="2052614"/>
                </a:lnTo>
                <a:lnTo>
                  <a:pt x="5221830" y="2097680"/>
                </a:lnTo>
                <a:lnTo>
                  <a:pt x="5229295" y="2143017"/>
                </a:lnTo>
                <a:lnTo>
                  <a:pt x="5235911" y="2188619"/>
                </a:lnTo>
                <a:lnTo>
                  <a:pt x="5241670" y="2234478"/>
                </a:lnTo>
                <a:lnTo>
                  <a:pt x="5246565" y="2280586"/>
                </a:lnTo>
                <a:lnTo>
                  <a:pt x="5250589" y="2326936"/>
                </a:lnTo>
                <a:lnTo>
                  <a:pt x="5253731" y="2373520"/>
                </a:lnTo>
                <a:lnTo>
                  <a:pt x="5255986" y="2420330"/>
                </a:lnTo>
                <a:lnTo>
                  <a:pt x="5257345" y="2467359"/>
                </a:lnTo>
                <a:lnTo>
                  <a:pt x="5257800" y="2514600"/>
                </a:lnTo>
                <a:lnTo>
                  <a:pt x="5257345" y="2561840"/>
                </a:lnTo>
                <a:lnTo>
                  <a:pt x="5255986" y="2608869"/>
                </a:lnTo>
                <a:lnTo>
                  <a:pt x="5253731" y="2655679"/>
                </a:lnTo>
                <a:lnTo>
                  <a:pt x="5250589" y="2702263"/>
                </a:lnTo>
                <a:lnTo>
                  <a:pt x="5246565" y="2748613"/>
                </a:lnTo>
                <a:lnTo>
                  <a:pt x="5241670" y="2794721"/>
                </a:lnTo>
                <a:lnTo>
                  <a:pt x="5235911" y="2840580"/>
                </a:lnTo>
                <a:lnTo>
                  <a:pt x="5229295" y="2886182"/>
                </a:lnTo>
                <a:lnTo>
                  <a:pt x="5221830" y="2931519"/>
                </a:lnTo>
                <a:lnTo>
                  <a:pt x="5213525" y="2976585"/>
                </a:lnTo>
                <a:lnTo>
                  <a:pt x="5204388" y="3021370"/>
                </a:lnTo>
                <a:lnTo>
                  <a:pt x="5194426" y="3065869"/>
                </a:lnTo>
                <a:lnTo>
                  <a:pt x="5183648" y="3110072"/>
                </a:lnTo>
                <a:lnTo>
                  <a:pt x="5172060" y="3153974"/>
                </a:lnTo>
                <a:lnTo>
                  <a:pt x="5159672" y="3197565"/>
                </a:lnTo>
                <a:lnTo>
                  <a:pt x="5146491" y="3240838"/>
                </a:lnTo>
                <a:lnTo>
                  <a:pt x="5132526" y="3283786"/>
                </a:lnTo>
                <a:lnTo>
                  <a:pt x="5117783" y="3326402"/>
                </a:lnTo>
                <a:lnTo>
                  <a:pt x="5102271" y="3368677"/>
                </a:lnTo>
                <a:lnTo>
                  <a:pt x="5085999" y="3410603"/>
                </a:lnTo>
                <a:lnTo>
                  <a:pt x="5068973" y="3452175"/>
                </a:lnTo>
                <a:lnTo>
                  <a:pt x="5051202" y="3493383"/>
                </a:lnTo>
                <a:lnTo>
                  <a:pt x="5032694" y="3534220"/>
                </a:lnTo>
                <a:lnTo>
                  <a:pt x="5013457" y="3574678"/>
                </a:lnTo>
                <a:lnTo>
                  <a:pt x="4993498" y="3614751"/>
                </a:lnTo>
                <a:lnTo>
                  <a:pt x="4972826" y="3654430"/>
                </a:lnTo>
                <a:lnTo>
                  <a:pt x="4951449" y="3693708"/>
                </a:lnTo>
                <a:lnTo>
                  <a:pt x="4929374" y="3732577"/>
                </a:lnTo>
                <a:lnTo>
                  <a:pt x="4906609" y="3771029"/>
                </a:lnTo>
                <a:lnTo>
                  <a:pt x="4883163" y="3809058"/>
                </a:lnTo>
                <a:lnTo>
                  <a:pt x="4859043" y="3846655"/>
                </a:lnTo>
                <a:lnTo>
                  <a:pt x="4834258" y="3883812"/>
                </a:lnTo>
                <a:lnTo>
                  <a:pt x="4808815" y="3920523"/>
                </a:lnTo>
                <a:lnTo>
                  <a:pt x="4782722" y="3956779"/>
                </a:lnTo>
                <a:lnTo>
                  <a:pt x="4755987" y="3992574"/>
                </a:lnTo>
                <a:lnTo>
                  <a:pt x="4728618" y="4027899"/>
                </a:lnTo>
                <a:lnTo>
                  <a:pt x="4700623" y="4062746"/>
                </a:lnTo>
                <a:lnTo>
                  <a:pt x="4672010" y="4097109"/>
                </a:lnTo>
                <a:lnTo>
                  <a:pt x="4642787" y="4130979"/>
                </a:lnTo>
                <a:lnTo>
                  <a:pt x="4612962" y="4164350"/>
                </a:lnTo>
                <a:lnTo>
                  <a:pt x="4582543" y="4197212"/>
                </a:lnTo>
                <a:lnTo>
                  <a:pt x="4551537" y="4229560"/>
                </a:lnTo>
                <a:lnTo>
                  <a:pt x="4519953" y="4261385"/>
                </a:lnTo>
                <a:lnTo>
                  <a:pt x="4487798" y="4292679"/>
                </a:lnTo>
                <a:lnTo>
                  <a:pt x="4455082" y="4323435"/>
                </a:lnTo>
                <a:lnTo>
                  <a:pt x="4421810" y="4353646"/>
                </a:lnTo>
                <a:lnTo>
                  <a:pt x="4387992" y="4383304"/>
                </a:lnTo>
                <a:lnTo>
                  <a:pt x="4353636" y="4412400"/>
                </a:lnTo>
                <a:lnTo>
                  <a:pt x="4318749" y="4440929"/>
                </a:lnTo>
                <a:lnTo>
                  <a:pt x="4283339" y="4468881"/>
                </a:lnTo>
                <a:lnTo>
                  <a:pt x="4247414" y="4496250"/>
                </a:lnTo>
                <a:lnTo>
                  <a:pt x="4210982" y="4523028"/>
                </a:lnTo>
                <a:lnTo>
                  <a:pt x="4174052" y="4549206"/>
                </a:lnTo>
                <a:lnTo>
                  <a:pt x="4136630" y="4574779"/>
                </a:lnTo>
                <a:lnTo>
                  <a:pt x="4098726" y="4599737"/>
                </a:lnTo>
                <a:lnTo>
                  <a:pt x="4060347" y="4624074"/>
                </a:lnTo>
                <a:lnTo>
                  <a:pt x="4021500" y="4647782"/>
                </a:lnTo>
                <a:lnTo>
                  <a:pt x="3982194" y="4670853"/>
                </a:lnTo>
                <a:lnTo>
                  <a:pt x="3942437" y="4693280"/>
                </a:lnTo>
                <a:lnTo>
                  <a:pt x="3902237" y="4715054"/>
                </a:lnTo>
                <a:lnTo>
                  <a:pt x="3861601" y="4736169"/>
                </a:lnTo>
                <a:lnTo>
                  <a:pt x="3820538" y="4756617"/>
                </a:lnTo>
                <a:lnTo>
                  <a:pt x="3779055" y="4776391"/>
                </a:lnTo>
                <a:lnTo>
                  <a:pt x="3737161" y="4795481"/>
                </a:lnTo>
                <a:lnTo>
                  <a:pt x="3694864" y="4813882"/>
                </a:lnTo>
                <a:lnTo>
                  <a:pt x="3652170" y="4831586"/>
                </a:lnTo>
                <a:lnTo>
                  <a:pt x="3609089" y="4848584"/>
                </a:lnTo>
                <a:lnTo>
                  <a:pt x="3565629" y="4864869"/>
                </a:lnTo>
                <a:lnTo>
                  <a:pt x="3521796" y="4880434"/>
                </a:lnTo>
                <a:lnTo>
                  <a:pt x="3477600" y="4895271"/>
                </a:lnTo>
                <a:lnTo>
                  <a:pt x="3433047" y="4909373"/>
                </a:lnTo>
                <a:lnTo>
                  <a:pt x="3388147" y="4922731"/>
                </a:lnTo>
                <a:lnTo>
                  <a:pt x="3342907" y="4935339"/>
                </a:lnTo>
                <a:lnTo>
                  <a:pt x="3297334" y="4947188"/>
                </a:lnTo>
                <a:lnTo>
                  <a:pt x="3251438" y="4958272"/>
                </a:lnTo>
                <a:lnTo>
                  <a:pt x="3205225" y="4968582"/>
                </a:lnTo>
                <a:lnTo>
                  <a:pt x="3158704" y="4978111"/>
                </a:lnTo>
                <a:lnTo>
                  <a:pt x="3111882" y="4986851"/>
                </a:lnTo>
                <a:lnTo>
                  <a:pt x="3064769" y="4994794"/>
                </a:lnTo>
                <a:lnTo>
                  <a:pt x="3017371" y="5001934"/>
                </a:lnTo>
                <a:lnTo>
                  <a:pt x="2969696" y="5008262"/>
                </a:lnTo>
                <a:lnTo>
                  <a:pt x="2921753" y="5013772"/>
                </a:lnTo>
                <a:lnTo>
                  <a:pt x="2873549" y="5018454"/>
                </a:lnTo>
                <a:lnTo>
                  <a:pt x="2825093" y="5022302"/>
                </a:lnTo>
                <a:lnTo>
                  <a:pt x="2776392" y="5025308"/>
                </a:lnTo>
                <a:lnTo>
                  <a:pt x="2727454" y="5027465"/>
                </a:lnTo>
                <a:lnTo>
                  <a:pt x="2678287" y="5028765"/>
                </a:lnTo>
                <a:lnTo>
                  <a:pt x="2628900" y="5029200"/>
                </a:lnTo>
                <a:lnTo>
                  <a:pt x="2579512" y="5028765"/>
                </a:lnTo>
                <a:lnTo>
                  <a:pt x="2530345" y="5027465"/>
                </a:lnTo>
                <a:lnTo>
                  <a:pt x="2481407" y="5025308"/>
                </a:lnTo>
                <a:lnTo>
                  <a:pt x="2432706" y="5022302"/>
                </a:lnTo>
                <a:lnTo>
                  <a:pt x="2384250" y="5018454"/>
                </a:lnTo>
                <a:lnTo>
                  <a:pt x="2336046" y="5013772"/>
                </a:lnTo>
                <a:lnTo>
                  <a:pt x="2288103" y="5008262"/>
                </a:lnTo>
                <a:lnTo>
                  <a:pt x="2240428" y="5001934"/>
                </a:lnTo>
                <a:lnTo>
                  <a:pt x="2193030" y="4994794"/>
                </a:lnTo>
                <a:lnTo>
                  <a:pt x="2145917" y="4986851"/>
                </a:lnTo>
                <a:lnTo>
                  <a:pt x="2099095" y="4978111"/>
                </a:lnTo>
                <a:lnTo>
                  <a:pt x="2052574" y="4968582"/>
                </a:lnTo>
                <a:lnTo>
                  <a:pt x="2006361" y="4958272"/>
                </a:lnTo>
                <a:lnTo>
                  <a:pt x="1960465" y="4947188"/>
                </a:lnTo>
                <a:lnTo>
                  <a:pt x="1914892" y="4935339"/>
                </a:lnTo>
                <a:lnTo>
                  <a:pt x="1869652" y="4922731"/>
                </a:lnTo>
                <a:lnTo>
                  <a:pt x="1824752" y="4909373"/>
                </a:lnTo>
                <a:lnTo>
                  <a:pt x="1780199" y="4895271"/>
                </a:lnTo>
                <a:lnTo>
                  <a:pt x="1736003" y="4880434"/>
                </a:lnTo>
                <a:lnTo>
                  <a:pt x="1692170" y="4864869"/>
                </a:lnTo>
                <a:lnTo>
                  <a:pt x="1648710" y="4848584"/>
                </a:lnTo>
                <a:lnTo>
                  <a:pt x="1605629" y="4831586"/>
                </a:lnTo>
                <a:lnTo>
                  <a:pt x="1562935" y="4813882"/>
                </a:lnTo>
                <a:lnTo>
                  <a:pt x="1520638" y="4795481"/>
                </a:lnTo>
                <a:lnTo>
                  <a:pt x="1478744" y="4776391"/>
                </a:lnTo>
                <a:lnTo>
                  <a:pt x="1437261" y="4756617"/>
                </a:lnTo>
                <a:lnTo>
                  <a:pt x="1396198" y="4736169"/>
                </a:lnTo>
                <a:lnTo>
                  <a:pt x="1355562" y="4715054"/>
                </a:lnTo>
                <a:lnTo>
                  <a:pt x="1315362" y="4693280"/>
                </a:lnTo>
                <a:lnTo>
                  <a:pt x="1275605" y="4670853"/>
                </a:lnTo>
                <a:lnTo>
                  <a:pt x="1236299" y="4647782"/>
                </a:lnTo>
                <a:lnTo>
                  <a:pt x="1197452" y="4624074"/>
                </a:lnTo>
                <a:lnTo>
                  <a:pt x="1159073" y="4599737"/>
                </a:lnTo>
                <a:lnTo>
                  <a:pt x="1121169" y="4574779"/>
                </a:lnTo>
                <a:lnTo>
                  <a:pt x="1083747" y="4549206"/>
                </a:lnTo>
                <a:lnTo>
                  <a:pt x="1046817" y="4523028"/>
                </a:lnTo>
                <a:lnTo>
                  <a:pt x="1010385" y="4496250"/>
                </a:lnTo>
                <a:lnTo>
                  <a:pt x="974460" y="4468881"/>
                </a:lnTo>
                <a:lnTo>
                  <a:pt x="939050" y="4440929"/>
                </a:lnTo>
                <a:lnTo>
                  <a:pt x="904163" y="4412400"/>
                </a:lnTo>
                <a:lnTo>
                  <a:pt x="869807" y="4383304"/>
                </a:lnTo>
                <a:lnTo>
                  <a:pt x="835989" y="4353646"/>
                </a:lnTo>
                <a:lnTo>
                  <a:pt x="802717" y="4323435"/>
                </a:lnTo>
                <a:lnTo>
                  <a:pt x="770001" y="4292679"/>
                </a:lnTo>
                <a:lnTo>
                  <a:pt x="737846" y="4261385"/>
                </a:lnTo>
                <a:lnTo>
                  <a:pt x="706262" y="4229560"/>
                </a:lnTo>
                <a:lnTo>
                  <a:pt x="675256" y="4197212"/>
                </a:lnTo>
                <a:lnTo>
                  <a:pt x="644837" y="4164350"/>
                </a:lnTo>
                <a:lnTo>
                  <a:pt x="615012" y="4130979"/>
                </a:lnTo>
                <a:lnTo>
                  <a:pt x="585789" y="4097109"/>
                </a:lnTo>
                <a:lnTo>
                  <a:pt x="557176" y="4062746"/>
                </a:lnTo>
                <a:lnTo>
                  <a:pt x="529181" y="4027899"/>
                </a:lnTo>
                <a:lnTo>
                  <a:pt x="501812" y="3992574"/>
                </a:lnTo>
                <a:lnTo>
                  <a:pt x="475077" y="3956779"/>
                </a:lnTo>
                <a:lnTo>
                  <a:pt x="448984" y="3920523"/>
                </a:lnTo>
                <a:lnTo>
                  <a:pt x="423541" y="3883812"/>
                </a:lnTo>
                <a:lnTo>
                  <a:pt x="398756" y="3846655"/>
                </a:lnTo>
                <a:lnTo>
                  <a:pt x="374636" y="3809058"/>
                </a:lnTo>
                <a:lnTo>
                  <a:pt x="351190" y="3771029"/>
                </a:lnTo>
                <a:lnTo>
                  <a:pt x="328425" y="3732577"/>
                </a:lnTo>
                <a:lnTo>
                  <a:pt x="306350" y="3693708"/>
                </a:lnTo>
                <a:lnTo>
                  <a:pt x="284973" y="3654430"/>
                </a:lnTo>
                <a:lnTo>
                  <a:pt x="264301" y="3614751"/>
                </a:lnTo>
                <a:lnTo>
                  <a:pt x="244342" y="3574678"/>
                </a:lnTo>
                <a:lnTo>
                  <a:pt x="225105" y="3534220"/>
                </a:lnTo>
                <a:lnTo>
                  <a:pt x="206597" y="3493383"/>
                </a:lnTo>
                <a:lnTo>
                  <a:pt x="188826" y="3452175"/>
                </a:lnTo>
                <a:lnTo>
                  <a:pt x="171800" y="3410603"/>
                </a:lnTo>
                <a:lnTo>
                  <a:pt x="155528" y="3368677"/>
                </a:lnTo>
                <a:lnTo>
                  <a:pt x="140016" y="3326402"/>
                </a:lnTo>
                <a:lnTo>
                  <a:pt x="125273" y="3283786"/>
                </a:lnTo>
                <a:lnTo>
                  <a:pt x="111308" y="3240838"/>
                </a:lnTo>
                <a:lnTo>
                  <a:pt x="98127" y="3197565"/>
                </a:lnTo>
                <a:lnTo>
                  <a:pt x="85739" y="3153974"/>
                </a:lnTo>
                <a:lnTo>
                  <a:pt x="74151" y="3110072"/>
                </a:lnTo>
                <a:lnTo>
                  <a:pt x="63373" y="3065869"/>
                </a:lnTo>
                <a:lnTo>
                  <a:pt x="53411" y="3021370"/>
                </a:lnTo>
                <a:lnTo>
                  <a:pt x="44274" y="2976585"/>
                </a:lnTo>
                <a:lnTo>
                  <a:pt x="35969" y="2931519"/>
                </a:lnTo>
                <a:lnTo>
                  <a:pt x="28504" y="2886182"/>
                </a:lnTo>
                <a:lnTo>
                  <a:pt x="21888" y="2840580"/>
                </a:lnTo>
                <a:lnTo>
                  <a:pt x="16129" y="2794721"/>
                </a:lnTo>
                <a:lnTo>
                  <a:pt x="11234" y="2748613"/>
                </a:lnTo>
                <a:lnTo>
                  <a:pt x="7210" y="2702263"/>
                </a:lnTo>
                <a:lnTo>
                  <a:pt x="4068" y="2655679"/>
                </a:lnTo>
                <a:lnTo>
                  <a:pt x="1813" y="2608869"/>
                </a:lnTo>
                <a:lnTo>
                  <a:pt x="454" y="2561840"/>
                </a:lnTo>
                <a:lnTo>
                  <a:pt x="0" y="2514600"/>
                </a:lnTo>
                <a:close/>
              </a:path>
            </a:pathLst>
          </a:custGeom>
          <a:ln w="6096">
            <a:solidFill>
              <a:srgbClr val="000000"/>
            </a:solidFill>
          </a:ln>
        </p:spPr>
        <p:txBody>
          <a:bodyPr wrap="square" lIns="0" tIns="0" rIns="0" bIns="0" rtlCol="0"/>
          <a:lstStyle/>
          <a:p>
            <a:endParaRPr/>
          </a:p>
        </p:txBody>
      </p:sp>
      <p:sp>
        <p:nvSpPr>
          <p:cNvPr id="48" name="object 48"/>
          <p:cNvSpPr/>
          <p:nvPr/>
        </p:nvSpPr>
        <p:spPr>
          <a:xfrm>
            <a:off x="1600200" y="2031492"/>
            <a:ext cx="2599055" cy="254000"/>
          </a:xfrm>
          <a:custGeom>
            <a:avLst/>
            <a:gdLst/>
            <a:ahLst/>
            <a:cxnLst/>
            <a:rect l="l" t="t" r="r" b="b"/>
            <a:pathLst>
              <a:path w="2599054" h="254000">
                <a:moveTo>
                  <a:pt x="0" y="254000"/>
                </a:moveTo>
                <a:lnTo>
                  <a:pt x="2598801" y="0"/>
                </a:lnTo>
              </a:path>
            </a:pathLst>
          </a:custGeom>
          <a:ln w="6096">
            <a:solidFill>
              <a:srgbClr val="000000"/>
            </a:solidFill>
          </a:ln>
        </p:spPr>
        <p:txBody>
          <a:bodyPr wrap="square" lIns="0" tIns="0" rIns="0" bIns="0" rtlCol="0"/>
          <a:lstStyle/>
          <a:p>
            <a:endParaRPr/>
          </a:p>
        </p:txBody>
      </p:sp>
      <p:sp>
        <p:nvSpPr>
          <p:cNvPr id="49" name="object 49"/>
          <p:cNvSpPr/>
          <p:nvPr/>
        </p:nvSpPr>
        <p:spPr>
          <a:xfrm>
            <a:off x="1600200" y="4800600"/>
            <a:ext cx="2599055" cy="787400"/>
          </a:xfrm>
          <a:custGeom>
            <a:avLst/>
            <a:gdLst/>
            <a:ahLst/>
            <a:cxnLst/>
            <a:rect l="l" t="t" r="r" b="b"/>
            <a:pathLst>
              <a:path w="2599054" h="787400">
                <a:moveTo>
                  <a:pt x="0" y="0"/>
                </a:moveTo>
                <a:lnTo>
                  <a:pt x="2598801" y="787400"/>
                </a:lnTo>
              </a:path>
            </a:pathLst>
          </a:custGeom>
          <a:ln w="6096">
            <a:solidFill>
              <a:srgbClr val="000000"/>
            </a:solidFill>
          </a:ln>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69991" y="4500180"/>
            <a:ext cx="1196541" cy="103213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97523" y="4498085"/>
            <a:ext cx="1141730" cy="990600"/>
          </a:xfrm>
          <a:custGeom>
            <a:avLst/>
            <a:gdLst/>
            <a:ahLst/>
            <a:cxnLst/>
            <a:rect l="l" t="t" r="r" b="b"/>
            <a:pathLst>
              <a:path w="1141729" h="990600">
                <a:moveTo>
                  <a:pt x="50291" y="839723"/>
                </a:moveTo>
                <a:lnTo>
                  <a:pt x="0" y="839723"/>
                </a:lnTo>
                <a:lnTo>
                  <a:pt x="75437" y="990600"/>
                </a:lnTo>
                <a:lnTo>
                  <a:pt x="138302" y="864869"/>
                </a:lnTo>
                <a:lnTo>
                  <a:pt x="50291" y="864869"/>
                </a:lnTo>
                <a:lnTo>
                  <a:pt x="50291" y="839723"/>
                </a:lnTo>
                <a:close/>
              </a:path>
              <a:path w="1141729" h="990600">
                <a:moveTo>
                  <a:pt x="1040892" y="470153"/>
                </a:moveTo>
                <a:lnTo>
                  <a:pt x="50291" y="470153"/>
                </a:lnTo>
                <a:lnTo>
                  <a:pt x="50291" y="864869"/>
                </a:lnTo>
                <a:lnTo>
                  <a:pt x="100584" y="864869"/>
                </a:lnTo>
                <a:lnTo>
                  <a:pt x="100584" y="520445"/>
                </a:lnTo>
                <a:lnTo>
                  <a:pt x="75437" y="520445"/>
                </a:lnTo>
                <a:lnTo>
                  <a:pt x="100584" y="495300"/>
                </a:lnTo>
                <a:lnTo>
                  <a:pt x="1040892" y="495300"/>
                </a:lnTo>
                <a:lnTo>
                  <a:pt x="1040892" y="470153"/>
                </a:lnTo>
                <a:close/>
              </a:path>
              <a:path w="1141729" h="990600">
                <a:moveTo>
                  <a:pt x="150875" y="839723"/>
                </a:moveTo>
                <a:lnTo>
                  <a:pt x="100584" y="839723"/>
                </a:lnTo>
                <a:lnTo>
                  <a:pt x="100584" y="864869"/>
                </a:lnTo>
                <a:lnTo>
                  <a:pt x="138302" y="864869"/>
                </a:lnTo>
                <a:lnTo>
                  <a:pt x="150875" y="839723"/>
                </a:lnTo>
                <a:close/>
              </a:path>
              <a:path w="1141729" h="990600">
                <a:moveTo>
                  <a:pt x="100584" y="495300"/>
                </a:moveTo>
                <a:lnTo>
                  <a:pt x="75437" y="520445"/>
                </a:lnTo>
                <a:lnTo>
                  <a:pt x="100584" y="520445"/>
                </a:lnTo>
                <a:lnTo>
                  <a:pt x="100584" y="495300"/>
                </a:lnTo>
                <a:close/>
              </a:path>
              <a:path w="1141729" h="990600">
                <a:moveTo>
                  <a:pt x="1091183" y="470153"/>
                </a:moveTo>
                <a:lnTo>
                  <a:pt x="1066037" y="470153"/>
                </a:lnTo>
                <a:lnTo>
                  <a:pt x="1040892" y="495300"/>
                </a:lnTo>
                <a:lnTo>
                  <a:pt x="100584" y="495300"/>
                </a:lnTo>
                <a:lnTo>
                  <a:pt x="100584" y="520445"/>
                </a:lnTo>
                <a:lnTo>
                  <a:pt x="1091183" y="520445"/>
                </a:lnTo>
                <a:lnTo>
                  <a:pt x="1091183" y="470153"/>
                </a:lnTo>
                <a:close/>
              </a:path>
              <a:path w="1141729" h="990600">
                <a:moveTo>
                  <a:pt x="1091183" y="125730"/>
                </a:moveTo>
                <a:lnTo>
                  <a:pt x="1040892" y="125730"/>
                </a:lnTo>
                <a:lnTo>
                  <a:pt x="1040892" y="495300"/>
                </a:lnTo>
                <a:lnTo>
                  <a:pt x="1066037" y="470153"/>
                </a:lnTo>
                <a:lnTo>
                  <a:pt x="1091183" y="470153"/>
                </a:lnTo>
                <a:lnTo>
                  <a:pt x="1091183" y="125730"/>
                </a:lnTo>
                <a:close/>
              </a:path>
              <a:path w="1141729" h="990600">
                <a:moveTo>
                  <a:pt x="1066037" y="0"/>
                </a:moveTo>
                <a:lnTo>
                  <a:pt x="990600" y="150875"/>
                </a:lnTo>
                <a:lnTo>
                  <a:pt x="1040892" y="150875"/>
                </a:lnTo>
                <a:lnTo>
                  <a:pt x="1040892" y="125730"/>
                </a:lnTo>
                <a:lnTo>
                  <a:pt x="1128902" y="125730"/>
                </a:lnTo>
                <a:lnTo>
                  <a:pt x="1066037" y="0"/>
                </a:lnTo>
                <a:close/>
              </a:path>
              <a:path w="1141729" h="990600">
                <a:moveTo>
                  <a:pt x="1128902" y="125730"/>
                </a:moveTo>
                <a:lnTo>
                  <a:pt x="1091183" y="125730"/>
                </a:lnTo>
                <a:lnTo>
                  <a:pt x="1091183" y="150875"/>
                </a:lnTo>
                <a:lnTo>
                  <a:pt x="1141476" y="150875"/>
                </a:lnTo>
                <a:lnTo>
                  <a:pt x="1128902" y="125730"/>
                </a:lnTo>
                <a:close/>
              </a:path>
            </a:pathLst>
          </a:custGeom>
          <a:solidFill>
            <a:srgbClr val="3A812E"/>
          </a:solidFill>
        </p:spPr>
        <p:txBody>
          <a:bodyPr wrap="square" lIns="0" tIns="0" rIns="0" bIns="0" rtlCol="0"/>
          <a:lstStyle/>
          <a:p>
            <a:endParaRPr/>
          </a:p>
        </p:txBody>
      </p:sp>
      <p:sp>
        <p:nvSpPr>
          <p:cNvPr id="4" name="object 4"/>
          <p:cNvSpPr txBox="1">
            <a:spLocks noGrp="1"/>
          </p:cNvSpPr>
          <p:nvPr>
            <p:ph type="title"/>
          </p:nvPr>
        </p:nvSpPr>
        <p:spPr>
          <a:xfrm>
            <a:off x="1823720" y="188713"/>
            <a:ext cx="5496813"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5" dirty="0"/>
              <a:t>Bank</a:t>
            </a:r>
          </a:p>
        </p:txBody>
      </p:sp>
      <p:sp>
        <p:nvSpPr>
          <p:cNvPr id="5" name="object 5"/>
          <p:cNvSpPr/>
          <p:nvPr/>
        </p:nvSpPr>
        <p:spPr>
          <a:xfrm>
            <a:off x="762762" y="2515361"/>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a:endParaRPr/>
          </a:p>
        </p:txBody>
      </p:sp>
      <p:sp>
        <p:nvSpPr>
          <p:cNvPr id="6" name="object 6"/>
          <p:cNvSpPr/>
          <p:nvPr/>
        </p:nvSpPr>
        <p:spPr>
          <a:xfrm>
            <a:off x="1243583" y="3563111"/>
            <a:ext cx="390143" cy="145542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362455" y="3734561"/>
            <a:ext cx="152400" cy="1066800"/>
          </a:xfrm>
          <a:custGeom>
            <a:avLst/>
            <a:gdLst/>
            <a:ahLst/>
            <a:cxnLst/>
            <a:rect l="l" t="t" r="r" b="b"/>
            <a:pathLst>
              <a:path w="152400" h="1066800">
                <a:moveTo>
                  <a:pt x="50291" y="915924"/>
                </a:moveTo>
                <a:lnTo>
                  <a:pt x="0" y="915924"/>
                </a:lnTo>
                <a:lnTo>
                  <a:pt x="75437" y="1066800"/>
                </a:lnTo>
                <a:lnTo>
                  <a:pt x="138303"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3" y="941069"/>
                </a:lnTo>
                <a:lnTo>
                  <a:pt x="150875" y="915924"/>
                </a:lnTo>
                <a:close/>
              </a:path>
              <a:path w="152400" h="1066800">
                <a:moveTo>
                  <a:pt x="100584" y="533400"/>
                </a:moveTo>
                <a:lnTo>
                  <a:pt x="75437" y="558545"/>
                </a:lnTo>
                <a:lnTo>
                  <a:pt x="100584" y="558545"/>
                </a:lnTo>
                <a:lnTo>
                  <a:pt x="100584" y="533400"/>
                </a:lnTo>
                <a:close/>
              </a:path>
              <a:path w="152400" h="1066800">
                <a:moveTo>
                  <a:pt x="102107" y="508254"/>
                </a:moveTo>
                <a:lnTo>
                  <a:pt x="76962" y="508254"/>
                </a:lnTo>
                <a:lnTo>
                  <a:pt x="51815" y="533400"/>
                </a:lnTo>
                <a:lnTo>
                  <a:pt x="100584" y="533400"/>
                </a:lnTo>
                <a:lnTo>
                  <a:pt x="100584" y="558545"/>
                </a:lnTo>
                <a:lnTo>
                  <a:pt x="102107" y="558545"/>
                </a:lnTo>
                <a:lnTo>
                  <a:pt x="102107" y="508254"/>
                </a:lnTo>
                <a:close/>
              </a:path>
              <a:path w="152400" h="1066800">
                <a:moveTo>
                  <a:pt x="102107" y="125730"/>
                </a:moveTo>
                <a:lnTo>
                  <a:pt x="51815" y="125730"/>
                </a:lnTo>
                <a:lnTo>
                  <a:pt x="51815" y="533400"/>
                </a:lnTo>
                <a:lnTo>
                  <a:pt x="76962" y="508254"/>
                </a:lnTo>
                <a:lnTo>
                  <a:pt x="102107" y="508254"/>
                </a:lnTo>
                <a:lnTo>
                  <a:pt x="102107" y="125730"/>
                </a:lnTo>
                <a:close/>
              </a:path>
              <a:path w="152400" h="1066800">
                <a:moveTo>
                  <a:pt x="76962" y="0"/>
                </a:moveTo>
                <a:lnTo>
                  <a:pt x="1524" y="150875"/>
                </a:lnTo>
                <a:lnTo>
                  <a:pt x="51815" y="150875"/>
                </a:lnTo>
                <a:lnTo>
                  <a:pt x="51815" y="125730"/>
                </a:lnTo>
                <a:lnTo>
                  <a:pt x="139827" y="125730"/>
                </a:lnTo>
                <a:lnTo>
                  <a:pt x="76962" y="0"/>
                </a:lnTo>
                <a:close/>
              </a:path>
              <a:path w="152400" h="1066800">
                <a:moveTo>
                  <a:pt x="139827" y="125730"/>
                </a:moveTo>
                <a:lnTo>
                  <a:pt x="102107" y="125730"/>
                </a:lnTo>
                <a:lnTo>
                  <a:pt x="102107" y="150875"/>
                </a:lnTo>
                <a:lnTo>
                  <a:pt x="152400" y="150875"/>
                </a:lnTo>
                <a:lnTo>
                  <a:pt x="139827" y="125730"/>
                </a:lnTo>
                <a:close/>
              </a:path>
            </a:pathLst>
          </a:custGeom>
          <a:solidFill>
            <a:srgbClr val="3A812E"/>
          </a:solidFill>
        </p:spPr>
        <p:txBody>
          <a:bodyPr wrap="square" lIns="0" tIns="0" rIns="0" bIns="0" rtlCol="0"/>
          <a:lstStyle/>
          <a:p>
            <a:endParaRPr/>
          </a:p>
        </p:txBody>
      </p:sp>
      <p:sp>
        <p:nvSpPr>
          <p:cNvPr id="8" name="object 8"/>
          <p:cNvSpPr txBox="1"/>
          <p:nvPr/>
        </p:nvSpPr>
        <p:spPr>
          <a:xfrm>
            <a:off x="1141983" y="39563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9" name="object 9"/>
          <p:cNvSpPr txBox="1"/>
          <p:nvPr/>
        </p:nvSpPr>
        <p:spPr>
          <a:xfrm>
            <a:off x="7943213" y="3487964"/>
            <a:ext cx="495300" cy="566181"/>
          </a:xfrm>
          <a:prstGeom prst="rect">
            <a:avLst/>
          </a:prstGeom>
        </p:spPr>
        <p:txBody>
          <a:bodyPr vert="horz" wrap="square" lIns="0" tIns="12065" rIns="0" bIns="0" rtlCol="0">
            <a:spAutoFit/>
          </a:bodyPr>
          <a:lstStyle/>
          <a:p>
            <a:pPr marL="12700">
              <a:lnSpc>
                <a:spcPct val="100000"/>
              </a:lnSpc>
              <a:spcBef>
                <a:spcPts val="95"/>
              </a:spcBef>
            </a:pPr>
            <a:r>
              <a:rPr spc="-20" dirty="0">
                <a:solidFill>
                  <a:srgbClr val="4F81BC"/>
                </a:solidFill>
                <a:latin typeface="Calibri" panose="020F0502020204030204"/>
                <a:cs typeface="Calibri" panose="020F0502020204030204"/>
              </a:rPr>
              <a:t>row</a:t>
            </a:r>
            <a:r>
              <a:rPr spc="-40" dirty="0">
                <a:solidFill>
                  <a:srgbClr val="4F81BC"/>
                </a:solidFill>
                <a:latin typeface="Calibri" panose="020F0502020204030204"/>
                <a:cs typeface="Calibri" panose="020F0502020204030204"/>
              </a:rPr>
              <a:t> </a:t>
            </a:r>
            <a:r>
              <a:rPr spc="-5" dirty="0">
                <a:solidFill>
                  <a:srgbClr val="4F81BC"/>
                </a:solidFill>
                <a:latin typeface="Calibri" panose="020F0502020204030204"/>
                <a:cs typeface="Calibri" panose="020F0502020204030204"/>
              </a:rPr>
              <a:t>0</a:t>
            </a:r>
            <a:endParaRPr dirty="0">
              <a:latin typeface="Calibri" panose="020F0502020204030204"/>
              <a:cs typeface="Calibri" panose="020F0502020204030204"/>
            </a:endParaRPr>
          </a:p>
        </p:txBody>
      </p:sp>
      <p:sp>
        <p:nvSpPr>
          <p:cNvPr id="10" name="object 10"/>
          <p:cNvSpPr txBox="1"/>
          <p:nvPr/>
        </p:nvSpPr>
        <p:spPr>
          <a:xfrm>
            <a:off x="7937890" y="2043174"/>
            <a:ext cx="1044235" cy="579005"/>
          </a:xfrm>
          <a:prstGeom prst="rect">
            <a:avLst/>
          </a:prstGeom>
        </p:spPr>
        <p:txBody>
          <a:bodyPr vert="horz" wrap="square" lIns="0" tIns="12065" rIns="0" bIns="0" rtlCol="0">
            <a:spAutoFit/>
          </a:bodyPr>
          <a:lstStyle/>
          <a:p>
            <a:pPr marL="12700">
              <a:lnSpc>
                <a:spcPct val="100000"/>
              </a:lnSpc>
              <a:spcBef>
                <a:spcPts val="95"/>
              </a:spcBef>
            </a:pPr>
            <a:r>
              <a:rPr spc="-20" dirty="0">
                <a:solidFill>
                  <a:srgbClr val="4F81BC"/>
                </a:solidFill>
                <a:latin typeface="Calibri" panose="020F0502020204030204"/>
                <a:cs typeface="Calibri" panose="020F0502020204030204"/>
              </a:rPr>
              <a:t>row</a:t>
            </a:r>
            <a:r>
              <a:rPr spc="-45" dirty="0">
                <a:solidFill>
                  <a:srgbClr val="4F81BC"/>
                </a:solidFill>
                <a:latin typeface="Calibri" panose="020F0502020204030204"/>
                <a:cs typeface="Calibri" panose="020F0502020204030204"/>
              </a:rPr>
              <a:t> </a:t>
            </a:r>
            <a:endParaRPr lang="en-US" spc="-45" dirty="0">
              <a:solidFill>
                <a:srgbClr val="4F81BC"/>
              </a:solidFill>
              <a:latin typeface="Calibri" panose="020F0502020204030204"/>
              <a:cs typeface="Calibri" panose="020F0502020204030204"/>
            </a:endParaRPr>
          </a:p>
          <a:p>
            <a:pPr marL="12700">
              <a:lnSpc>
                <a:spcPct val="100000"/>
              </a:lnSpc>
              <a:spcBef>
                <a:spcPts val="95"/>
              </a:spcBef>
            </a:pPr>
            <a:r>
              <a:rPr spc="-5" dirty="0">
                <a:solidFill>
                  <a:srgbClr val="4F81BC"/>
                </a:solidFill>
                <a:latin typeface="Calibri" panose="020F0502020204030204"/>
                <a:cs typeface="Calibri" panose="020F0502020204030204"/>
              </a:rPr>
              <a:t>16k-1</a:t>
            </a:r>
            <a:endParaRPr dirty="0">
              <a:latin typeface="Calibri" panose="020F0502020204030204"/>
              <a:cs typeface="Calibri" panose="020F0502020204030204"/>
            </a:endParaRPr>
          </a:p>
        </p:txBody>
      </p:sp>
      <p:sp>
        <p:nvSpPr>
          <p:cNvPr id="11" name="object 11"/>
          <p:cNvSpPr txBox="1"/>
          <p:nvPr/>
        </p:nvSpPr>
        <p:spPr>
          <a:xfrm>
            <a:off x="7960473" y="2881283"/>
            <a:ext cx="432434" cy="350520"/>
          </a:xfrm>
          <a:prstGeom prst="rect">
            <a:avLst/>
          </a:prstGeom>
        </p:spPr>
        <p:txBody>
          <a:bodyPr vert="vert" wrap="square" lIns="0" tIns="0" rIns="0" bIns="0" rtlCol="0">
            <a:spAutoFit/>
          </a:bodyPr>
          <a:lstStyle/>
          <a:p>
            <a:pPr marL="12700">
              <a:lnSpc>
                <a:spcPts val="3145"/>
              </a:lnSpc>
            </a:pPr>
            <a:r>
              <a:rPr sz="3200" b="1" spc="-5" dirty="0">
                <a:solidFill>
                  <a:srgbClr val="4F81BC"/>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12" name="object 12"/>
          <p:cNvSpPr/>
          <p:nvPr/>
        </p:nvSpPr>
        <p:spPr>
          <a:xfrm>
            <a:off x="4039234" y="1486513"/>
            <a:ext cx="3277235" cy="145415"/>
          </a:xfrm>
          <a:custGeom>
            <a:avLst/>
            <a:gdLst/>
            <a:ahLst/>
            <a:cxnLst/>
            <a:rect l="l" t="t" r="r" b="b"/>
            <a:pathLst>
              <a:path w="3277234" h="145414">
                <a:moveTo>
                  <a:pt x="3151090" y="1397"/>
                </a:moveTo>
                <a:lnTo>
                  <a:pt x="3144980" y="1783"/>
                </a:lnTo>
                <a:lnTo>
                  <a:pt x="3139465" y="4433"/>
                </a:lnTo>
                <a:lnTo>
                  <a:pt x="3135248" y="9165"/>
                </a:lnTo>
                <a:lnTo>
                  <a:pt x="3133195" y="15241"/>
                </a:lnTo>
                <a:lnTo>
                  <a:pt x="3133582" y="21389"/>
                </a:lnTo>
                <a:lnTo>
                  <a:pt x="3136231" y="26918"/>
                </a:lnTo>
                <a:lnTo>
                  <a:pt x="3140964" y="31136"/>
                </a:lnTo>
                <a:lnTo>
                  <a:pt x="3185764" y="57270"/>
                </a:lnTo>
                <a:lnTo>
                  <a:pt x="3245104" y="57298"/>
                </a:lnTo>
                <a:lnTo>
                  <a:pt x="3244976" y="89302"/>
                </a:lnTo>
                <a:lnTo>
                  <a:pt x="3185915" y="89302"/>
                </a:lnTo>
                <a:lnTo>
                  <a:pt x="3140964" y="115464"/>
                </a:lnTo>
                <a:lnTo>
                  <a:pt x="3136211" y="119681"/>
                </a:lnTo>
                <a:lnTo>
                  <a:pt x="3133518" y="125196"/>
                </a:lnTo>
                <a:lnTo>
                  <a:pt x="3133088" y="131306"/>
                </a:lnTo>
                <a:lnTo>
                  <a:pt x="3135121" y="137308"/>
                </a:lnTo>
                <a:lnTo>
                  <a:pt x="3139358" y="142114"/>
                </a:lnTo>
                <a:lnTo>
                  <a:pt x="3144916" y="144801"/>
                </a:lnTo>
                <a:lnTo>
                  <a:pt x="3151070" y="145202"/>
                </a:lnTo>
                <a:lnTo>
                  <a:pt x="3157092" y="143150"/>
                </a:lnTo>
                <a:lnTo>
                  <a:pt x="3249417" y="89302"/>
                </a:lnTo>
                <a:lnTo>
                  <a:pt x="3244976" y="89302"/>
                </a:lnTo>
                <a:lnTo>
                  <a:pt x="3249465" y="89274"/>
                </a:lnTo>
                <a:lnTo>
                  <a:pt x="3276854" y="73300"/>
                </a:lnTo>
                <a:lnTo>
                  <a:pt x="3157092" y="3450"/>
                </a:lnTo>
                <a:lnTo>
                  <a:pt x="3151090" y="1397"/>
                </a:lnTo>
                <a:close/>
              </a:path>
              <a:path w="3277234" h="145414">
                <a:moveTo>
                  <a:pt x="125783" y="0"/>
                </a:moveTo>
                <a:lnTo>
                  <a:pt x="119761" y="2053"/>
                </a:lnTo>
                <a:lnTo>
                  <a:pt x="0" y="71776"/>
                </a:lnTo>
                <a:lnTo>
                  <a:pt x="119761" y="141626"/>
                </a:lnTo>
                <a:lnTo>
                  <a:pt x="125763" y="143680"/>
                </a:lnTo>
                <a:lnTo>
                  <a:pt x="131873" y="143293"/>
                </a:lnTo>
                <a:lnTo>
                  <a:pt x="137388" y="140644"/>
                </a:lnTo>
                <a:lnTo>
                  <a:pt x="141604" y="135911"/>
                </a:lnTo>
                <a:lnTo>
                  <a:pt x="143658" y="129909"/>
                </a:lnTo>
                <a:lnTo>
                  <a:pt x="143271" y="123799"/>
                </a:lnTo>
                <a:lnTo>
                  <a:pt x="140622" y="118284"/>
                </a:lnTo>
                <a:lnTo>
                  <a:pt x="135889" y="114067"/>
                </a:lnTo>
                <a:lnTo>
                  <a:pt x="90973" y="87806"/>
                </a:lnTo>
                <a:lnTo>
                  <a:pt x="31876" y="87778"/>
                </a:lnTo>
                <a:lnTo>
                  <a:pt x="31876" y="55774"/>
                </a:lnTo>
                <a:lnTo>
                  <a:pt x="91040" y="55774"/>
                </a:lnTo>
                <a:lnTo>
                  <a:pt x="135889" y="29612"/>
                </a:lnTo>
                <a:lnTo>
                  <a:pt x="140642" y="25396"/>
                </a:lnTo>
                <a:lnTo>
                  <a:pt x="143335" y="19881"/>
                </a:lnTo>
                <a:lnTo>
                  <a:pt x="143765" y="13771"/>
                </a:lnTo>
                <a:lnTo>
                  <a:pt x="141731" y="7768"/>
                </a:lnTo>
                <a:lnTo>
                  <a:pt x="137495" y="3036"/>
                </a:lnTo>
                <a:lnTo>
                  <a:pt x="131937" y="386"/>
                </a:lnTo>
                <a:lnTo>
                  <a:pt x="125783" y="0"/>
                </a:lnTo>
                <a:close/>
              </a:path>
              <a:path w="3277234" h="145414">
                <a:moveTo>
                  <a:pt x="3213327" y="73348"/>
                </a:moveTo>
                <a:lnTo>
                  <a:pt x="3185963" y="89274"/>
                </a:lnTo>
                <a:lnTo>
                  <a:pt x="3244976" y="89302"/>
                </a:lnTo>
                <a:lnTo>
                  <a:pt x="3244985" y="87143"/>
                </a:lnTo>
                <a:lnTo>
                  <a:pt x="3236975" y="87143"/>
                </a:lnTo>
                <a:lnTo>
                  <a:pt x="3213327" y="73348"/>
                </a:lnTo>
                <a:close/>
              </a:path>
              <a:path w="3277234" h="145414">
                <a:moveTo>
                  <a:pt x="90992" y="55802"/>
                </a:moveTo>
                <a:lnTo>
                  <a:pt x="63581" y="71792"/>
                </a:lnTo>
                <a:lnTo>
                  <a:pt x="90973" y="87806"/>
                </a:lnTo>
                <a:lnTo>
                  <a:pt x="3185963" y="89274"/>
                </a:lnTo>
                <a:lnTo>
                  <a:pt x="3213327" y="73348"/>
                </a:lnTo>
                <a:lnTo>
                  <a:pt x="3185764" y="57270"/>
                </a:lnTo>
                <a:lnTo>
                  <a:pt x="90992" y="55802"/>
                </a:lnTo>
                <a:close/>
              </a:path>
              <a:path w="3277234" h="145414">
                <a:moveTo>
                  <a:pt x="31876" y="55774"/>
                </a:moveTo>
                <a:lnTo>
                  <a:pt x="31876" y="87778"/>
                </a:lnTo>
                <a:lnTo>
                  <a:pt x="90973" y="87806"/>
                </a:lnTo>
                <a:lnTo>
                  <a:pt x="87232" y="85619"/>
                </a:lnTo>
                <a:lnTo>
                  <a:pt x="39877" y="85619"/>
                </a:lnTo>
                <a:lnTo>
                  <a:pt x="39877" y="57933"/>
                </a:lnTo>
                <a:lnTo>
                  <a:pt x="87339" y="57933"/>
                </a:lnTo>
                <a:lnTo>
                  <a:pt x="90992" y="55802"/>
                </a:lnTo>
                <a:lnTo>
                  <a:pt x="31876" y="55774"/>
                </a:lnTo>
                <a:close/>
              </a:path>
              <a:path w="3277234" h="145414">
                <a:moveTo>
                  <a:pt x="3236975" y="59584"/>
                </a:moveTo>
                <a:lnTo>
                  <a:pt x="3213327" y="73348"/>
                </a:lnTo>
                <a:lnTo>
                  <a:pt x="3236975" y="87143"/>
                </a:lnTo>
                <a:lnTo>
                  <a:pt x="3236975" y="59584"/>
                </a:lnTo>
                <a:close/>
              </a:path>
              <a:path w="3277234" h="145414">
                <a:moveTo>
                  <a:pt x="3245094" y="59584"/>
                </a:moveTo>
                <a:lnTo>
                  <a:pt x="3236975" y="59584"/>
                </a:lnTo>
                <a:lnTo>
                  <a:pt x="3236975" y="87143"/>
                </a:lnTo>
                <a:lnTo>
                  <a:pt x="3244985" y="87143"/>
                </a:lnTo>
                <a:lnTo>
                  <a:pt x="3245094" y="59584"/>
                </a:lnTo>
                <a:close/>
              </a:path>
              <a:path w="3277234" h="145414">
                <a:moveTo>
                  <a:pt x="39877" y="57933"/>
                </a:moveTo>
                <a:lnTo>
                  <a:pt x="39877" y="85619"/>
                </a:lnTo>
                <a:lnTo>
                  <a:pt x="63581" y="71792"/>
                </a:lnTo>
                <a:lnTo>
                  <a:pt x="39877" y="57933"/>
                </a:lnTo>
                <a:close/>
              </a:path>
              <a:path w="3277234" h="145414">
                <a:moveTo>
                  <a:pt x="63581" y="71792"/>
                </a:moveTo>
                <a:lnTo>
                  <a:pt x="39877" y="85619"/>
                </a:lnTo>
                <a:lnTo>
                  <a:pt x="87232" y="85619"/>
                </a:lnTo>
                <a:lnTo>
                  <a:pt x="63581" y="71792"/>
                </a:lnTo>
                <a:close/>
              </a:path>
              <a:path w="3277234" h="145414">
                <a:moveTo>
                  <a:pt x="3185764" y="57270"/>
                </a:moveTo>
                <a:lnTo>
                  <a:pt x="3213327" y="73348"/>
                </a:lnTo>
                <a:lnTo>
                  <a:pt x="3236975" y="59584"/>
                </a:lnTo>
                <a:lnTo>
                  <a:pt x="3245094" y="59584"/>
                </a:lnTo>
                <a:lnTo>
                  <a:pt x="3245104" y="57298"/>
                </a:lnTo>
                <a:lnTo>
                  <a:pt x="3185764" y="57270"/>
                </a:lnTo>
                <a:close/>
              </a:path>
              <a:path w="3277234" h="145414">
                <a:moveTo>
                  <a:pt x="87339" y="57933"/>
                </a:moveTo>
                <a:lnTo>
                  <a:pt x="39877" y="57933"/>
                </a:lnTo>
                <a:lnTo>
                  <a:pt x="63581" y="71792"/>
                </a:lnTo>
                <a:lnTo>
                  <a:pt x="87339" y="57933"/>
                </a:lnTo>
                <a:close/>
              </a:path>
              <a:path w="3277234" h="145414">
                <a:moveTo>
                  <a:pt x="91040" y="55774"/>
                </a:moveTo>
                <a:lnTo>
                  <a:pt x="31876" y="55774"/>
                </a:lnTo>
                <a:lnTo>
                  <a:pt x="90992" y="55802"/>
                </a:lnTo>
                <a:close/>
              </a:path>
            </a:pathLst>
          </a:custGeom>
          <a:solidFill>
            <a:srgbClr val="CC9700"/>
          </a:solidFill>
        </p:spPr>
        <p:txBody>
          <a:bodyPr wrap="square" lIns="0" tIns="0" rIns="0" bIns="0" rtlCol="0"/>
          <a:lstStyle/>
          <a:p>
            <a:endParaRPr/>
          </a:p>
        </p:txBody>
      </p:sp>
      <p:sp>
        <p:nvSpPr>
          <p:cNvPr id="13" name="object 13"/>
          <p:cNvSpPr/>
          <p:nvPr/>
        </p:nvSpPr>
        <p:spPr>
          <a:xfrm>
            <a:off x="4164991" y="4500180"/>
            <a:ext cx="1196541" cy="1032131"/>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192523" y="4498085"/>
            <a:ext cx="1141730" cy="990600"/>
          </a:xfrm>
          <a:custGeom>
            <a:avLst/>
            <a:gdLst/>
            <a:ahLst/>
            <a:cxnLst/>
            <a:rect l="l" t="t" r="r" b="b"/>
            <a:pathLst>
              <a:path w="1141729" h="990600">
                <a:moveTo>
                  <a:pt x="1040891" y="839723"/>
                </a:moveTo>
                <a:lnTo>
                  <a:pt x="990600" y="839723"/>
                </a:lnTo>
                <a:lnTo>
                  <a:pt x="1066038" y="990600"/>
                </a:lnTo>
                <a:lnTo>
                  <a:pt x="1128902" y="864869"/>
                </a:lnTo>
                <a:lnTo>
                  <a:pt x="1040891" y="864869"/>
                </a:lnTo>
                <a:lnTo>
                  <a:pt x="1040891" y="839723"/>
                </a:lnTo>
                <a:close/>
              </a:path>
              <a:path w="1141729" h="990600">
                <a:moveTo>
                  <a:pt x="1040891" y="495300"/>
                </a:moveTo>
                <a:lnTo>
                  <a:pt x="1040891" y="864869"/>
                </a:lnTo>
                <a:lnTo>
                  <a:pt x="1091184" y="864869"/>
                </a:lnTo>
                <a:lnTo>
                  <a:pt x="1091184" y="520445"/>
                </a:lnTo>
                <a:lnTo>
                  <a:pt x="1066038" y="520445"/>
                </a:lnTo>
                <a:lnTo>
                  <a:pt x="1040891" y="495300"/>
                </a:lnTo>
                <a:close/>
              </a:path>
              <a:path w="1141729" h="990600">
                <a:moveTo>
                  <a:pt x="1141476" y="839723"/>
                </a:moveTo>
                <a:lnTo>
                  <a:pt x="1091184" y="839723"/>
                </a:lnTo>
                <a:lnTo>
                  <a:pt x="1091184" y="864869"/>
                </a:lnTo>
                <a:lnTo>
                  <a:pt x="1128902" y="864869"/>
                </a:lnTo>
                <a:lnTo>
                  <a:pt x="1141476" y="839723"/>
                </a:lnTo>
                <a:close/>
              </a:path>
              <a:path w="1141729" h="990600">
                <a:moveTo>
                  <a:pt x="100584" y="125730"/>
                </a:moveTo>
                <a:lnTo>
                  <a:pt x="50291" y="125730"/>
                </a:lnTo>
                <a:lnTo>
                  <a:pt x="50291" y="520445"/>
                </a:lnTo>
                <a:lnTo>
                  <a:pt x="1040891" y="520445"/>
                </a:lnTo>
                <a:lnTo>
                  <a:pt x="1040891" y="495300"/>
                </a:lnTo>
                <a:lnTo>
                  <a:pt x="100584" y="495300"/>
                </a:lnTo>
                <a:lnTo>
                  <a:pt x="75437" y="470153"/>
                </a:lnTo>
                <a:lnTo>
                  <a:pt x="100584" y="470153"/>
                </a:lnTo>
                <a:lnTo>
                  <a:pt x="100584" y="125730"/>
                </a:lnTo>
                <a:close/>
              </a:path>
              <a:path w="1141729" h="990600">
                <a:moveTo>
                  <a:pt x="1091184" y="470153"/>
                </a:moveTo>
                <a:lnTo>
                  <a:pt x="100584" y="470153"/>
                </a:lnTo>
                <a:lnTo>
                  <a:pt x="100584" y="495300"/>
                </a:lnTo>
                <a:lnTo>
                  <a:pt x="1040891" y="495300"/>
                </a:lnTo>
                <a:lnTo>
                  <a:pt x="1066038" y="520445"/>
                </a:lnTo>
                <a:lnTo>
                  <a:pt x="1091184" y="520445"/>
                </a:lnTo>
                <a:lnTo>
                  <a:pt x="1091184" y="470153"/>
                </a:lnTo>
                <a:close/>
              </a:path>
              <a:path w="1141729" h="990600">
                <a:moveTo>
                  <a:pt x="100584" y="470153"/>
                </a:moveTo>
                <a:lnTo>
                  <a:pt x="75437" y="470153"/>
                </a:lnTo>
                <a:lnTo>
                  <a:pt x="100584" y="495300"/>
                </a:lnTo>
                <a:lnTo>
                  <a:pt x="100584" y="470153"/>
                </a:lnTo>
                <a:close/>
              </a:path>
              <a:path w="1141729" h="990600">
                <a:moveTo>
                  <a:pt x="75437" y="0"/>
                </a:moveTo>
                <a:lnTo>
                  <a:pt x="0" y="150875"/>
                </a:lnTo>
                <a:lnTo>
                  <a:pt x="50291" y="150875"/>
                </a:lnTo>
                <a:lnTo>
                  <a:pt x="50291" y="125730"/>
                </a:lnTo>
                <a:lnTo>
                  <a:pt x="138302" y="125730"/>
                </a:lnTo>
                <a:lnTo>
                  <a:pt x="75437" y="0"/>
                </a:lnTo>
                <a:close/>
              </a:path>
              <a:path w="1141729" h="9906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a:endParaRPr/>
          </a:p>
        </p:txBody>
      </p:sp>
      <p:sp>
        <p:nvSpPr>
          <p:cNvPr id="15" name="object 15"/>
          <p:cNvSpPr txBox="1"/>
          <p:nvPr/>
        </p:nvSpPr>
        <p:spPr>
          <a:xfrm>
            <a:off x="3903726" y="4603495"/>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1B</a:t>
            </a:r>
            <a:endParaRPr sz="1800">
              <a:latin typeface="Calibri" panose="020F0502020204030204"/>
              <a:cs typeface="Calibri" panose="020F0502020204030204"/>
            </a:endParaRPr>
          </a:p>
        </p:txBody>
      </p:sp>
      <p:sp>
        <p:nvSpPr>
          <p:cNvPr id="16" name="object 16"/>
          <p:cNvSpPr/>
          <p:nvPr/>
        </p:nvSpPr>
        <p:spPr>
          <a:xfrm>
            <a:off x="4062095" y="1898394"/>
            <a:ext cx="381635" cy="144780"/>
          </a:xfrm>
          <a:custGeom>
            <a:avLst/>
            <a:gdLst/>
            <a:ahLst/>
            <a:cxnLst/>
            <a:rect l="l" t="t" r="r" b="b"/>
            <a:pathLst>
              <a:path w="381635" h="144780">
                <a:moveTo>
                  <a:pt x="290203" y="88538"/>
                </a:moveTo>
                <a:lnTo>
                  <a:pt x="245237" y="114555"/>
                </a:lnTo>
                <a:lnTo>
                  <a:pt x="240430" y="118772"/>
                </a:lnTo>
                <a:lnTo>
                  <a:pt x="237743" y="124287"/>
                </a:lnTo>
                <a:lnTo>
                  <a:pt x="237343" y="130397"/>
                </a:lnTo>
                <a:lnTo>
                  <a:pt x="239394" y="136399"/>
                </a:lnTo>
                <a:lnTo>
                  <a:pt x="243540" y="141206"/>
                </a:lnTo>
                <a:lnTo>
                  <a:pt x="249031" y="143892"/>
                </a:lnTo>
                <a:lnTo>
                  <a:pt x="255164" y="144293"/>
                </a:lnTo>
                <a:lnTo>
                  <a:pt x="261238" y="142241"/>
                </a:lnTo>
                <a:lnTo>
                  <a:pt x="353947" y="88774"/>
                </a:lnTo>
                <a:lnTo>
                  <a:pt x="349376" y="88774"/>
                </a:lnTo>
                <a:lnTo>
                  <a:pt x="290203" y="88538"/>
                </a:lnTo>
                <a:close/>
              </a:path>
              <a:path w="381635" h="144780">
                <a:moveTo>
                  <a:pt x="126089" y="0"/>
                </a:moveTo>
                <a:lnTo>
                  <a:pt x="120014" y="2033"/>
                </a:lnTo>
                <a:lnTo>
                  <a:pt x="0" y="71375"/>
                </a:lnTo>
                <a:lnTo>
                  <a:pt x="119506" y="141733"/>
                </a:lnTo>
                <a:lnTo>
                  <a:pt x="125509" y="143787"/>
                </a:lnTo>
                <a:lnTo>
                  <a:pt x="131619" y="143400"/>
                </a:lnTo>
                <a:lnTo>
                  <a:pt x="137134" y="140751"/>
                </a:lnTo>
                <a:lnTo>
                  <a:pt x="141350" y="136018"/>
                </a:lnTo>
                <a:lnTo>
                  <a:pt x="143478" y="130016"/>
                </a:lnTo>
                <a:lnTo>
                  <a:pt x="143128" y="123906"/>
                </a:lnTo>
                <a:lnTo>
                  <a:pt x="140493" y="118391"/>
                </a:lnTo>
                <a:lnTo>
                  <a:pt x="135762" y="114174"/>
                </a:lnTo>
                <a:lnTo>
                  <a:pt x="90915" y="87741"/>
                </a:lnTo>
                <a:lnTo>
                  <a:pt x="31750" y="87504"/>
                </a:lnTo>
                <a:lnTo>
                  <a:pt x="31876" y="55500"/>
                </a:lnTo>
                <a:lnTo>
                  <a:pt x="91459" y="55500"/>
                </a:lnTo>
                <a:lnTo>
                  <a:pt x="136016" y="29719"/>
                </a:lnTo>
                <a:lnTo>
                  <a:pt x="140823" y="25503"/>
                </a:lnTo>
                <a:lnTo>
                  <a:pt x="143509" y="19988"/>
                </a:lnTo>
                <a:lnTo>
                  <a:pt x="143910" y="13878"/>
                </a:lnTo>
                <a:lnTo>
                  <a:pt x="141858" y="7875"/>
                </a:lnTo>
                <a:lnTo>
                  <a:pt x="137713" y="3123"/>
                </a:lnTo>
                <a:lnTo>
                  <a:pt x="132222" y="430"/>
                </a:lnTo>
                <a:lnTo>
                  <a:pt x="126089" y="0"/>
                </a:lnTo>
                <a:close/>
              </a:path>
              <a:path w="381635" h="144780">
                <a:moveTo>
                  <a:pt x="317645" y="72660"/>
                </a:moveTo>
                <a:lnTo>
                  <a:pt x="290203" y="88538"/>
                </a:lnTo>
                <a:lnTo>
                  <a:pt x="349376" y="88774"/>
                </a:lnTo>
                <a:lnTo>
                  <a:pt x="349385" y="86615"/>
                </a:lnTo>
                <a:lnTo>
                  <a:pt x="341375" y="86615"/>
                </a:lnTo>
                <a:lnTo>
                  <a:pt x="317645" y="72660"/>
                </a:lnTo>
                <a:close/>
              </a:path>
              <a:path w="381635" h="144780">
                <a:moveTo>
                  <a:pt x="255744" y="541"/>
                </a:moveTo>
                <a:lnTo>
                  <a:pt x="249634" y="890"/>
                </a:lnTo>
                <a:lnTo>
                  <a:pt x="244119" y="3526"/>
                </a:lnTo>
                <a:lnTo>
                  <a:pt x="239902" y="8256"/>
                </a:lnTo>
                <a:lnTo>
                  <a:pt x="237775" y="14279"/>
                </a:lnTo>
                <a:lnTo>
                  <a:pt x="238125" y="20433"/>
                </a:lnTo>
                <a:lnTo>
                  <a:pt x="240760" y="25991"/>
                </a:lnTo>
                <a:lnTo>
                  <a:pt x="245490" y="30227"/>
                </a:lnTo>
                <a:lnTo>
                  <a:pt x="290222" y="56533"/>
                </a:lnTo>
                <a:lnTo>
                  <a:pt x="349503" y="56770"/>
                </a:lnTo>
                <a:lnTo>
                  <a:pt x="349376" y="88774"/>
                </a:lnTo>
                <a:lnTo>
                  <a:pt x="353947" y="88774"/>
                </a:lnTo>
                <a:lnTo>
                  <a:pt x="381253" y="73026"/>
                </a:lnTo>
                <a:lnTo>
                  <a:pt x="261746" y="2668"/>
                </a:lnTo>
                <a:lnTo>
                  <a:pt x="255744" y="541"/>
                </a:lnTo>
                <a:close/>
              </a:path>
              <a:path w="381635" h="144780">
                <a:moveTo>
                  <a:pt x="91050" y="55737"/>
                </a:moveTo>
                <a:lnTo>
                  <a:pt x="63581" y="71631"/>
                </a:lnTo>
                <a:lnTo>
                  <a:pt x="90915" y="87741"/>
                </a:lnTo>
                <a:lnTo>
                  <a:pt x="290203" y="88538"/>
                </a:lnTo>
                <a:lnTo>
                  <a:pt x="317645" y="72660"/>
                </a:lnTo>
                <a:lnTo>
                  <a:pt x="290222" y="56533"/>
                </a:lnTo>
                <a:lnTo>
                  <a:pt x="91050" y="55737"/>
                </a:lnTo>
                <a:close/>
              </a:path>
              <a:path w="381635" h="144780">
                <a:moveTo>
                  <a:pt x="31876" y="55500"/>
                </a:moveTo>
                <a:lnTo>
                  <a:pt x="31750" y="87504"/>
                </a:lnTo>
                <a:lnTo>
                  <a:pt x="90915" y="87741"/>
                </a:lnTo>
                <a:lnTo>
                  <a:pt x="86850" y="85345"/>
                </a:lnTo>
                <a:lnTo>
                  <a:pt x="39877" y="85345"/>
                </a:lnTo>
                <a:lnTo>
                  <a:pt x="39877" y="57659"/>
                </a:lnTo>
                <a:lnTo>
                  <a:pt x="87728" y="57659"/>
                </a:lnTo>
                <a:lnTo>
                  <a:pt x="91050" y="55737"/>
                </a:lnTo>
                <a:lnTo>
                  <a:pt x="31876" y="55500"/>
                </a:lnTo>
                <a:close/>
              </a:path>
              <a:path w="381635" h="144780">
                <a:moveTo>
                  <a:pt x="341375" y="58929"/>
                </a:moveTo>
                <a:lnTo>
                  <a:pt x="317645" y="72660"/>
                </a:lnTo>
                <a:lnTo>
                  <a:pt x="341375" y="86615"/>
                </a:lnTo>
                <a:lnTo>
                  <a:pt x="341375" y="58929"/>
                </a:lnTo>
                <a:close/>
              </a:path>
              <a:path w="381635" h="144780">
                <a:moveTo>
                  <a:pt x="349495" y="58929"/>
                </a:moveTo>
                <a:lnTo>
                  <a:pt x="341375" y="58929"/>
                </a:lnTo>
                <a:lnTo>
                  <a:pt x="341375" y="86615"/>
                </a:lnTo>
                <a:lnTo>
                  <a:pt x="349385" y="86615"/>
                </a:lnTo>
                <a:lnTo>
                  <a:pt x="349495" y="58929"/>
                </a:lnTo>
                <a:close/>
              </a:path>
              <a:path w="381635" h="144780">
                <a:moveTo>
                  <a:pt x="39877" y="57659"/>
                </a:moveTo>
                <a:lnTo>
                  <a:pt x="39877" y="85345"/>
                </a:lnTo>
                <a:lnTo>
                  <a:pt x="63581" y="71631"/>
                </a:lnTo>
                <a:lnTo>
                  <a:pt x="39877" y="57659"/>
                </a:lnTo>
                <a:close/>
              </a:path>
              <a:path w="381635" h="144780">
                <a:moveTo>
                  <a:pt x="63581" y="71631"/>
                </a:moveTo>
                <a:lnTo>
                  <a:pt x="39877" y="85345"/>
                </a:lnTo>
                <a:lnTo>
                  <a:pt x="86850" y="85345"/>
                </a:lnTo>
                <a:lnTo>
                  <a:pt x="63581" y="71631"/>
                </a:lnTo>
                <a:close/>
              </a:path>
              <a:path w="381635" h="144780">
                <a:moveTo>
                  <a:pt x="290222" y="56533"/>
                </a:moveTo>
                <a:lnTo>
                  <a:pt x="317645" y="72660"/>
                </a:lnTo>
                <a:lnTo>
                  <a:pt x="341375" y="58929"/>
                </a:lnTo>
                <a:lnTo>
                  <a:pt x="349495" y="58929"/>
                </a:lnTo>
                <a:lnTo>
                  <a:pt x="349503" y="56770"/>
                </a:lnTo>
                <a:lnTo>
                  <a:pt x="290222" y="56533"/>
                </a:lnTo>
                <a:close/>
              </a:path>
              <a:path w="381635" h="144780">
                <a:moveTo>
                  <a:pt x="87728" y="57659"/>
                </a:moveTo>
                <a:lnTo>
                  <a:pt x="39877" y="57659"/>
                </a:lnTo>
                <a:lnTo>
                  <a:pt x="63581" y="71631"/>
                </a:lnTo>
                <a:lnTo>
                  <a:pt x="87728" y="57659"/>
                </a:lnTo>
                <a:close/>
              </a:path>
              <a:path w="381635" h="144780">
                <a:moveTo>
                  <a:pt x="91459" y="55500"/>
                </a:moveTo>
                <a:lnTo>
                  <a:pt x="31876" y="55500"/>
                </a:lnTo>
                <a:lnTo>
                  <a:pt x="91050" y="55737"/>
                </a:lnTo>
                <a:lnTo>
                  <a:pt x="91459" y="55500"/>
                </a:lnTo>
                <a:close/>
              </a:path>
            </a:pathLst>
          </a:custGeom>
          <a:solidFill>
            <a:srgbClr val="CC9700"/>
          </a:solidFill>
        </p:spPr>
        <p:txBody>
          <a:bodyPr wrap="square" lIns="0" tIns="0" rIns="0" bIns="0" rtlCol="0"/>
          <a:lstStyle/>
          <a:p>
            <a:endParaRPr/>
          </a:p>
        </p:txBody>
      </p:sp>
      <p:sp>
        <p:nvSpPr>
          <p:cNvPr id="17" name="object 17"/>
          <p:cNvSpPr txBox="1"/>
          <p:nvPr/>
        </p:nvSpPr>
        <p:spPr>
          <a:xfrm>
            <a:off x="3722623" y="1100607"/>
            <a:ext cx="2081530" cy="791210"/>
          </a:xfrm>
          <a:prstGeom prst="rect">
            <a:avLst/>
          </a:prstGeom>
        </p:spPr>
        <p:txBody>
          <a:bodyPr vert="horz" wrap="square" lIns="0" tIns="151765" rIns="0" bIns="0" rtlCol="0">
            <a:spAutoFit/>
          </a:bodyPr>
          <a:lstStyle/>
          <a:p>
            <a:pPr marR="5080" algn="r">
              <a:lnSpc>
                <a:spcPct val="100000"/>
              </a:lnSpc>
              <a:spcBef>
                <a:spcPts val="1195"/>
              </a:spcBef>
            </a:pPr>
            <a:r>
              <a:rPr sz="1600" spc="-10" dirty="0">
                <a:solidFill>
                  <a:srgbClr val="4F81BC"/>
                </a:solidFill>
                <a:latin typeface="Calibri" panose="020F0502020204030204"/>
                <a:cs typeface="Calibri" panose="020F0502020204030204"/>
              </a:rPr>
              <a:t>2</a:t>
            </a:r>
            <a:r>
              <a:rPr sz="1600" spc="-15" dirty="0">
                <a:solidFill>
                  <a:srgbClr val="4F81BC"/>
                </a:solidFill>
                <a:latin typeface="Calibri" panose="020F0502020204030204"/>
                <a:cs typeface="Calibri" panose="020F0502020204030204"/>
              </a:rPr>
              <a:t>k</a:t>
            </a:r>
            <a:r>
              <a:rPr sz="1600" spc="-5" dirty="0">
                <a:solidFill>
                  <a:srgbClr val="4F81BC"/>
                </a:solidFill>
                <a:latin typeface="Calibri" panose="020F0502020204030204"/>
                <a:cs typeface="Calibri" panose="020F0502020204030204"/>
              </a:rPr>
              <a:t>B</a:t>
            </a:r>
            <a:endParaRPr sz="1600">
              <a:latin typeface="Calibri" panose="020F0502020204030204"/>
              <a:cs typeface="Calibri" panose="020F0502020204030204"/>
            </a:endParaRPr>
          </a:p>
          <a:p>
            <a:pPr marL="12700">
              <a:lnSpc>
                <a:spcPct val="100000"/>
              </a:lnSpc>
              <a:spcBef>
                <a:spcPts val="1095"/>
              </a:spcBef>
            </a:pPr>
            <a:r>
              <a:rPr sz="1600" spc="-5" dirty="0">
                <a:solidFill>
                  <a:srgbClr val="4F81BC"/>
                </a:solidFill>
                <a:latin typeface="Calibri" panose="020F0502020204030204"/>
                <a:cs typeface="Calibri" panose="020F0502020204030204"/>
              </a:rPr>
              <a:t>1B</a:t>
            </a:r>
            <a:r>
              <a:rPr sz="1600" spc="10" dirty="0">
                <a:solidFill>
                  <a:srgbClr val="4F81BC"/>
                </a:solidFill>
                <a:latin typeface="Calibri" panose="020F0502020204030204"/>
                <a:cs typeface="Calibri" panose="020F0502020204030204"/>
              </a:rPr>
              <a:t> </a:t>
            </a:r>
            <a:r>
              <a:rPr sz="1600" spc="-10" dirty="0">
                <a:solidFill>
                  <a:srgbClr val="4F81BC"/>
                </a:solidFill>
                <a:latin typeface="Calibri" panose="020F0502020204030204"/>
                <a:cs typeface="Calibri" panose="020F0502020204030204"/>
              </a:rPr>
              <a:t>(column)</a:t>
            </a:r>
            <a:endParaRPr sz="1600">
              <a:latin typeface="Calibri" panose="020F0502020204030204"/>
              <a:cs typeface="Calibri" panose="020F0502020204030204"/>
            </a:endParaRPr>
          </a:p>
        </p:txBody>
      </p:sp>
      <p:sp>
        <p:nvSpPr>
          <p:cNvPr id="18" name="object 18"/>
          <p:cNvSpPr/>
          <p:nvPr/>
        </p:nvSpPr>
        <p:spPr>
          <a:xfrm>
            <a:off x="4454652" y="4326635"/>
            <a:ext cx="1150620" cy="137922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573523" y="4498085"/>
            <a:ext cx="913130" cy="990600"/>
          </a:xfrm>
          <a:custGeom>
            <a:avLst/>
            <a:gdLst/>
            <a:ahLst/>
            <a:cxnLst/>
            <a:rect l="l" t="t" r="r" b="b"/>
            <a:pathLst>
              <a:path w="913129" h="990600">
                <a:moveTo>
                  <a:pt x="812291" y="839724"/>
                </a:moveTo>
                <a:lnTo>
                  <a:pt x="762000" y="839724"/>
                </a:lnTo>
                <a:lnTo>
                  <a:pt x="837438" y="990600"/>
                </a:lnTo>
                <a:lnTo>
                  <a:pt x="900302" y="864869"/>
                </a:lnTo>
                <a:lnTo>
                  <a:pt x="812291" y="864869"/>
                </a:lnTo>
                <a:lnTo>
                  <a:pt x="812291" y="839724"/>
                </a:lnTo>
                <a:close/>
              </a:path>
              <a:path w="913129" h="990600">
                <a:moveTo>
                  <a:pt x="812291" y="339216"/>
                </a:moveTo>
                <a:lnTo>
                  <a:pt x="812291" y="864869"/>
                </a:lnTo>
                <a:lnTo>
                  <a:pt x="862584" y="864869"/>
                </a:lnTo>
                <a:lnTo>
                  <a:pt x="862584" y="364363"/>
                </a:lnTo>
                <a:lnTo>
                  <a:pt x="837438" y="364363"/>
                </a:lnTo>
                <a:lnTo>
                  <a:pt x="812291" y="339216"/>
                </a:lnTo>
                <a:close/>
              </a:path>
              <a:path w="913129" h="990600">
                <a:moveTo>
                  <a:pt x="912876" y="839724"/>
                </a:moveTo>
                <a:lnTo>
                  <a:pt x="862584" y="839724"/>
                </a:lnTo>
                <a:lnTo>
                  <a:pt x="862584" y="864869"/>
                </a:lnTo>
                <a:lnTo>
                  <a:pt x="900302" y="864869"/>
                </a:lnTo>
                <a:lnTo>
                  <a:pt x="912876" y="839724"/>
                </a:lnTo>
                <a:close/>
              </a:path>
              <a:path w="913129" h="990600">
                <a:moveTo>
                  <a:pt x="100584" y="125730"/>
                </a:moveTo>
                <a:lnTo>
                  <a:pt x="50291" y="125730"/>
                </a:lnTo>
                <a:lnTo>
                  <a:pt x="50291" y="364363"/>
                </a:lnTo>
                <a:lnTo>
                  <a:pt x="812291" y="364363"/>
                </a:lnTo>
                <a:lnTo>
                  <a:pt x="812291" y="339216"/>
                </a:lnTo>
                <a:lnTo>
                  <a:pt x="100584" y="339216"/>
                </a:lnTo>
                <a:lnTo>
                  <a:pt x="75437" y="314070"/>
                </a:lnTo>
                <a:lnTo>
                  <a:pt x="100584" y="314070"/>
                </a:lnTo>
                <a:lnTo>
                  <a:pt x="100584" y="125730"/>
                </a:lnTo>
                <a:close/>
              </a:path>
              <a:path w="913129" h="990600">
                <a:moveTo>
                  <a:pt x="862584" y="314070"/>
                </a:moveTo>
                <a:lnTo>
                  <a:pt x="100584" y="314070"/>
                </a:lnTo>
                <a:lnTo>
                  <a:pt x="100584" y="339216"/>
                </a:lnTo>
                <a:lnTo>
                  <a:pt x="812291" y="339216"/>
                </a:lnTo>
                <a:lnTo>
                  <a:pt x="837438" y="364363"/>
                </a:lnTo>
                <a:lnTo>
                  <a:pt x="862584" y="364363"/>
                </a:lnTo>
                <a:lnTo>
                  <a:pt x="862584" y="314070"/>
                </a:lnTo>
                <a:close/>
              </a:path>
              <a:path w="913129" h="990600">
                <a:moveTo>
                  <a:pt x="100584" y="314070"/>
                </a:moveTo>
                <a:lnTo>
                  <a:pt x="75437" y="314070"/>
                </a:lnTo>
                <a:lnTo>
                  <a:pt x="100584" y="339216"/>
                </a:lnTo>
                <a:lnTo>
                  <a:pt x="100584" y="314070"/>
                </a:lnTo>
                <a:close/>
              </a:path>
              <a:path w="913129" h="990600">
                <a:moveTo>
                  <a:pt x="75437" y="0"/>
                </a:moveTo>
                <a:lnTo>
                  <a:pt x="0" y="150875"/>
                </a:lnTo>
                <a:lnTo>
                  <a:pt x="50291" y="150875"/>
                </a:lnTo>
                <a:lnTo>
                  <a:pt x="50291" y="125730"/>
                </a:lnTo>
                <a:lnTo>
                  <a:pt x="138302" y="125730"/>
                </a:lnTo>
                <a:lnTo>
                  <a:pt x="75437" y="0"/>
                </a:lnTo>
                <a:close/>
              </a:path>
              <a:path w="913129" h="9906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a:endParaRPr/>
          </a:p>
        </p:txBody>
      </p:sp>
      <p:graphicFrame>
        <p:nvGraphicFramePr>
          <p:cNvPr id="20" name="object 20"/>
          <p:cNvGraphicFramePr>
            <a:graphicFrameLocks noGrp="1"/>
          </p:cNvGraphicFramePr>
          <p:nvPr/>
        </p:nvGraphicFramePr>
        <p:xfrm>
          <a:off x="4032250" y="2084451"/>
          <a:ext cx="3872863" cy="2449446"/>
        </p:xfrm>
        <a:graphic>
          <a:graphicData uri="http://schemas.openxmlformats.org/drawingml/2006/table">
            <a:tbl>
              <a:tblPr firstRow="1" bandRow="1">
                <a:tableStyleId>{2D5ABB26-0587-4C30-8999-92F81FD0307C}</a:tableStyleId>
              </a:tblPr>
              <a:tblGrid>
                <a:gridCol w="416559">
                  <a:extLst>
                    <a:ext uri="{9D8B030D-6E8A-4147-A177-3AD203B41FA5}">
                      <a16:colId xmlns:a16="http://schemas.microsoft.com/office/drawing/2014/main" val="20000"/>
                    </a:ext>
                  </a:extLst>
                </a:gridCol>
                <a:gridCol w="571599">
                  <a:extLst>
                    <a:ext uri="{9D8B030D-6E8A-4147-A177-3AD203B41FA5}">
                      <a16:colId xmlns:a16="http://schemas.microsoft.com/office/drawing/2014/main" val="20001"/>
                    </a:ext>
                  </a:extLst>
                </a:gridCol>
                <a:gridCol w="545365">
                  <a:extLst>
                    <a:ext uri="{9D8B030D-6E8A-4147-A177-3AD203B41FA5}">
                      <a16:colId xmlns:a16="http://schemas.microsoft.com/office/drawing/2014/main" val="20002"/>
                    </a:ext>
                  </a:extLst>
                </a:gridCol>
                <a:gridCol w="571258">
                  <a:extLst>
                    <a:ext uri="{9D8B030D-6E8A-4147-A177-3AD203B41FA5}">
                      <a16:colId xmlns:a16="http://schemas.microsoft.com/office/drawing/2014/main" val="20003"/>
                    </a:ext>
                  </a:extLst>
                </a:gridCol>
                <a:gridCol w="518402">
                  <a:extLst>
                    <a:ext uri="{9D8B030D-6E8A-4147-A177-3AD203B41FA5}">
                      <a16:colId xmlns:a16="http://schemas.microsoft.com/office/drawing/2014/main" val="20004"/>
                    </a:ext>
                  </a:extLst>
                </a:gridCol>
                <a:gridCol w="416560">
                  <a:extLst>
                    <a:ext uri="{9D8B030D-6E8A-4147-A177-3AD203B41FA5}">
                      <a16:colId xmlns:a16="http://schemas.microsoft.com/office/drawing/2014/main" val="20005"/>
                    </a:ext>
                  </a:extLst>
                </a:gridCol>
                <a:gridCol w="416560">
                  <a:extLst>
                    <a:ext uri="{9D8B030D-6E8A-4147-A177-3AD203B41FA5}">
                      <a16:colId xmlns:a16="http://schemas.microsoft.com/office/drawing/2014/main" val="20006"/>
                    </a:ext>
                  </a:extLst>
                </a:gridCol>
                <a:gridCol w="416560">
                  <a:extLst>
                    <a:ext uri="{9D8B030D-6E8A-4147-A177-3AD203B41FA5}">
                      <a16:colId xmlns:a16="http://schemas.microsoft.com/office/drawing/2014/main" val="20007"/>
                    </a:ext>
                  </a:extLst>
                </a:gridCol>
              </a:tblGrid>
              <a:tr h="489838">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89838">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89966">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r>
                        <a:rPr lang="en-US" sz="2400" dirty="0">
                          <a:latin typeface="Times New Roman" panose="02020603050405020304"/>
                          <a:cs typeface="Times New Roman" panose="02020603050405020304"/>
                        </a:rPr>
                        <a:t> </a:t>
                      </a: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89838">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2400" dirty="0">
                          <a:latin typeface="Times New Roman" panose="02020603050405020304"/>
                          <a:cs typeface="Times New Roman" panose="02020603050405020304"/>
                        </a:rPr>
                        <a:t>  </a:t>
                      </a: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9966">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183515">
                        <a:lnSpc>
                          <a:spcPct val="100000"/>
                        </a:lnSpc>
                        <a:spcBef>
                          <a:spcPts val="350"/>
                        </a:spcBef>
                      </a:pPr>
                      <a:endParaRPr sz="2200" dirty="0">
                        <a:latin typeface="Calibri" panose="020F0502020204030204"/>
                        <a:cs typeface="Calibri" panose="020F0502020204030204"/>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275590">
                        <a:lnSpc>
                          <a:spcPct val="100000"/>
                        </a:lnSpc>
                        <a:spcBef>
                          <a:spcPts val="350"/>
                        </a:spcBef>
                      </a:pPr>
                      <a:endParaRPr sz="2200" dirty="0">
                        <a:latin typeface="Calibri" panose="020F0502020204030204"/>
                        <a:cs typeface="Calibri" panose="020F0502020204030204"/>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243840">
                        <a:lnSpc>
                          <a:spcPct val="100000"/>
                        </a:lnSpc>
                        <a:spcBef>
                          <a:spcPts val="350"/>
                        </a:spcBef>
                      </a:pPr>
                      <a:endParaRPr sz="2200" dirty="0">
                        <a:latin typeface="Calibri" panose="020F0502020204030204"/>
                        <a:cs typeface="Calibri" panose="020F0502020204030204"/>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spcBef>
                          <a:spcPts val="350"/>
                        </a:spcBef>
                      </a:pPr>
                      <a:endParaRPr sz="2200" dirty="0">
                        <a:latin typeface="Calibri" panose="020F0502020204030204"/>
                        <a:cs typeface="Calibri" panose="020F0502020204030204"/>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dirty="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extLst>
                  <a:ext uri="{0D108BD9-81ED-4DB2-BD59-A6C34878D82A}">
                    <a16:rowId xmlns:a16="http://schemas.microsoft.com/office/drawing/2014/main" val="10004"/>
                  </a:ext>
                </a:extLst>
              </a:tr>
            </a:tbl>
          </a:graphicData>
        </a:graphic>
      </p:graphicFrame>
      <p:sp>
        <p:nvSpPr>
          <p:cNvPr id="21" name="object 21"/>
          <p:cNvSpPr txBox="1"/>
          <p:nvPr/>
        </p:nvSpPr>
        <p:spPr>
          <a:xfrm>
            <a:off x="4894579" y="4516373"/>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1B</a:t>
            </a:r>
            <a:endParaRPr sz="1800">
              <a:latin typeface="Calibri" panose="020F0502020204030204"/>
              <a:cs typeface="Calibri" panose="020F0502020204030204"/>
            </a:endParaRPr>
          </a:p>
        </p:txBody>
      </p:sp>
      <p:sp>
        <p:nvSpPr>
          <p:cNvPr id="22" name="object 22"/>
          <p:cNvSpPr txBox="1"/>
          <p:nvPr/>
        </p:nvSpPr>
        <p:spPr>
          <a:xfrm>
            <a:off x="7257033" y="4592573"/>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1B</a:t>
            </a:r>
            <a:endParaRPr sz="1800">
              <a:latin typeface="Calibri" panose="020F0502020204030204"/>
              <a:cs typeface="Calibri" panose="020F0502020204030204"/>
            </a:endParaRPr>
          </a:p>
        </p:txBody>
      </p:sp>
      <p:sp>
        <p:nvSpPr>
          <p:cNvPr id="23" name="object 23"/>
          <p:cNvSpPr txBox="1"/>
          <p:nvPr/>
        </p:nvSpPr>
        <p:spPr>
          <a:xfrm>
            <a:off x="5616955" y="4810505"/>
            <a:ext cx="35052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0504D"/>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24" name="object 24"/>
          <p:cNvSpPr/>
          <p:nvPr/>
        </p:nvSpPr>
        <p:spPr>
          <a:xfrm>
            <a:off x="5544311" y="5545834"/>
            <a:ext cx="390143" cy="122682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5663184" y="5717285"/>
            <a:ext cx="152400" cy="838200"/>
          </a:xfrm>
          <a:custGeom>
            <a:avLst/>
            <a:gdLst/>
            <a:ahLst/>
            <a:cxnLst/>
            <a:rect l="l" t="t" r="r" b="b"/>
            <a:pathLst>
              <a:path w="152400" h="838200">
                <a:moveTo>
                  <a:pt x="50291" y="687323"/>
                </a:moveTo>
                <a:lnTo>
                  <a:pt x="0" y="687323"/>
                </a:lnTo>
                <a:lnTo>
                  <a:pt x="75437" y="838200"/>
                </a:lnTo>
                <a:lnTo>
                  <a:pt x="138302" y="712469"/>
                </a:lnTo>
                <a:lnTo>
                  <a:pt x="50291" y="712469"/>
                </a:lnTo>
                <a:lnTo>
                  <a:pt x="50291" y="687323"/>
                </a:lnTo>
                <a:close/>
              </a:path>
              <a:path w="152400" h="838200">
                <a:moveTo>
                  <a:pt x="51815" y="393965"/>
                </a:moveTo>
                <a:lnTo>
                  <a:pt x="50291" y="393966"/>
                </a:lnTo>
                <a:lnTo>
                  <a:pt x="50291" y="712469"/>
                </a:lnTo>
                <a:lnTo>
                  <a:pt x="100583" y="712469"/>
                </a:lnTo>
                <a:lnTo>
                  <a:pt x="100583" y="444245"/>
                </a:lnTo>
                <a:lnTo>
                  <a:pt x="75437" y="444245"/>
                </a:lnTo>
                <a:lnTo>
                  <a:pt x="100583" y="419099"/>
                </a:lnTo>
                <a:lnTo>
                  <a:pt x="51815" y="419099"/>
                </a:lnTo>
                <a:lnTo>
                  <a:pt x="51815" y="393965"/>
                </a:lnTo>
                <a:close/>
              </a:path>
              <a:path w="152400" h="838200">
                <a:moveTo>
                  <a:pt x="150875" y="687323"/>
                </a:moveTo>
                <a:lnTo>
                  <a:pt x="100583" y="687323"/>
                </a:lnTo>
                <a:lnTo>
                  <a:pt x="100583" y="712469"/>
                </a:lnTo>
                <a:lnTo>
                  <a:pt x="138302" y="712469"/>
                </a:lnTo>
                <a:lnTo>
                  <a:pt x="150875" y="687323"/>
                </a:lnTo>
                <a:close/>
              </a:path>
              <a:path w="152400" h="838200">
                <a:moveTo>
                  <a:pt x="100583" y="419099"/>
                </a:moveTo>
                <a:lnTo>
                  <a:pt x="75437" y="444245"/>
                </a:lnTo>
                <a:lnTo>
                  <a:pt x="100583" y="444234"/>
                </a:lnTo>
                <a:lnTo>
                  <a:pt x="100583" y="419099"/>
                </a:lnTo>
                <a:close/>
              </a:path>
              <a:path w="152400" h="838200">
                <a:moveTo>
                  <a:pt x="100583" y="444234"/>
                </a:moveTo>
                <a:lnTo>
                  <a:pt x="75437" y="444245"/>
                </a:lnTo>
                <a:lnTo>
                  <a:pt x="100583" y="444245"/>
                </a:lnTo>
                <a:close/>
              </a:path>
              <a:path w="152400" h="838200">
                <a:moveTo>
                  <a:pt x="102107" y="393953"/>
                </a:moveTo>
                <a:lnTo>
                  <a:pt x="76949" y="393966"/>
                </a:lnTo>
                <a:lnTo>
                  <a:pt x="51815" y="419099"/>
                </a:lnTo>
                <a:lnTo>
                  <a:pt x="100583" y="419099"/>
                </a:lnTo>
                <a:lnTo>
                  <a:pt x="100583" y="444234"/>
                </a:lnTo>
                <a:lnTo>
                  <a:pt x="102107" y="444233"/>
                </a:lnTo>
                <a:lnTo>
                  <a:pt x="102107" y="393953"/>
                </a:lnTo>
                <a:close/>
              </a:path>
              <a:path w="152400" h="838200">
                <a:moveTo>
                  <a:pt x="76962" y="393953"/>
                </a:moveTo>
                <a:lnTo>
                  <a:pt x="51815" y="393965"/>
                </a:lnTo>
                <a:lnTo>
                  <a:pt x="51815" y="419099"/>
                </a:lnTo>
                <a:lnTo>
                  <a:pt x="76962" y="393953"/>
                </a:lnTo>
                <a:close/>
              </a:path>
              <a:path w="152400" h="838200">
                <a:moveTo>
                  <a:pt x="102107" y="125729"/>
                </a:moveTo>
                <a:lnTo>
                  <a:pt x="51815" y="125729"/>
                </a:lnTo>
                <a:lnTo>
                  <a:pt x="51815" y="393965"/>
                </a:lnTo>
                <a:lnTo>
                  <a:pt x="102107" y="393953"/>
                </a:lnTo>
                <a:lnTo>
                  <a:pt x="102107" y="125729"/>
                </a:lnTo>
                <a:close/>
              </a:path>
              <a:path w="152400" h="838200">
                <a:moveTo>
                  <a:pt x="76962" y="0"/>
                </a:moveTo>
                <a:lnTo>
                  <a:pt x="1524" y="150875"/>
                </a:lnTo>
                <a:lnTo>
                  <a:pt x="51815" y="150875"/>
                </a:lnTo>
                <a:lnTo>
                  <a:pt x="51815" y="125729"/>
                </a:lnTo>
                <a:lnTo>
                  <a:pt x="139826" y="125729"/>
                </a:lnTo>
                <a:lnTo>
                  <a:pt x="76962" y="0"/>
                </a:lnTo>
                <a:close/>
              </a:path>
              <a:path w="152400" h="838200">
                <a:moveTo>
                  <a:pt x="139826" y="125729"/>
                </a:moveTo>
                <a:lnTo>
                  <a:pt x="102107" y="125729"/>
                </a:lnTo>
                <a:lnTo>
                  <a:pt x="102107" y="150875"/>
                </a:lnTo>
                <a:lnTo>
                  <a:pt x="152400" y="150875"/>
                </a:lnTo>
                <a:lnTo>
                  <a:pt x="139826" y="125729"/>
                </a:lnTo>
                <a:close/>
              </a:path>
            </a:pathLst>
          </a:custGeom>
          <a:solidFill>
            <a:srgbClr val="3A812E"/>
          </a:solidFill>
        </p:spPr>
        <p:txBody>
          <a:bodyPr wrap="square" lIns="0" tIns="0" rIns="0" bIns="0" rtlCol="0"/>
          <a:lstStyle/>
          <a:p>
            <a:endParaRPr/>
          </a:p>
        </p:txBody>
      </p:sp>
      <p:sp>
        <p:nvSpPr>
          <p:cNvPr id="26" name="object 26"/>
          <p:cNvSpPr txBox="1"/>
          <p:nvPr/>
        </p:nvSpPr>
        <p:spPr>
          <a:xfrm>
            <a:off x="5420639" y="5863730"/>
            <a:ext cx="254635"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a:t>
            </a:r>
            <a:r>
              <a:rPr sz="1800" b="1" spc="-10" dirty="0">
                <a:solidFill>
                  <a:srgbClr val="C0504D"/>
                </a:solidFill>
                <a:latin typeface="Calibri" panose="020F0502020204030204"/>
                <a:cs typeface="Calibri" panose="020F0502020204030204"/>
              </a:rPr>
              <a:t>7</a:t>
            </a:r>
            <a:r>
              <a:rPr sz="1800" b="1" dirty="0">
                <a:solidFill>
                  <a:srgbClr val="C0504D"/>
                </a:solidFill>
                <a:latin typeface="Calibri" panose="020F0502020204030204"/>
                <a:cs typeface="Calibri" panose="020F0502020204030204"/>
              </a:rPr>
              <a:t>&gt;</a:t>
            </a:r>
            <a:endParaRPr sz="1800">
              <a:latin typeface="Calibri" panose="020F0502020204030204"/>
              <a:cs typeface="Calibri" panose="020F0502020204030204"/>
            </a:endParaRPr>
          </a:p>
        </p:txBody>
      </p:sp>
      <p:sp>
        <p:nvSpPr>
          <p:cNvPr id="27" name="object 27"/>
          <p:cNvSpPr/>
          <p:nvPr/>
        </p:nvSpPr>
        <p:spPr>
          <a:xfrm>
            <a:off x="5104891" y="5448300"/>
            <a:ext cx="1293495" cy="323850"/>
          </a:xfrm>
          <a:custGeom>
            <a:avLst/>
            <a:gdLst/>
            <a:ahLst/>
            <a:cxnLst/>
            <a:rect l="l" t="t" r="r" b="b"/>
            <a:pathLst>
              <a:path w="1293495" h="323850">
                <a:moveTo>
                  <a:pt x="1293241" y="0"/>
                </a:moveTo>
                <a:lnTo>
                  <a:pt x="0" y="0"/>
                </a:lnTo>
                <a:lnTo>
                  <a:pt x="323342" y="323291"/>
                </a:lnTo>
                <a:lnTo>
                  <a:pt x="969899" y="323291"/>
                </a:lnTo>
                <a:lnTo>
                  <a:pt x="1293241" y="0"/>
                </a:lnTo>
                <a:close/>
              </a:path>
            </a:pathLst>
          </a:custGeom>
          <a:solidFill>
            <a:srgbClr val="000000"/>
          </a:solidFill>
        </p:spPr>
        <p:txBody>
          <a:bodyPr wrap="square" lIns="0" tIns="0" rIns="0" bIns="0" rtlCol="0"/>
          <a:lstStyle/>
          <a:p>
            <a:endParaRPr/>
          </a:p>
        </p:txBody>
      </p:sp>
      <p:sp>
        <p:nvSpPr>
          <p:cNvPr id="28" name="object 28"/>
          <p:cNvSpPr/>
          <p:nvPr/>
        </p:nvSpPr>
        <p:spPr>
          <a:xfrm>
            <a:off x="5104891" y="5448300"/>
            <a:ext cx="1293495" cy="323850"/>
          </a:xfrm>
          <a:custGeom>
            <a:avLst/>
            <a:gdLst/>
            <a:ahLst/>
            <a:cxnLst/>
            <a:rect l="l" t="t" r="r" b="b"/>
            <a:pathLst>
              <a:path w="1293495" h="323850">
                <a:moveTo>
                  <a:pt x="969899" y="323291"/>
                </a:moveTo>
                <a:lnTo>
                  <a:pt x="323342" y="323291"/>
                </a:lnTo>
                <a:lnTo>
                  <a:pt x="0" y="0"/>
                </a:lnTo>
                <a:lnTo>
                  <a:pt x="1293241" y="0"/>
                </a:lnTo>
                <a:lnTo>
                  <a:pt x="969899" y="323291"/>
                </a:lnTo>
                <a:close/>
              </a:path>
            </a:pathLst>
          </a:custGeom>
          <a:ln w="25400">
            <a:solidFill>
              <a:srgbClr val="000000"/>
            </a:solidFill>
          </a:ln>
        </p:spPr>
        <p:txBody>
          <a:bodyPr wrap="square" lIns="0" tIns="0" rIns="0" bIns="0" rtlCol="0"/>
          <a:lstStyle/>
          <a:p>
            <a:endParaRPr/>
          </a:p>
        </p:txBody>
      </p:sp>
      <p:sp>
        <p:nvSpPr>
          <p:cNvPr id="29" name="object 29"/>
          <p:cNvSpPr/>
          <p:nvPr/>
        </p:nvSpPr>
        <p:spPr>
          <a:xfrm>
            <a:off x="304800" y="2057400"/>
            <a:ext cx="2286000" cy="2895600"/>
          </a:xfrm>
          <a:custGeom>
            <a:avLst/>
            <a:gdLst/>
            <a:ahLst/>
            <a:cxnLst/>
            <a:rect l="l" t="t" r="r" b="b"/>
            <a:pathLst>
              <a:path w="2286000" h="2895600">
                <a:moveTo>
                  <a:pt x="0" y="1447800"/>
                </a:moveTo>
                <a:lnTo>
                  <a:pt x="788" y="1393522"/>
                </a:lnTo>
                <a:lnTo>
                  <a:pt x="3135" y="1339749"/>
                </a:lnTo>
                <a:lnTo>
                  <a:pt x="7012" y="1286515"/>
                </a:lnTo>
                <a:lnTo>
                  <a:pt x="12392" y="1233856"/>
                </a:lnTo>
                <a:lnTo>
                  <a:pt x="19248" y="1181805"/>
                </a:lnTo>
                <a:lnTo>
                  <a:pt x="27552" y="1130398"/>
                </a:lnTo>
                <a:lnTo>
                  <a:pt x="37276" y="1079671"/>
                </a:lnTo>
                <a:lnTo>
                  <a:pt x="48393" y="1029658"/>
                </a:lnTo>
                <a:lnTo>
                  <a:pt x="60874" y="980394"/>
                </a:lnTo>
                <a:lnTo>
                  <a:pt x="74693" y="931914"/>
                </a:lnTo>
                <a:lnTo>
                  <a:pt x="89821" y="884253"/>
                </a:lnTo>
                <a:lnTo>
                  <a:pt x="106232" y="837446"/>
                </a:lnTo>
                <a:lnTo>
                  <a:pt x="123897" y="791528"/>
                </a:lnTo>
                <a:lnTo>
                  <a:pt x="142789" y="746535"/>
                </a:lnTo>
                <a:lnTo>
                  <a:pt x="162880" y="702500"/>
                </a:lnTo>
                <a:lnTo>
                  <a:pt x="184143" y="659460"/>
                </a:lnTo>
                <a:lnTo>
                  <a:pt x="206549" y="617448"/>
                </a:lnTo>
                <a:lnTo>
                  <a:pt x="230072" y="576501"/>
                </a:lnTo>
                <a:lnTo>
                  <a:pt x="254684" y="536653"/>
                </a:lnTo>
                <a:lnTo>
                  <a:pt x="280357" y="497939"/>
                </a:lnTo>
                <a:lnTo>
                  <a:pt x="307063" y="460394"/>
                </a:lnTo>
                <a:lnTo>
                  <a:pt x="334775" y="424052"/>
                </a:lnTo>
                <a:lnTo>
                  <a:pt x="363465" y="388950"/>
                </a:lnTo>
                <a:lnTo>
                  <a:pt x="393106" y="355122"/>
                </a:lnTo>
                <a:lnTo>
                  <a:pt x="423669" y="322603"/>
                </a:lnTo>
                <a:lnTo>
                  <a:pt x="455128" y="291428"/>
                </a:lnTo>
                <a:lnTo>
                  <a:pt x="487455" y="261632"/>
                </a:lnTo>
                <a:lnTo>
                  <a:pt x="520622" y="233251"/>
                </a:lnTo>
                <a:lnTo>
                  <a:pt x="554601" y="206318"/>
                </a:lnTo>
                <a:lnTo>
                  <a:pt x="589365" y="180869"/>
                </a:lnTo>
                <a:lnTo>
                  <a:pt x="624887" y="156939"/>
                </a:lnTo>
                <a:lnTo>
                  <a:pt x="661137" y="134563"/>
                </a:lnTo>
                <a:lnTo>
                  <a:pt x="698090" y="113776"/>
                </a:lnTo>
                <a:lnTo>
                  <a:pt x="735717" y="94613"/>
                </a:lnTo>
                <a:lnTo>
                  <a:pt x="773991" y="77109"/>
                </a:lnTo>
                <a:lnTo>
                  <a:pt x="812884" y="61298"/>
                </a:lnTo>
                <a:lnTo>
                  <a:pt x="852369" y="47217"/>
                </a:lnTo>
                <a:lnTo>
                  <a:pt x="892417" y="34900"/>
                </a:lnTo>
                <a:lnTo>
                  <a:pt x="933001" y="24382"/>
                </a:lnTo>
                <a:lnTo>
                  <a:pt x="974094" y="15698"/>
                </a:lnTo>
                <a:lnTo>
                  <a:pt x="1015668" y="8882"/>
                </a:lnTo>
                <a:lnTo>
                  <a:pt x="1057695" y="3971"/>
                </a:lnTo>
                <a:lnTo>
                  <a:pt x="1100148" y="998"/>
                </a:lnTo>
                <a:lnTo>
                  <a:pt x="1143000" y="0"/>
                </a:lnTo>
                <a:lnTo>
                  <a:pt x="1185854" y="998"/>
                </a:lnTo>
                <a:lnTo>
                  <a:pt x="1228310" y="3971"/>
                </a:lnTo>
                <a:lnTo>
                  <a:pt x="1270340" y="8882"/>
                </a:lnTo>
                <a:lnTo>
                  <a:pt x="1311916" y="15698"/>
                </a:lnTo>
                <a:lnTo>
                  <a:pt x="1353011" y="24382"/>
                </a:lnTo>
                <a:lnTo>
                  <a:pt x="1393598" y="34900"/>
                </a:lnTo>
                <a:lnTo>
                  <a:pt x="1433647" y="47217"/>
                </a:lnTo>
                <a:lnTo>
                  <a:pt x="1473133" y="61298"/>
                </a:lnTo>
                <a:lnTo>
                  <a:pt x="1512027" y="77109"/>
                </a:lnTo>
                <a:lnTo>
                  <a:pt x="1550302" y="94613"/>
                </a:lnTo>
                <a:lnTo>
                  <a:pt x="1587930" y="113776"/>
                </a:lnTo>
                <a:lnTo>
                  <a:pt x="1624883" y="134563"/>
                </a:lnTo>
                <a:lnTo>
                  <a:pt x="1661135" y="156939"/>
                </a:lnTo>
                <a:lnTo>
                  <a:pt x="1696656" y="180869"/>
                </a:lnTo>
                <a:lnTo>
                  <a:pt x="1731420" y="206318"/>
                </a:lnTo>
                <a:lnTo>
                  <a:pt x="1765399" y="233251"/>
                </a:lnTo>
                <a:lnTo>
                  <a:pt x="1798566" y="261632"/>
                </a:lnTo>
                <a:lnTo>
                  <a:pt x="1830892" y="291428"/>
                </a:lnTo>
                <a:lnTo>
                  <a:pt x="1862351" y="322603"/>
                </a:lnTo>
                <a:lnTo>
                  <a:pt x="1892914" y="355122"/>
                </a:lnTo>
                <a:lnTo>
                  <a:pt x="1922554" y="388950"/>
                </a:lnTo>
                <a:lnTo>
                  <a:pt x="1951243" y="424053"/>
                </a:lnTo>
                <a:lnTo>
                  <a:pt x="1978954" y="460394"/>
                </a:lnTo>
                <a:lnTo>
                  <a:pt x="2005660" y="497939"/>
                </a:lnTo>
                <a:lnTo>
                  <a:pt x="2031331" y="536653"/>
                </a:lnTo>
                <a:lnTo>
                  <a:pt x="2055942" y="576501"/>
                </a:lnTo>
                <a:lnTo>
                  <a:pt x="2079464" y="617448"/>
                </a:lnTo>
                <a:lnTo>
                  <a:pt x="2101869" y="659460"/>
                </a:lnTo>
                <a:lnTo>
                  <a:pt x="2123131" y="702500"/>
                </a:lnTo>
                <a:lnTo>
                  <a:pt x="2143221" y="746535"/>
                </a:lnTo>
                <a:lnTo>
                  <a:pt x="2162111" y="791528"/>
                </a:lnTo>
                <a:lnTo>
                  <a:pt x="2179775" y="837446"/>
                </a:lnTo>
                <a:lnTo>
                  <a:pt x="2196185" y="884253"/>
                </a:lnTo>
                <a:lnTo>
                  <a:pt x="2211312" y="931914"/>
                </a:lnTo>
                <a:lnTo>
                  <a:pt x="2225130" y="980394"/>
                </a:lnTo>
                <a:lnTo>
                  <a:pt x="2237610" y="1029658"/>
                </a:lnTo>
                <a:lnTo>
                  <a:pt x="2248726" y="1079671"/>
                </a:lnTo>
                <a:lnTo>
                  <a:pt x="2258449" y="1130398"/>
                </a:lnTo>
                <a:lnTo>
                  <a:pt x="2266752" y="1181805"/>
                </a:lnTo>
                <a:lnTo>
                  <a:pt x="2273608" y="1233856"/>
                </a:lnTo>
                <a:lnTo>
                  <a:pt x="2278988" y="1286515"/>
                </a:lnTo>
                <a:lnTo>
                  <a:pt x="2282865" y="1339749"/>
                </a:lnTo>
                <a:lnTo>
                  <a:pt x="2285211" y="1393522"/>
                </a:lnTo>
                <a:lnTo>
                  <a:pt x="2286000" y="1447800"/>
                </a:lnTo>
                <a:lnTo>
                  <a:pt x="2285211" y="1502077"/>
                </a:lnTo>
                <a:lnTo>
                  <a:pt x="2282865" y="1555850"/>
                </a:lnTo>
                <a:lnTo>
                  <a:pt x="2278988" y="1609084"/>
                </a:lnTo>
                <a:lnTo>
                  <a:pt x="2273608" y="1661743"/>
                </a:lnTo>
                <a:lnTo>
                  <a:pt x="2266752" y="1713794"/>
                </a:lnTo>
                <a:lnTo>
                  <a:pt x="2258449" y="1765201"/>
                </a:lnTo>
                <a:lnTo>
                  <a:pt x="2248726" y="1815928"/>
                </a:lnTo>
                <a:lnTo>
                  <a:pt x="2237610" y="1865941"/>
                </a:lnTo>
                <a:lnTo>
                  <a:pt x="2225130" y="1915205"/>
                </a:lnTo>
                <a:lnTo>
                  <a:pt x="2211312" y="1963685"/>
                </a:lnTo>
                <a:lnTo>
                  <a:pt x="2196185" y="2011346"/>
                </a:lnTo>
                <a:lnTo>
                  <a:pt x="2179775" y="2058153"/>
                </a:lnTo>
                <a:lnTo>
                  <a:pt x="2162111" y="2104071"/>
                </a:lnTo>
                <a:lnTo>
                  <a:pt x="2143221" y="2149064"/>
                </a:lnTo>
                <a:lnTo>
                  <a:pt x="2123131" y="2193099"/>
                </a:lnTo>
                <a:lnTo>
                  <a:pt x="2101869" y="2236139"/>
                </a:lnTo>
                <a:lnTo>
                  <a:pt x="2079464" y="2278151"/>
                </a:lnTo>
                <a:lnTo>
                  <a:pt x="2055942" y="2319098"/>
                </a:lnTo>
                <a:lnTo>
                  <a:pt x="2031331" y="2358946"/>
                </a:lnTo>
                <a:lnTo>
                  <a:pt x="2005660" y="2397660"/>
                </a:lnTo>
                <a:lnTo>
                  <a:pt x="1978954" y="2435205"/>
                </a:lnTo>
                <a:lnTo>
                  <a:pt x="1951243" y="2471547"/>
                </a:lnTo>
                <a:lnTo>
                  <a:pt x="1922554" y="2506649"/>
                </a:lnTo>
                <a:lnTo>
                  <a:pt x="1892914" y="2540477"/>
                </a:lnTo>
                <a:lnTo>
                  <a:pt x="1862351" y="2572996"/>
                </a:lnTo>
                <a:lnTo>
                  <a:pt x="1830892" y="2604171"/>
                </a:lnTo>
                <a:lnTo>
                  <a:pt x="1798566" y="2633967"/>
                </a:lnTo>
                <a:lnTo>
                  <a:pt x="1765399" y="2662348"/>
                </a:lnTo>
                <a:lnTo>
                  <a:pt x="1731420" y="2689281"/>
                </a:lnTo>
                <a:lnTo>
                  <a:pt x="1696656" y="2714730"/>
                </a:lnTo>
                <a:lnTo>
                  <a:pt x="1661135" y="2738660"/>
                </a:lnTo>
                <a:lnTo>
                  <a:pt x="1624883" y="2761036"/>
                </a:lnTo>
                <a:lnTo>
                  <a:pt x="1587930" y="2781823"/>
                </a:lnTo>
                <a:lnTo>
                  <a:pt x="1550302" y="2800986"/>
                </a:lnTo>
                <a:lnTo>
                  <a:pt x="1512027" y="2818490"/>
                </a:lnTo>
                <a:lnTo>
                  <a:pt x="1473133" y="2834301"/>
                </a:lnTo>
                <a:lnTo>
                  <a:pt x="1433647" y="2848382"/>
                </a:lnTo>
                <a:lnTo>
                  <a:pt x="1393598" y="2860699"/>
                </a:lnTo>
                <a:lnTo>
                  <a:pt x="1353011" y="2871217"/>
                </a:lnTo>
                <a:lnTo>
                  <a:pt x="1311916" y="2879901"/>
                </a:lnTo>
                <a:lnTo>
                  <a:pt x="1270340" y="2886717"/>
                </a:lnTo>
                <a:lnTo>
                  <a:pt x="1228310" y="2891628"/>
                </a:lnTo>
                <a:lnTo>
                  <a:pt x="1185854" y="2894601"/>
                </a:lnTo>
                <a:lnTo>
                  <a:pt x="1143000" y="2895600"/>
                </a:lnTo>
                <a:lnTo>
                  <a:pt x="1100148" y="2894601"/>
                </a:lnTo>
                <a:lnTo>
                  <a:pt x="1057695" y="2891628"/>
                </a:lnTo>
                <a:lnTo>
                  <a:pt x="1015668" y="2886717"/>
                </a:lnTo>
                <a:lnTo>
                  <a:pt x="974094" y="2879901"/>
                </a:lnTo>
                <a:lnTo>
                  <a:pt x="933001" y="2871217"/>
                </a:lnTo>
                <a:lnTo>
                  <a:pt x="892417" y="2860699"/>
                </a:lnTo>
                <a:lnTo>
                  <a:pt x="852369" y="2848382"/>
                </a:lnTo>
                <a:lnTo>
                  <a:pt x="812884" y="2834301"/>
                </a:lnTo>
                <a:lnTo>
                  <a:pt x="773991" y="2818490"/>
                </a:lnTo>
                <a:lnTo>
                  <a:pt x="735717" y="2800986"/>
                </a:lnTo>
                <a:lnTo>
                  <a:pt x="698090" y="2781823"/>
                </a:lnTo>
                <a:lnTo>
                  <a:pt x="661137" y="2761036"/>
                </a:lnTo>
                <a:lnTo>
                  <a:pt x="624887" y="2738660"/>
                </a:lnTo>
                <a:lnTo>
                  <a:pt x="589365" y="2714730"/>
                </a:lnTo>
                <a:lnTo>
                  <a:pt x="554601" y="2689281"/>
                </a:lnTo>
                <a:lnTo>
                  <a:pt x="520622" y="2662348"/>
                </a:lnTo>
                <a:lnTo>
                  <a:pt x="487455" y="2633967"/>
                </a:lnTo>
                <a:lnTo>
                  <a:pt x="455128" y="2604171"/>
                </a:lnTo>
                <a:lnTo>
                  <a:pt x="423669" y="2572996"/>
                </a:lnTo>
                <a:lnTo>
                  <a:pt x="393106" y="2540477"/>
                </a:lnTo>
                <a:lnTo>
                  <a:pt x="363465" y="2506649"/>
                </a:lnTo>
                <a:lnTo>
                  <a:pt x="334775" y="2471547"/>
                </a:lnTo>
                <a:lnTo>
                  <a:pt x="307063" y="2435205"/>
                </a:lnTo>
                <a:lnTo>
                  <a:pt x="280357" y="2397660"/>
                </a:lnTo>
                <a:lnTo>
                  <a:pt x="254684" y="2358946"/>
                </a:lnTo>
                <a:lnTo>
                  <a:pt x="230072" y="2319098"/>
                </a:lnTo>
                <a:lnTo>
                  <a:pt x="206549" y="2278151"/>
                </a:lnTo>
                <a:lnTo>
                  <a:pt x="184143" y="2236139"/>
                </a:lnTo>
                <a:lnTo>
                  <a:pt x="162880" y="2193099"/>
                </a:lnTo>
                <a:lnTo>
                  <a:pt x="142789" y="2149064"/>
                </a:lnTo>
                <a:lnTo>
                  <a:pt x="123897" y="2104071"/>
                </a:lnTo>
                <a:lnTo>
                  <a:pt x="106232" y="2058153"/>
                </a:lnTo>
                <a:lnTo>
                  <a:pt x="89821" y="2011346"/>
                </a:lnTo>
                <a:lnTo>
                  <a:pt x="74693" y="1963685"/>
                </a:lnTo>
                <a:lnTo>
                  <a:pt x="60874" y="1915205"/>
                </a:lnTo>
                <a:lnTo>
                  <a:pt x="48393" y="1865941"/>
                </a:lnTo>
                <a:lnTo>
                  <a:pt x="37276" y="1815928"/>
                </a:lnTo>
                <a:lnTo>
                  <a:pt x="27552" y="1765201"/>
                </a:lnTo>
                <a:lnTo>
                  <a:pt x="19248" y="1713794"/>
                </a:lnTo>
                <a:lnTo>
                  <a:pt x="12392" y="1661743"/>
                </a:lnTo>
                <a:lnTo>
                  <a:pt x="7012" y="1609084"/>
                </a:lnTo>
                <a:lnTo>
                  <a:pt x="3135" y="1555850"/>
                </a:lnTo>
                <a:lnTo>
                  <a:pt x="788" y="1502077"/>
                </a:lnTo>
                <a:lnTo>
                  <a:pt x="0" y="1447800"/>
                </a:lnTo>
                <a:close/>
              </a:path>
            </a:pathLst>
          </a:custGeom>
          <a:ln w="6096">
            <a:solidFill>
              <a:srgbClr val="000000"/>
            </a:solidFill>
          </a:ln>
        </p:spPr>
        <p:txBody>
          <a:bodyPr wrap="square" lIns="0" tIns="0" rIns="0" bIns="0" rtlCol="0"/>
          <a:lstStyle/>
          <a:p>
            <a:endParaRPr/>
          </a:p>
        </p:txBody>
      </p:sp>
      <p:sp>
        <p:nvSpPr>
          <p:cNvPr id="30" name="object 30"/>
          <p:cNvSpPr/>
          <p:nvPr/>
        </p:nvSpPr>
        <p:spPr>
          <a:xfrm>
            <a:off x="3124200" y="1219200"/>
            <a:ext cx="5410200" cy="5410200"/>
          </a:xfrm>
          <a:custGeom>
            <a:avLst/>
            <a:gdLst/>
            <a:ahLst/>
            <a:cxnLst/>
            <a:rect l="l" t="t" r="r" b="b"/>
            <a:pathLst>
              <a:path w="5410200" h="5410200">
                <a:moveTo>
                  <a:pt x="0" y="901700"/>
                </a:moveTo>
                <a:lnTo>
                  <a:pt x="1249" y="853814"/>
                </a:lnTo>
                <a:lnTo>
                  <a:pt x="4958" y="806579"/>
                </a:lnTo>
                <a:lnTo>
                  <a:pt x="11062" y="760057"/>
                </a:lnTo>
                <a:lnTo>
                  <a:pt x="19500" y="714310"/>
                </a:lnTo>
                <a:lnTo>
                  <a:pt x="30210" y="669401"/>
                </a:lnTo>
                <a:lnTo>
                  <a:pt x="43128" y="625392"/>
                </a:lnTo>
                <a:lnTo>
                  <a:pt x="58193" y="582345"/>
                </a:lnTo>
                <a:lnTo>
                  <a:pt x="75343" y="540323"/>
                </a:lnTo>
                <a:lnTo>
                  <a:pt x="94514" y="499388"/>
                </a:lnTo>
                <a:lnTo>
                  <a:pt x="115646" y="459602"/>
                </a:lnTo>
                <a:lnTo>
                  <a:pt x="138674" y="421029"/>
                </a:lnTo>
                <a:lnTo>
                  <a:pt x="163538" y="383729"/>
                </a:lnTo>
                <a:lnTo>
                  <a:pt x="190174" y="347765"/>
                </a:lnTo>
                <a:lnTo>
                  <a:pt x="218521" y="313200"/>
                </a:lnTo>
                <a:lnTo>
                  <a:pt x="248516" y="280096"/>
                </a:lnTo>
                <a:lnTo>
                  <a:pt x="280096" y="248516"/>
                </a:lnTo>
                <a:lnTo>
                  <a:pt x="313200" y="218521"/>
                </a:lnTo>
                <a:lnTo>
                  <a:pt x="347765" y="190174"/>
                </a:lnTo>
                <a:lnTo>
                  <a:pt x="383729" y="163538"/>
                </a:lnTo>
                <a:lnTo>
                  <a:pt x="421029" y="138674"/>
                </a:lnTo>
                <a:lnTo>
                  <a:pt x="459602" y="115646"/>
                </a:lnTo>
                <a:lnTo>
                  <a:pt x="499388" y="94514"/>
                </a:lnTo>
                <a:lnTo>
                  <a:pt x="540323" y="75343"/>
                </a:lnTo>
                <a:lnTo>
                  <a:pt x="582345" y="58193"/>
                </a:lnTo>
                <a:lnTo>
                  <a:pt x="625392" y="43128"/>
                </a:lnTo>
                <a:lnTo>
                  <a:pt x="669401" y="30210"/>
                </a:lnTo>
                <a:lnTo>
                  <a:pt x="714310" y="19500"/>
                </a:lnTo>
                <a:lnTo>
                  <a:pt x="760057" y="11062"/>
                </a:lnTo>
                <a:lnTo>
                  <a:pt x="806579" y="4958"/>
                </a:lnTo>
                <a:lnTo>
                  <a:pt x="853814" y="1249"/>
                </a:lnTo>
                <a:lnTo>
                  <a:pt x="901700" y="0"/>
                </a:lnTo>
                <a:lnTo>
                  <a:pt x="4508500" y="0"/>
                </a:lnTo>
                <a:lnTo>
                  <a:pt x="4556385" y="1249"/>
                </a:lnTo>
                <a:lnTo>
                  <a:pt x="4603620" y="4958"/>
                </a:lnTo>
                <a:lnTo>
                  <a:pt x="4650142" y="11062"/>
                </a:lnTo>
                <a:lnTo>
                  <a:pt x="4695889" y="19500"/>
                </a:lnTo>
                <a:lnTo>
                  <a:pt x="4740798" y="30210"/>
                </a:lnTo>
                <a:lnTo>
                  <a:pt x="4784807" y="43128"/>
                </a:lnTo>
                <a:lnTo>
                  <a:pt x="4827854" y="58193"/>
                </a:lnTo>
                <a:lnTo>
                  <a:pt x="4869876" y="75343"/>
                </a:lnTo>
                <a:lnTo>
                  <a:pt x="4910811" y="94514"/>
                </a:lnTo>
                <a:lnTo>
                  <a:pt x="4950597" y="115646"/>
                </a:lnTo>
                <a:lnTo>
                  <a:pt x="4989170" y="138674"/>
                </a:lnTo>
                <a:lnTo>
                  <a:pt x="5026470" y="163538"/>
                </a:lnTo>
                <a:lnTo>
                  <a:pt x="5062434" y="190174"/>
                </a:lnTo>
                <a:lnTo>
                  <a:pt x="5096999" y="218521"/>
                </a:lnTo>
                <a:lnTo>
                  <a:pt x="5130103" y="248516"/>
                </a:lnTo>
                <a:lnTo>
                  <a:pt x="5161683" y="280096"/>
                </a:lnTo>
                <a:lnTo>
                  <a:pt x="5191678" y="313200"/>
                </a:lnTo>
                <a:lnTo>
                  <a:pt x="5220025" y="347765"/>
                </a:lnTo>
                <a:lnTo>
                  <a:pt x="5246661" y="383729"/>
                </a:lnTo>
                <a:lnTo>
                  <a:pt x="5271525" y="421029"/>
                </a:lnTo>
                <a:lnTo>
                  <a:pt x="5294553" y="459602"/>
                </a:lnTo>
                <a:lnTo>
                  <a:pt x="5315685" y="499388"/>
                </a:lnTo>
                <a:lnTo>
                  <a:pt x="5334856" y="540323"/>
                </a:lnTo>
                <a:lnTo>
                  <a:pt x="5352006" y="582345"/>
                </a:lnTo>
                <a:lnTo>
                  <a:pt x="5367071" y="625392"/>
                </a:lnTo>
                <a:lnTo>
                  <a:pt x="5379989" y="669401"/>
                </a:lnTo>
                <a:lnTo>
                  <a:pt x="5390699" y="714310"/>
                </a:lnTo>
                <a:lnTo>
                  <a:pt x="5399137" y="760057"/>
                </a:lnTo>
                <a:lnTo>
                  <a:pt x="5405241" y="806579"/>
                </a:lnTo>
                <a:lnTo>
                  <a:pt x="5408950" y="853814"/>
                </a:lnTo>
                <a:lnTo>
                  <a:pt x="5410200" y="901700"/>
                </a:lnTo>
                <a:lnTo>
                  <a:pt x="5410200" y="4508487"/>
                </a:lnTo>
                <a:lnTo>
                  <a:pt x="5408950" y="4556376"/>
                </a:lnTo>
                <a:lnTo>
                  <a:pt x="5405241" y="4603614"/>
                </a:lnTo>
                <a:lnTo>
                  <a:pt x="5399137" y="4650139"/>
                </a:lnTo>
                <a:lnTo>
                  <a:pt x="5390699" y="4695888"/>
                </a:lnTo>
                <a:lnTo>
                  <a:pt x="5379989" y="4740799"/>
                </a:lnTo>
                <a:lnTo>
                  <a:pt x="5367071" y="4784810"/>
                </a:lnTo>
                <a:lnTo>
                  <a:pt x="5352006" y="4827858"/>
                </a:lnTo>
                <a:lnTo>
                  <a:pt x="5334856" y="4869882"/>
                </a:lnTo>
                <a:lnTo>
                  <a:pt x="5315685" y="4910818"/>
                </a:lnTo>
                <a:lnTo>
                  <a:pt x="5294553" y="4950604"/>
                </a:lnTo>
                <a:lnTo>
                  <a:pt x="5271525" y="4989178"/>
                </a:lnTo>
                <a:lnTo>
                  <a:pt x="5246661" y="5026479"/>
                </a:lnTo>
                <a:lnTo>
                  <a:pt x="5220025" y="5062442"/>
                </a:lnTo>
                <a:lnTo>
                  <a:pt x="5191678" y="5097007"/>
                </a:lnTo>
                <a:lnTo>
                  <a:pt x="5161683" y="5130111"/>
                </a:lnTo>
                <a:lnTo>
                  <a:pt x="5130103" y="5161691"/>
                </a:lnTo>
                <a:lnTo>
                  <a:pt x="5096999" y="5191685"/>
                </a:lnTo>
                <a:lnTo>
                  <a:pt x="5062434" y="5220031"/>
                </a:lnTo>
                <a:lnTo>
                  <a:pt x="5026470" y="5246667"/>
                </a:lnTo>
                <a:lnTo>
                  <a:pt x="4989170" y="5271530"/>
                </a:lnTo>
                <a:lnTo>
                  <a:pt x="4950597" y="5294558"/>
                </a:lnTo>
                <a:lnTo>
                  <a:pt x="4910811" y="5315689"/>
                </a:lnTo>
                <a:lnTo>
                  <a:pt x="4869876" y="5334860"/>
                </a:lnTo>
                <a:lnTo>
                  <a:pt x="4827854" y="5352009"/>
                </a:lnTo>
                <a:lnTo>
                  <a:pt x="4784807" y="5367073"/>
                </a:lnTo>
                <a:lnTo>
                  <a:pt x="4740798" y="5379991"/>
                </a:lnTo>
                <a:lnTo>
                  <a:pt x="4695889" y="5390700"/>
                </a:lnTo>
                <a:lnTo>
                  <a:pt x="4650142" y="5399137"/>
                </a:lnTo>
                <a:lnTo>
                  <a:pt x="4603620" y="5405241"/>
                </a:lnTo>
                <a:lnTo>
                  <a:pt x="4556385" y="5408950"/>
                </a:lnTo>
                <a:lnTo>
                  <a:pt x="4508500" y="5410200"/>
                </a:lnTo>
                <a:lnTo>
                  <a:pt x="901700" y="5410200"/>
                </a:lnTo>
                <a:lnTo>
                  <a:pt x="853814" y="5408950"/>
                </a:lnTo>
                <a:lnTo>
                  <a:pt x="806579" y="5405241"/>
                </a:lnTo>
                <a:lnTo>
                  <a:pt x="760057" y="5399137"/>
                </a:lnTo>
                <a:lnTo>
                  <a:pt x="714310" y="5390700"/>
                </a:lnTo>
                <a:lnTo>
                  <a:pt x="669401" y="5379991"/>
                </a:lnTo>
                <a:lnTo>
                  <a:pt x="625392" y="5367073"/>
                </a:lnTo>
                <a:lnTo>
                  <a:pt x="582345" y="5352009"/>
                </a:lnTo>
                <a:lnTo>
                  <a:pt x="540323" y="5334860"/>
                </a:lnTo>
                <a:lnTo>
                  <a:pt x="499388" y="5315689"/>
                </a:lnTo>
                <a:lnTo>
                  <a:pt x="459602" y="5294558"/>
                </a:lnTo>
                <a:lnTo>
                  <a:pt x="421029" y="5271530"/>
                </a:lnTo>
                <a:lnTo>
                  <a:pt x="383729" y="5246667"/>
                </a:lnTo>
                <a:lnTo>
                  <a:pt x="347765" y="5220031"/>
                </a:lnTo>
                <a:lnTo>
                  <a:pt x="313200" y="5191685"/>
                </a:lnTo>
                <a:lnTo>
                  <a:pt x="280096" y="5161691"/>
                </a:lnTo>
                <a:lnTo>
                  <a:pt x="248516" y="5130111"/>
                </a:lnTo>
                <a:lnTo>
                  <a:pt x="218521" y="5097007"/>
                </a:lnTo>
                <a:lnTo>
                  <a:pt x="190174" y="5062442"/>
                </a:lnTo>
                <a:lnTo>
                  <a:pt x="163538" y="5026479"/>
                </a:lnTo>
                <a:lnTo>
                  <a:pt x="138674" y="4989178"/>
                </a:lnTo>
                <a:lnTo>
                  <a:pt x="115646" y="4950604"/>
                </a:lnTo>
                <a:lnTo>
                  <a:pt x="94514" y="4910818"/>
                </a:lnTo>
                <a:lnTo>
                  <a:pt x="75343" y="4869882"/>
                </a:lnTo>
                <a:lnTo>
                  <a:pt x="58193" y="4827858"/>
                </a:lnTo>
                <a:lnTo>
                  <a:pt x="43128" y="4784810"/>
                </a:lnTo>
                <a:lnTo>
                  <a:pt x="30210" y="4740799"/>
                </a:lnTo>
                <a:lnTo>
                  <a:pt x="19500" y="4695888"/>
                </a:lnTo>
                <a:lnTo>
                  <a:pt x="11062" y="4650139"/>
                </a:lnTo>
                <a:lnTo>
                  <a:pt x="4958" y="4603614"/>
                </a:lnTo>
                <a:lnTo>
                  <a:pt x="1249" y="4556376"/>
                </a:lnTo>
                <a:lnTo>
                  <a:pt x="0" y="4508487"/>
                </a:lnTo>
                <a:lnTo>
                  <a:pt x="0" y="901700"/>
                </a:lnTo>
                <a:close/>
              </a:path>
            </a:pathLst>
          </a:custGeom>
          <a:ln w="6096">
            <a:solidFill>
              <a:srgbClr val="000000"/>
            </a:solidFill>
          </a:ln>
        </p:spPr>
        <p:txBody>
          <a:bodyPr wrap="square" lIns="0" tIns="0" rIns="0" bIns="0" rtlCol="0"/>
          <a:lstStyle/>
          <a:p>
            <a:endParaRPr/>
          </a:p>
        </p:txBody>
      </p:sp>
      <p:sp>
        <p:nvSpPr>
          <p:cNvPr id="31" name="object 31"/>
          <p:cNvSpPr/>
          <p:nvPr/>
        </p:nvSpPr>
        <p:spPr>
          <a:xfrm>
            <a:off x="1447800" y="1447800"/>
            <a:ext cx="1981200" cy="609600"/>
          </a:xfrm>
          <a:custGeom>
            <a:avLst/>
            <a:gdLst/>
            <a:ahLst/>
            <a:cxnLst/>
            <a:rect l="l" t="t" r="r" b="b"/>
            <a:pathLst>
              <a:path w="1981200" h="609600">
                <a:moveTo>
                  <a:pt x="0" y="609600"/>
                </a:moveTo>
                <a:lnTo>
                  <a:pt x="1981200" y="0"/>
                </a:lnTo>
              </a:path>
            </a:pathLst>
          </a:custGeom>
          <a:ln w="6096">
            <a:solidFill>
              <a:srgbClr val="000000"/>
            </a:solidFill>
          </a:ln>
        </p:spPr>
        <p:txBody>
          <a:bodyPr wrap="square" lIns="0" tIns="0" rIns="0" bIns="0" rtlCol="0"/>
          <a:lstStyle/>
          <a:p>
            <a:endParaRPr/>
          </a:p>
        </p:txBody>
      </p:sp>
      <p:sp>
        <p:nvSpPr>
          <p:cNvPr id="32" name="object 32"/>
          <p:cNvSpPr/>
          <p:nvPr/>
        </p:nvSpPr>
        <p:spPr>
          <a:xfrm>
            <a:off x="1447800" y="4953000"/>
            <a:ext cx="1828800" cy="1295400"/>
          </a:xfrm>
          <a:custGeom>
            <a:avLst/>
            <a:gdLst/>
            <a:ahLst/>
            <a:cxnLst/>
            <a:rect l="l" t="t" r="r" b="b"/>
            <a:pathLst>
              <a:path w="1828800" h="1295400">
                <a:moveTo>
                  <a:pt x="0" y="0"/>
                </a:moveTo>
                <a:lnTo>
                  <a:pt x="1828800" y="1295400"/>
                </a:lnTo>
              </a:path>
            </a:pathLst>
          </a:custGeom>
          <a:ln w="6096">
            <a:solidFill>
              <a:srgbClr val="000000"/>
            </a:solidFill>
          </a:ln>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5015" y="208779"/>
            <a:ext cx="8247575" cy="566181"/>
          </a:xfrm>
          <a:prstGeom prst="rect">
            <a:avLst/>
          </a:prstGeom>
        </p:spPr>
        <p:txBody>
          <a:bodyPr vert="horz" wrap="square" lIns="0" tIns="12065" rIns="0" bIns="0" rtlCol="0">
            <a:spAutoFit/>
          </a:bodyPr>
          <a:lstStyle/>
          <a:p>
            <a:pPr marL="12700">
              <a:lnSpc>
                <a:spcPct val="100000"/>
              </a:lnSpc>
              <a:spcBef>
                <a:spcPts val="95"/>
              </a:spcBef>
            </a:pPr>
            <a:r>
              <a:rPr sz="3600" spc="-5" dirty="0">
                <a:latin typeface="Arial" panose="020B0604020202020204" pitchFamily="34" charset="0"/>
                <a:cs typeface="Arial" panose="020B0604020202020204" pitchFamily="34" charset="0"/>
              </a:rPr>
              <a:t>DRAM Subsystem</a:t>
            </a:r>
            <a:r>
              <a:rPr sz="3600" dirty="0">
                <a:latin typeface="Arial" panose="020B0604020202020204" pitchFamily="34" charset="0"/>
                <a:cs typeface="Arial" panose="020B0604020202020204" pitchFamily="34" charset="0"/>
              </a:rPr>
              <a:t> </a:t>
            </a:r>
            <a:r>
              <a:rPr sz="3600" spc="-10" dirty="0">
                <a:latin typeface="Arial" panose="020B0604020202020204" pitchFamily="34" charset="0"/>
                <a:cs typeface="Arial" panose="020B0604020202020204" pitchFamily="34" charset="0"/>
              </a:rPr>
              <a:t>Organization</a:t>
            </a:r>
          </a:p>
        </p:txBody>
      </p:sp>
      <p:sp>
        <p:nvSpPr>
          <p:cNvPr id="3" name="object 3"/>
          <p:cNvSpPr txBox="1"/>
          <p:nvPr/>
        </p:nvSpPr>
        <p:spPr>
          <a:xfrm>
            <a:off x="307340" y="1394964"/>
            <a:ext cx="2082164" cy="2659380"/>
          </a:xfrm>
          <a:prstGeom prst="rect">
            <a:avLst/>
          </a:prstGeom>
        </p:spPr>
        <p:txBody>
          <a:bodyPr vert="horz" wrap="square" lIns="0" tIns="85090" rIns="0" bIns="0" rtlCol="0">
            <a:spAutoFit/>
          </a:bodyPr>
          <a:lstStyle/>
          <a:p>
            <a:pPr marL="355600" indent="-342900">
              <a:lnSpc>
                <a:spcPct val="100000"/>
              </a:lnSpc>
              <a:spcBef>
                <a:spcPts val="670"/>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Channel</a:t>
            </a:r>
            <a:endParaRPr sz="2400">
              <a:latin typeface="Tahoma" panose="020B0604030504040204"/>
              <a:cs typeface="Tahoma" panose="020B0604030504040204"/>
            </a:endParaRP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DIMM</a:t>
            </a:r>
            <a:endParaRPr sz="2400">
              <a:latin typeface="Tahoma" panose="020B0604030504040204"/>
              <a:cs typeface="Tahoma" panose="020B0604030504040204"/>
            </a:endParaRP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Rank</a:t>
            </a:r>
            <a:endParaRPr sz="2400">
              <a:latin typeface="Tahoma" panose="020B0604030504040204"/>
              <a:cs typeface="Tahoma" panose="020B0604030504040204"/>
            </a:endParaRP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Chip</a:t>
            </a:r>
            <a:endParaRPr sz="2400">
              <a:latin typeface="Tahoma" panose="020B0604030504040204"/>
              <a:cs typeface="Tahoma" panose="020B0604030504040204"/>
            </a:endParaRP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sz="2400" spc="-5" dirty="0">
                <a:latin typeface="Tahoma" panose="020B0604030504040204"/>
                <a:cs typeface="Tahoma" panose="020B0604030504040204"/>
              </a:rPr>
              <a:t>Bank</a:t>
            </a:r>
            <a:endParaRPr sz="2400">
              <a:latin typeface="Tahoma" panose="020B0604030504040204"/>
              <a:cs typeface="Tahoma" panose="020B0604030504040204"/>
            </a:endParaRP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Row/Col</a:t>
            </a:r>
            <a:r>
              <a:rPr sz="2400" spc="5" dirty="0">
                <a:latin typeface="Tahoma" panose="020B0604030504040204"/>
                <a:cs typeface="Tahoma" panose="020B0604030504040204"/>
              </a:rPr>
              <a:t>u</a:t>
            </a:r>
            <a:r>
              <a:rPr sz="2400" dirty="0">
                <a:latin typeface="Tahoma" panose="020B0604030504040204"/>
                <a:cs typeface="Tahoma" panose="020B0604030504040204"/>
              </a:rPr>
              <a:t>mn</a:t>
            </a:r>
            <a:endParaRPr sz="2400">
              <a:latin typeface="Tahoma" panose="020B0604030504040204"/>
              <a:cs typeface="Tahoma" panose="020B0604030504040204"/>
            </a:endParaRPr>
          </a:p>
        </p:txBody>
      </p:sp>
      <p:sp>
        <p:nvSpPr>
          <p:cNvPr id="4" name="object 4"/>
          <p:cNvSpPr txBox="1"/>
          <p:nvPr/>
        </p:nvSpPr>
        <p:spPr>
          <a:xfrm>
            <a:off x="8617457" y="6459423"/>
            <a:ext cx="214629"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Garamond" panose="02020404030301010803"/>
                <a:cs typeface="Garamond" panose="02020404030301010803"/>
              </a:rPr>
              <a:t>80</a:t>
            </a:r>
            <a:endParaRPr sz="1600">
              <a:latin typeface="Garamond" panose="02020404030301010803"/>
              <a:cs typeface="Garamond" panose="02020404030301010803"/>
            </a:endParaRPr>
          </a:p>
        </p:txBody>
      </p:sp>
      <p:sp>
        <p:nvSpPr>
          <p:cNvPr id="5" name="object 5"/>
          <p:cNvSpPr/>
          <p:nvPr/>
        </p:nvSpPr>
        <p:spPr>
          <a:xfrm>
            <a:off x="2972561" y="1448561"/>
            <a:ext cx="1981200" cy="2971800"/>
          </a:xfrm>
          <a:custGeom>
            <a:avLst/>
            <a:gdLst/>
            <a:ahLst/>
            <a:cxnLst/>
            <a:rect l="l" t="t" r="r" b="b"/>
            <a:pathLst>
              <a:path w="1981200" h="2971800">
                <a:moveTo>
                  <a:pt x="1981200" y="0"/>
                </a:moveTo>
                <a:lnTo>
                  <a:pt x="0" y="0"/>
                </a:lnTo>
                <a:lnTo>
                  <a:pt x="990600" y="2971800"/>
                </a:lnTo>
                <a:lnTo>
                  <a:pt x="1981200" y="0"/>
                </a:lnTo>
                <a:close/>
              </a:path>
            </a:pathLst>
          </a:custGeom>
          <a:solidFill>
            <a:srgbClr val="C0504D"/>
          </a:solidFill>
        </p:spPr>
        <p:txBody>
          <a:bodyPr wrap="square" lIns="0" tIns="0" rIns="0" bIns="0" rtlCol="0"/>
          <a:lstStyle/>
          <a:p>
            <a:endParaRPr/>
          </a:p>
        </p:txBody>
      </p:sp>
      <p:sp>
        <p:nvSpPr>
          <p:cNvPr id="6" name="object 6"/>
          <p:cNvSpPr/>
          <p:nvPr/>
        </p:nvSpPr>
        <p:spPr>
          <a:xfrm>
            <a:off x="2972561" y="1448561"/>
            <a:ext cx="1981200" cy="2971800"/>
          </a:xfrm>
          <a:custGeom>
            <a:avLst/>
            <a:gdLst/>
            <a:ahLst/>
            <a:cxnLst/>
            <a:rect l="l" t="t" r="r" b="b"/>
            <a:pathLst>
              <a:path w="1981200" h="2971800">
                <a:moveTo>
                  <a:pt x="0" y="0"/>
                </a:moveTo>
                <a:lnTo>
                  <a:pt x="1981200" y="0"/>
                </a:lnTo>
                <a:lnTo>
                  <a:pt x="990600" y="2971800"/>
                </a:lnTo>
                <a:lnTo>
                  <a:pt x="0" y="0"/>
                </a:lnTo>
                <a:close/>
              </a:path>
            </a:pathLst>
          </a:custGeom>
          <a:ln w="25908">
            <a:solidFill>
              <a:srgbClr val="8B3836"/>
            </a:solidFill>
          </a:ln>
        </p:spPr>
        <p:txBody>
          <a:bodyPr wrap="square" lIns="0" tIns="0" rIns="0" bIns="0" rtlCol="0"/>
          <a:lstStyle/>
          <a:p>
            <a:endParaRPr/>
          </a:p>
        </p:txBody>
      </p:sp>
      <p:sp>
        <p:nvSpPr>
          <p:cNvPr id="7" name="object 7"/>
          <p:cNvSpPr/>
          <p:nvPr/>
        </p:nvSpPr>
        <p:spPr>
          <a:xfrm>
            <a:off x="3124961" y="1905761"/>
            <a:ext cx="1676400" cy="2514600"/>
          </a:xfrm>
          <a:custGeom>
            <a:avLst/>
            <a:gdLst/>
            <a:ahLst/>
            <a:cxnLst/>
            <a:rect l="l" t="t" r="r" b="b"/>
            <a:pathLst>
              <a:path w="1676400" h="2514600">
                <a:moveTo>
                  <a:pt x="1676400" y="0"/>
                </a:moveTo>
                <a:lnTo>
                  <a:pt x="0" y="0"/>
                </a:lnTo>
                <a:lnTo>
                  <a:pt x="838200" y="2514600"/>
                </a:lnTo>
                <a:lnTo>
                  <a:pt x="1676400" y="0"/>
                </a:lnTo>
                <a:close/>
              </a:path>
            </a:pathLst>
          </a:custGeom>
          <a:solidFill>
            <a:srgbClr val="00AF50"/>
          </a:solidFill>
        </p:spPr>
        <p:txBody>
          <a:bodyPr wrap="square" lIns="0" tIns="0" rIns="0" bIns="0" rtlCol="0"/>
          <a:lstStyle/>
          <a:p>
            <a:endParaRPr/>
          </a:p>
        </p:txBody>
      </p:sp>
      <p:sp>
        <p:nvSpPr>
          <p:cNvPr id="8" name="object 8"/>
          <p:cNvSpPr/>
          <p:nvPr/>
        </p:nvSpPr>
        <p:spPr>
          <a:xfrm>
            <a:off x="3124961" y="1905761"/>
            <a:ext cx="1676400" cy="2514600"/>
          </a:xfrm>
          <a:custGeom>
            <a:avLst/>
            <a:gdLst/>
            <a:ahLst/>
            <a:cxnLst/>
            <a:rect l="l" t="t" r="r" b="b"/>
            <a:pathLst>
              <a:path w="1676400" h="2514600">
                <a:moveTo>
                  <a:pt x="0" y="0"/>
                </a:moveTo>
                <a:lnTo>
                  <a:pt x="1676400" y="0"/>
                </a:lnTo>
                <a:lnTo>
                  <a:pt x="838200" y="2514600"/>
                </a:lnTo>
                <a:lnTo>
                  <a:pt x="0" y="0"/>
                </a:lnTo>
                <a:close/>
              </a:path>
            </a:pathLst>
          </a:custGeom>
          <a:ln w="25908">
            <a:solidFill>
              <a:srgbClr val="004B21"/>
            </a:solidFill>
          </a:ln>
        </p:spPr>
        <p:txBody>
          <a:bodyPr wrap="square" lIns="0" tIns="0" rIns="0" bIns="0" rtlCol="0"/>
          <a:lstStyle/>
          <a:p>
            <a:endParaRPr/>
          </a:p>
        </p:txBody>
      </p:sp>
      <p:sp>
        <p:nvSpPr>
          <p:cNvPr id="9" name="object 9"/>
          <p:cNvSpPr/>
          <p:nvPr/>
        </p:nvSpPr>
        <p:spPr>
          <a:xfrm>
            <a:off x="3277361" y="2362961"/>
            <a:ext cx="1371600" cy="2057400"/>
          </a:xfrm>
          <a:custGeom>
            <a:avLst/>
            <a:gdLst/>
            <a:ahLst/>
            <a:cxnLst/>
            <a:rect l="l" t="t" r="r" b="b"/>
            <a:pathLst>
              <a:path w="1371600" h="2057400">
                <a:moveTo>
                  <a:pt x="1371600" y="0"/>
                </a:moveTo>
                <a:lnTo>
                  <a:pt x="0" y="0"/>
                </a:lnTo>
                <a:lnTo>
                  <a:pt x="685800" y="2057400"/>
                </a:lnTo>
                <a:lnTo>
                  <a:pt x="1371600" y="0"/>
                </a:lnTo>
                <a:close/>
              </a:path>
            </a:pathLst>
          </a:custGeom>
          <a:solidFill>
            <a:srgbClr val="F79546"/>
          </a:solidFill>
        </p:spPr>
        <p:txBody>
          <a:bodyPr wrap="square" lIns="0" tIns="0" rIns="0" bIns="0" rtlCol="0"/>
          <a:lstStyle/>
          <a:p>
            <a:endParaRPr/>
          </a:p>
        </p:txBody>
      </p:sp>
      <p:sp>
        <p:nvSpPr>
          <p:cNvPr id="10" name="object 10"/>
          <p:cNvSpPr/>
          <p:nvPr/>
        </p:nvSpPr>
        <p:spPr>
          <a:xfrm>
            <a:off x="3277361" y="2362961"/>
            <a:ext cx="1371600" cy="2057400"/>
          </a:xfrm>
          <a:custGeom>
            <a:avLst/>
            <a:gdLst/>
            <a:ahLst/>
            <a:cxnLst/>
            <a:rect l="l" t="t" r="r" b="b"/>
            <a:pathLst>
              <a:path w="1371600" h="2057400">
                <a:moveTo>
                  <a:pt x="0" y="0"/>
                </a:moveTo>
                <a:lnTo>
                  <a:pt x="1371600" y="0"/>
                </a:lnTo>
                <a:lnTo>
                  <a:pt x="685800" y="2057400"/>
                </a:lnTo>
                <a:lnTo>
                  <a:pt x="0" y="0"/>
                </a:lnTo>
                <a:close/>
              </a:path>
            </a:pathLst>
          </a:custGeom>
          <a:ln w="25908">
            <a:solidFill>
              <a:srgbClr val="B66C30"/>
            </a:solidFill>
          </a:ln>
        </p:spPr>
        <p:txBody>
          <a:bodyPr wrap="square" lIns="0" tIns="0" rIns="0" bIns="0" rtlCol="0"/>
          <a:lstStyle/>
          <a:p>
            <a:endParaRPr/>
          </a:p>
        </p:txBody>
      </p:sp>
      <p:sp>
        <p:nvSpPr>
          <p:cNvPr id="11" name="object 11"/>
          <p:cNvSpPr/>
          <p:nvPr/>
        </p:nvSpPr>
        <p:spPr>
          <a:xfrm>
            <a:off x="3429761" y="2820161"/>
            <a:ext cx="1066800" cy="1600200"/>
          </a:xfrm>
          <a:custGeom>
            <a:avLst/>
            <a:gdLst/>
            <a:ahLst/>
            <a:cxnLst/>
            <a:rect l="l" t="t" r="r" b="b"/>
            <a:pathLst>
              <a:path w="1066800" h="1600200">
                <a:moveTo>
                  <a:pt x="1066800" y="0"/>
                </a:moveTo>
                <a:lnTo>
                  <a:pt x="0" y="0"/>
                </a:lnTo>
                <a:lnTo>
                  <a:pt x="533400" y="1600200"/>
                </a:lnTo>
                <a:lnTo>
                  <a:pt x="1066800" y="0"/>
                </a:lnTo>
                <a:close/>
              </a:path>
            </a:pathLst>
          </a:custGeom>
          <a:solidFill>
            <a:srgbClr val="000000"/>
          </a:solidFill>
        </p:spPr>
        <p:txBody>
          <a:bodyPr wrap="square" lIns="0" tIns="0" rIns="0" bIns="0" rtlCol="0"/>
          <a:lstStyle/>
          <a:p>
            <a:endParaRPr/>
          </a:p>
        </p:txBody>
      </p:sp>
      <p:sp>
        <p:nvSpPr>
          <p:cNvPr id="12" name="object 12"/>
          <p:cNvSpPr/>
          <p:nvPr/>
        </p:nvSpPr>
        <p:spPr>
          <a:xfrm>
            <a:off x="3429761" y="2820161"/>
            <a:ext cx="1066800" cy="1600200"/>
          </a:xfrm>
          <a:custGeom>
            <a:avLst/>
            <a:gdLst/>
            <a:ahLst/>
            <a:cxnLst/>
            <a:rect l="l" t="t" r="r" b="b"/>
            <a:pathLst>
              <a:path w="1066800" h="1600200">
                <a:moveTo>
                  <a:pt x="0" y="0"/>
                </a:moveTo>
                <a:lnTo>
                  <a:pt x="1066800" y="0"/>
                </a:lnTo>
                <a:lnTo>
                  <a:pt x="533400" y="1600200"/>
                </a:lnTo>
                <a:lnTo>
                  <a:pt x="0" y="0"/>
                </a:lnTo>
                <a:close/>
              </a:path>
            </a:pathLst>
          </a:custGeom>
          <a:ln w="25908">
            <a:solidFill>
              <a:srgbClr val="000000"/>
            </a:solidFill>
          </a:ln>
        </p:spPr>
        <p:txBody>
          <a:bodyPr wrap="square" lIns="0" tIns="0" rIns="0" bIns="0" rtlCol="0"/>
          <a:lstStyle/>
          <a:p>
            <a:endParaRPr/>
          </a:p>
        </p:txBody>
      </p:sp>
      <p:sp>
        <p:nvSpPr>
          <p:cNvPr id="13" name="object 13"/>
          <p:cNvSpPr/>
          <p:nvPr/>
        </p:nvSpPr>
        <p:spPr>
          <a:xfrm>
            <a:off x="3582161" y="3277361"/>
            <a:ext cx="762000" cy="1143000"/>
          </a:xfrm>
          <a:custGeom>
            <a:avLst/>
            <a:gdLst/>
            <a:ahLst/>
            <a:cxnLst/>
            <a:rect l="l" t="t" r="r" b="b"/>
            <a:pathLst>
              <a:path w="762000" h="1143000">
                <a:moveTo>
                  <a:pt x="762000" y="0"/>
                </a:moveTo>
                <a:lnTo>
                  <a:pt x="0" y="0"/>
                </a:lnTo>
                <a:lnTo>
                  <a:pt x="381000" y="1143000"/>
                </a:lnTo>
                <a:lnTo>
                  <a:pt x="762000" y="0"/>
                </a:lnTo>
                <a:close/>
              </a:path>
            </a:pathLst>
          </a:custGeom>
          <a:solidFill>
            <a:srgbClr val="9BBA58"/>
          </a:solidFill>
        </p:spPr>
        <p:txBody>
          <a:bodyPr wrap="square" lIns="0" tIns="0" rIns="0" bIns="0" rtlCol="0"/>
          <a:lstStyle/>
          <a:p>
            <a:endParaRPr/>
          </a:p>
        </p:txBody>
      </p:sp>
      <p:sp>
        <p:nvSpPr>
          <p:cNvPr id="14" name="object 14"/>
          <p:cNvSpPr/>
          <p:nvPr/>
        </p:nvSpPr>
        <p:spPr>
          <a:xfrm>
            <a:off x="3582161" y="3277361"/>
            <a:ext cx="762000" cy="1143000"/>
          </a:xfrm>
          <a:custGeom>
            <a:avLst/>
            <a:gdLst/>
            <a:ahLst/>
            <a:cxnLst/>
            <a:rect l="l" t="t" r="r" b="b"/>
            <a:pathLst>
              <a:path w="762000" h="1143000">
                <a:moveTo>
                  <a:pt x="0" y="0"/>
                </a:moveTo>
                <a:lnTo>
                  <a:pt x="762000" y="0"/>
                </a:lnTo>
                <a:lnTo>
                  <a:pt x="381000" y="1143000"/>
                </a:lnTo>
                <a:lnTo>
                  <a:pt x="0" y="0"/>
                </a:lnTo>
                <a:close/>
              </a:path>
            </a:pathLst>
          </a:custGeom>
          <a:ln w="25908">
            <a:solidFill>
              <a:srgbClr val="70883E"/>
            </a:solidFill>
          </a:ln>
        </p:spPr>
        <p:txBody>
          <a:bodyPr wrap="square" lIns="0" tIns="0" rIns="0" bIns="0" rtlCol="0"/>
          <a:lstStyle/>
          <a:p>
            <a:endParaRPr/>
          </a:p>
        </p:txBody>
      </p:sp>
      <p:sp>
        <p:nvSpPr>
          <p:cNvPr id="15" name="object 15"/>
          <p:cNvSpPr/>
          <p:nvPr/>
        </p:nvSpPr>
        <p:spPr>
          <a:xfrm>
            <a:off x="3734561" y="3734561"/>
            <a:ext cx="457200" cy="685800"/>
          </a:xfrm>
          <a:custGeom>
            <a:avLst/>
            <a:gdLst/>
            <a:ahLst/>
            <a:cxnLst/>
            <a:rect l="l" t="t" r="r" b="b"/>
            <a:pathLst>
              <a:path w="457200" h="685800">
                <a:moveTo>
                  <a:pt x="457200" y="0"/>
                </a:moveTo>
                <a:lnTo>
                  <a:pt x="0" y="0"/>
                </a:lnTo>
                <a:lnTo>
                  <a:pt x="228600" y="685800"/>
                </a:lnTo>
                <a:lnTo>
                  <a:pt x="457200" y="0"/>
                </a:lnTo>
                <a:close/>
              </a:path>
            </a:pathLst>
          </a:custGeom>
          <a:solidFill>
            <a:srgbClr val="4AACC5"/>
          </a:solidFill>
        </p:spPr>
        <p:txBody>
          <a:bodyPr wrap="square" lIns="0" tIns="0" rIns="0" bIns="0" rtlCol="0"/>
          <a:lstStyle/>
          <a:p>
            <a:endParaRPr/>
          </a:p>
        </p:txBody>
      </p:sp>
      <p:sp>
        <p:nvSpPr>
          <p:cNvPr id="16" name="object 16"/>
          <p:cNvSpPr/>
          <p:nvPr/>
        </p:nvSpPr>
        <p:spPr>
          <a:xfrm>
            <a:off x="3734561" y="3734561"/>
            <a:ext cx="457200" cy="685800"/>
          </a:xfrm>
          <a:custGeom>
            <a:avLst/>
            <a:gdLst/>
            <a:ahLst/>
            <a:cxnLst/>
            <a:rect l="l" t="t" r="r" b="b"/>
            <a:pathLst>
              <a:path w="457200" h="685800">
                <a:moveTo>
                  <a:pt x="0" y="0"/>
                </a:moveTo>
                <a:lnTo>
                  <a:pt x="457200" y="0"/>
                </a:lnTo>
                <a:lnTo>
                  <a:pt x="228600" y="685800"/>
                </a:lnTo>
                <a:lnTo>
                  <a:pt x="0" y="0"/>
                </a:lnTo>
                <a:close/>
              </a:path>
            </a:pathLst>
          </a:custGeom>
          <a:ln w="25908">
            <a:solidFill>
              <a:srgbClr val="357C91"/>
            </a:solidFill>
          </a:ln>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a:endParaRPr/>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a:endParaRPr/>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a:endParaRPr/>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a:endParaRPr/>
          </a:p>
        </p:txBody>
      </p:sp>
      <p:sp>
        <p:nvSpPr>
          <p:cNvPr id="11" name="object 11"/>
          <p:cNvSpPr txBox="1"/>
          <p:nvPr/>
        </p:nvSpPr>
        <p:spPr>
          <a:xfrm>
            <a:off x="2151633" y="4746497"/>
            <a:ext cx="34353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64</a:t>
            </a:r>
            <a:r>
              <a:rPr sz="1600" b="1" spc="-5" dirty="0">
                <a:latin typeface="Calibri" panose="020F0502020204030204"/>
                <a:cs typeface="Calibri" panose="020F0502020204030204"/>
              </a:rPr>
              <a:t>B</a:t>
            </a:r>
            <a:endParaRPr sz="1600">
              <a:latin typeface="Calibri" panose="020F0502020204030204"/>
              <a:cs typeface="Calibri" panose="020F0502020204030204"/>
            </a:endParaRPr>
          </a:p>
        </p:txBody>
      </p:sp>
      <p:sp>
        <p:nvSpPr>
          <p:cNvPr id="12" name="object 12"/>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13" name="object 13"/>
          <p:cNvSpPr/>
          <p:nvPr/>
        </p:nvSpPr>
        <p:spPr>
          <a:xfrm>
            <a:off x="5105400" y="3581400"/>
            <a:ext cx="2071116" cy="480060"/>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934200" y="4572000"/>
            <a:ext cx="979931" cy="96332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105400" y="2720339"/>
            <a:ext cx="2071116" cy="480060"/>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7620000" y="3662171"/>
            <a:ext cx="1295400" cy="300227"/>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620000" y="2823972"/>
            <a:ext cx="1295400" cy="30022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7872983" y="3944111"/>
            <a:ext cx="489203" cy="1234439"/>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7914893" y="3963161"/>
            <a:ext cx="354330" cy="1098550"/>
          </a:xfrm>
          <a:custGeom>
            <a:avLst/>
            <a:gdLst/>
            <a:ahLst/>
            <a:cxnLst/>
            <a:rect l="l" t="t" r="r" b="b"/>
            <a:pathLst>
              <a:path w="354329" h="1098550">
                <a:moveTo>
                  <a:pt x="0" y="1098550"/>
                </a:moveTo>
                <a:lnTo>
                  <a:pt x="353949" y="1098550"/>
                </a:lnTo>
                <a:lnTo>
                  <a:pt x="353949" y="0"/>
                </a:lnTo>
              </a:path>
            </a:pathLst>
          </a:custGeom>
          <a:ln w="102107">
            <a:solidFill>
              <a:srgbClr val="C0504D"/>
            </a:solidFill>
          </a:ln>
        </p:spPr>
        <p:txBody>
          <a:bodyPr wrap="square" lIns="0" tIns="0" rIns="0" bIns="0" rtlCol="0"/>
          <a:lstStyle/>
          <a:p>
            <a:endParaRPr/>
          </a:p>
        </p:txBody>
      </p:sp>
      <p:sp>
        <p:nvSpPr>
          <p:cNvPr id="20" name="object 20"/>
          <p:cNvSpPr/>
          <p:nvPr/>
        </p:nvSpPr>
        <p:spPr>
          <a:xfrm>
            <a:off x="6048755" y="4043171"/>
            <a:ext cx="928116" cy="113538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6142482" y="4062221"/>
            <a:ext cx="792480" cy="1000125"/>
          </a:xfrm>
          <a:custGeom>
            <a:avLst/>
            <a:gdLst/>
            <a:ahLst/>
            <a:cxnLst/>
            <a:rect l="l" t="t" r="r" b="b"/>
            <a:pathLst>
              <a:path w="792479" h="1000125">
                <a:moveTo>
                  <a:pt x="792098" y="1000125"/>
                </a:moveTo>
                <a:lnTo>
                  <a:pt x="0" y="1000125"/>
                </a:lnTo>
                <a:lnTo>
                  <a:pt x="0" y="0"/>
                </a:lnTo>
              </a:path>
            </a:pathLst>
          </a:custGeom>
          <a:ln w="102107">
            <a:solidFill>
              <a:srgbClr val="C0504D"/>
            </a:solidFill>
          </a:ln>
        </p:spPr>
        <p:txBody>
          <a:bodyPr wrap="square" lIns="0" tIns="0" rIns="0" bIns="0" rtlCol="0"/>
          <a:lstStyle/>
          <a:p>
            <a:endParaRPr/>
          </a:p>
        </p:txBody>
      </p:sp>
      <p:sp>
        <p:nvSpPr>
          <p:cNvPr id="22" name="object 22"/>
          <p:cNvSpPr/>
          <p:nvPr/>
        </p:nvSpPr>
        <p:spPr>
          <a:xfrm>
            <a:off x="8174735" y="3107435"/>
            <a:ext cx="188975" cy="62331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8268461" y="3126485"/>
            <a:ext cx="1905" cy="538480"/>
          </a:xfrm>
          <a:custGeom>
            <a:avLst/>
            <a:gdLst/>
            <a:ahLst/>
            <a:cxnLst/>
            <a:rect l="l" t="t" r="r" b="b"/>
            <a:pathLst>
              <a:path w="1904" h="538479">
                <a:moveTo>
                  <a:pt x="-51053" y="269049"/>
                </a:moveTo>
                <a:lnTo>
                  <a:pt x="52705" y="269049"/>
                </a:lnTo>
              </a:path>
            </a:pathLst>
          </a:custGeom>
          <a:ln w="640207">
            <a:solidFill>
              <a:srgbClr val="C0504D"/>
            </a:solidFill>
          </a:ln>
        </p:spPr>
        <p:txBody>
          <a:bodyPr wrap="square" lIns="0" tIns="0" rIns="0" bIns="0" rtlCol="0"/>
          <a:lstStyle/>
          <a:p>
            <a:endParaRPr/>
          </a:p>
        </p:txBody>
      </p:sp>
      <p:sp>
        <p:nvSpPr>
          <p:cNvPr id="24" name="object 24"/>
          <p:cNvSpPr/>
          <p:nvPr/>
        </p:nvSpPr>
        <p:spPr>
          <a:xfrm>
            <a:off x="6047232" y="3183635"/>
            <a:ext cx="188975" cy="466344"/>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6140958" y="3202685"/>
            <a:ext cx="1905" cy="381000"/>
          </a:xfrm>
          <a:custGeom>
            <a:avLst/>
            <a:gdLst/>
            <a:ahLst/>
            <a:cxnLst/>
            <a:rect l="l" t="t" r="r" b="b"/>
            <a:pathLst>
              <a:path w="1904" h="381000">
                <a:moveTo>
                  <a:pt x="-51053" y="190500"/>
                </a:moveTo>
                <a:lnTo>
                  <a:pt x="52704" y="190500"/>
                </a:lnTo>
              </a:path>
            </a:pathLst>
          </a:custGeom>
          <a:ln w="483107">
            <a:solidFill>
              <a:srgbClr val="C0504D"/>
            </a:solidFill>
          </a:ln>
        </p:spPr>
        <p:txBody>
          <a:bodyPr wrap="square" lIns="0" tIns="0" rIns="0" bIns="0" rtlCol="0"/>
          <a:lstStyle/>
          <a:p>
            <a:endParaRPr/>
          </a:p>
        </p:txBody>
      </p:sp>
      <p:sp>
        <p:nvSpPr>
          <p:cNvPr id="26" name="object 26"/>
          <p:cNvSpPr/>
          <p:nvPr/>
        </p:nvSpPr>
        <p:spPr>
          <a:xfrm>
            <a:off x="4877561" y="2515361"/>
            <a:ext cx="2514600" cy="1752600"/>
          </a:xfrm>
          <a:custGeom>
            <a:avLst/>
            <a:gdLst/>
            <a:ahLst/>
            <a:cxnLst/>
            <a:rect l="l" t="t" r="r" b="b"/>
            <a:pathLst>
              <a:path w="2514600" h="1752600">
                <a:moveTo>
                  <a:pt x="0" y="1752600"/>
                </a:moveTo>
                <a:lnTo>
                  <a:pt x="2514599" y="1752600"/>
                </a:lnTo>
                <a:lnTo>
                  <a:pt x="2514599" y="0"/>
                </a:lnTo>
                <a:lnTo>
                  <a:pt x="0" y="0"/>
                </a:lnTo>
                <a:lnTo>
                  <a:pt x="0" y="1752600"/>
                </a:lnTo>
                <a:close/>
              </a:path>
            </a:pathLst>
          </a:custGeom>
          <a:ln w="25908">
            <a:solidFill>
              <a:srgbClr val="C0504D"/>
            </a:solidFill>
            <a:prstDash val="sysDash"/>
          </a:ln>
        </p:spPr>
        <p:txBody>
          <a:bodyPr wrap="square" lIns="0" tIns="0" rIns="0" bIns="0" rtlCol="0"/>
          <a:lstStyle/>
          <a:p>
            <a:endParaRPr/>
          </a:p>
        </p:txBody>
      </p:sp>
      <p:sp>
        <p:nvSpPr>
          <p:cNvPr id="27" name="object 27"/>
          <p:cNvSpPr txBox="1"/>
          <p:nvPr/>
        </p:nvSpPr>
        <p:spPr>
          <a:xfrm>
            <a:off x="5664834" y="2152015"/>
            <a:ext cx="966469"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a:cs typeface="Calibri" panose="020F0502020204030204"/>
              </a:rPr>
              <a:t>Channel</a:t>
            </a:r>
            <a:r>
              <a:rPr sz="1800" b="1" spc="-75" dirty="0">
                <a:solidFill>
                  <a:srgbClr val="C0504D"/>
                </a:solidFill>
                <a:latin typeface="Calibri" panose="020F0502020204030204"/>
                <a:cs typeface="Calibri" panose="020F0502020204030204"/>
              </a:rPr>
              <a:t> </a:t>
            </a:r>
            <a:r>
              <a:rPr sz="1800" b="1" dirty="0">
                <a:solidFill>
                  <a:srgbClr val="C0504D"/>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28" name="object 28"/>
          <p:cNvSpPr/>
          <p:nvPr/>
        </p:nvSpPr>
        <p:spPr>
          <a:xfrm>
            <a:off x="5029961" y="3505961"/>
            <a:ext cx="2209800" cy="609600"/>
          </a:xfrm>
          <a:custGeom>
            <a:avLst/>
            <a:gdLst/>
            <a:ahLst/>
            <a:cxnLst/>
            <a:rect l="l" t="t" r="r" b="b"/>
            <a:pathLst>
              <a:path w="2209800" h="609600">
                <a:moveTo>
                  <a:pt x="0" y="609600"/>
                </a:moveTo>
                <a:lnTo>
                  <a:pt x="2209799" y="609600"/>
                </a:lnTo>
                <a:lnTo>
                  <a:pt x="2209799" y="0"/>
                </a:lnTo>
                <a:lnTo>
                  <a:pt x="0" y="0"/>
                </a:lnTo>
                <a:lnTo>
                  <a:pt x="0" y="609600"/>
                </a:lnTo>
                <a:close/>
              </a:path>
            </a:pathLst>
          </a:custGeom>
          <a:ln w="25908">
            <a:solidFill>
              <a:srgbClr val="00AF50"/>
            </a:solidFill>
            <a:prstDash val="sysDash"/>
          </a:ln>
        </p:spPr>
        <p:txBody>
          <a:bodyPr wrap="square" lIns="0" tIns="0" rIns="0" bIns="0" rtlCol="0"/>
          <a:lstStyle/>
          <a:p>
            <a:endParaRPr/>
          </a:p>
        </p:txBody>
      </p:sp>
      <p:sp>
        <p:nvSpPr>
          <p:cNvPr id="29" name="object 29"/>
          <p:cNvSpPr txBox="1"/>
          <p:nvPr/>
        </p:nvSpPr>
        <p:spPr>
          <a:xfrm>
            <a:off x="3829939" y="3458717"/>
            <a:ext cx="7988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AF50"/>
                </a:solidFill>
                <a:latin typeface="Calibri" panose="020F0502020204030204"/>
                <a:cs typeface="Calibri" panose="020F0502020204030204"/>
              </a:rPr>
              <a:t>DIMM</a:t>
            </a:r>
            <a:r>
              <a:rPr sz="1800" b="1" spc="-80" dirty="0">
                <a:solidFill>
                  <a:srgbClr val="00AF50"/>
                </a:solidFill>
                <a:latin typeface="Calibri" panose="020F0502020204030204"/>
                <a:cs typeface="Calibri" panose="020F0502020204030204"/>
              </a:rPr>
              <a:t> </a:t>
            </a:r>
            <a:r>
              <a:rPr sz="1800" b="1" dirty="0">
                <a:solidFill>
                  <a:srgbClr val="00AF50"/>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30" name="object 30"/>
          <p:cNvSpPr/>
          <p:nvPr/>
        </p:nvSpPr>
        <p:spPr>
          <a:xfrm>
            <a:off x="5182361" y="3635502"/>
            <a:ext cx="1905000" cy="304800"/>
          </a:xfrm>
          <a:custGeom>
            <a:avLst/>
            <a:gdLst/>
            <a:ahLst/>
            <a:cxnLst/>
            <a:rect l="l" t="t" r="r" b="b"/>
            <a:pathLst>
              <a:path w="1905000" h="304800">
                <a:moveTo>
                  <a:pt x="1904999" y="0"/>
                </a:moveTo>
                <a:lnTo>
                  <a:pt x="0" y="0"/>
                </a:lnTo>
                <a:lnTo>
                  <a:pt x="0" y="304800"/>
                </a:lnTo>
                <a:lnTo>
                  <a:pt x="1904999" y="304800"/>
                </a:lnTo>
                <a:lnTo>
                  <a:pt x="1904999" y="0"/>
                </a:lnTo>
                <a:close/>
              </a:path>
            </a:pathLst>
          </a:custGeom>
          <a:solidFill>
            <a:srgbClr val="F79546">
              <a:alpha val="39999"/>
            </a:srgbClr>
          </a:solidFill>
        </p:spPr>
        <p:txBody>
          <a:bodyPr wrap="square" lIns="0" tIns="0" rIns="0" bIns="0" rtlCol="0"/>
          <a:lstStyle/>
          <a:p>
            <a:endParaRPr/>
          </a:p>
        </p:txBody>
      </p:sp>
      <p:sp>
        <p:nvSpPr>
          <p:cNvPr id="31" name="object 31"/>
          <p:cNvSpPr/>
          <p:nvPr/>
        </p:nvSpPr>
        <p:spPr>
          <a:xfrm>
            <a:off x="5182361" y="3635502"/>
            <a:ext cx="1905000" cy="304800"/>
          </a:xfrm>
          <a:custGeom>
            <a:avLst/>
            <a:gdLst/>
            <a:ahLst/>
            <a:cxnLst/>
            <a:rect l="l" t="t" r="r" b="b"/>
            <a:pathLst>
              <a:path w="1905000" h="304800">
                <a:moveTo>
                  <a:pt x="0" y="304800"/>
                </a:moveTo>
                <a:lnTo>
                  <a:pt x="1904999" y="304800"/>
                </a:lnTo>
                <a:lnTo>
                  <a:pt x="1904999" y="0"/>
                </a:lnTo>
                <a:lnTo>
                  <a:pt x="0" y="0"/>
                </a:lnTo>
                <a:lnTo>
                  <a:pt x="0" y="304800"/>
                </a:lnTo>
                <a:close/>
              </a:path>
            </a:pathLst>
          </a:custGeom>
          <a:ln w="25908">
            <a:solidFill>
              <a:srgbClr val="F79546"/>
            </a:solidFill>
          </a:ln>
        </p:spPr>
        <p:txBody>
          <a:bodyPr wrap="square" lIns="0" tIns="0" rIns="0" bIns="0" rtlCol="0"/>
          <a:lstStyle/>
          <a:p>
            <a:endParaRPr/>
          </a:p>
        </p:txBody>
      </p:sp>
      <p:sp>
        <p:nvSpPr>
          <p:cNvPr id="32" name="object 32"/>
          <p:cNvSpPr txBox="1"/>
          <p:nvPr/>
        </p:nvSpPr>
        <p:spPr>
          <a:xfrm>
            <a:off x="4848859" y="4514850"/>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5"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33" name="object 33"/>
          <p:cNvSpPr/>
          <p:nvPr/>
        </p:nvSpPr>
        <p:spPr>
          <a:xfrm>
            <a:off x="4648961" y="3617721"/>
            <a:ext cx="381000" cy="201930"/>
          </a:xfrm>
          <a:custGeom>
            <a:avLst/>
            <a:gdLst/>
            <a:ahLst/>
            <a:cxnLst/>
            <a:rect l="l" t="t" r="r" b="b"/>
            <a:pathLst>
              <a:path w="381000" h="201929">
                <a:moveTo>
                  <a:pt x="326041" y="177218"/>
                </a:moveTo>
                <a:lnTo>
                  <a:pt x="269113" y="181609"/>
                </a:lnTo>
                <a:lnTo>
                  <a:pt x="265049" y="186435"/>
                </a:lnTo>
                <a:lnTo>
                  <a:pt x="265557" y="191896"/>
                </a:lnTo>
                <a:lnTo>
                  <a:pt x="265938" y="197357"/>
                </a:lnTo>
                <a:lnTo>
                  <a:pt x="270763" y="201421"/>
                </a:lnTo>
                <a:lnTo>
                  <a:pt x="376158" y="193166"/>
                </a:lnTo>
                <a:lnTo>
                  <a:pt x="359028" y="193166"/>
                </a:lnTo>
                <a:lnTo>
                  <a:pt x="326041" y="177218"/>
                </a:lnTo>
                <a:close/>
              </a:path>
              <a:path w="381000" h="201929">
                <a:moveTo>
                  <a:pt x="345630" y="175692"/>
                </a:moveTo>
                <a:lnTo>
                  <a:pt x="326041" y="177218"/>
                </a:lnTo>
                <a:lnTo>
                  <a:pt x="359028" y="193166"/>
                </a:lnTo>
                <a:lnTo>
                  <a:pt x="360694" y="189737"/>
                </a:lnTo>
                <a:lnTo>
                  <a:pt x="355091" y="189737"/>
                </a:lnTo>
                <a:lnTo>
                  <a:pt x="345630" y="175692"/>
                </a:lnTo>
                <a:close/>
              </a:path>
              <a:path w="381000" h="201929">
                <a:moveTo>
                  <a:pt x="313054" y="99821"/>
                </a:moveTo>
                <a:lnTo>
                  <a:pt x="308483" y="102869"/>
                </a:lnTo>
                <a:lnTo>
                  <a:pt x="304038" y="105917"/>
                </a:lnTo>
                <a:lnTo>
                  <a:pt x="302767" y="112013"/>
                </a:lnTo>
                <a:lnTo>
                  <a:pt x="305815" y="116585"/>
                </a:lnTo>
                <a:lnTo>
                  <a:pt x="334684" y="159441"/>
                </a:lnTo>
                <a:lnTo>
                  <a:pt x="367664" y="175386"/>
                </a:lnTo>
                <a:lnTo>
                  <a:pt x="359028" y="193166"/>
                </a:lnTo>
                <a:lnTo>
                  <a:pt x="376158" y="193166"/>
                </a:lnTo>
                <a:lnTo>
                  <a:pt x="381000" y="192785"/>
                </a:lnTo>
                <a:lnTo>
                  <a:pt x="322325" y="105536"/>
                </a:lnTo>
                <a:lnTo>
                  <a:pt x="319277" y="100964"/>
                </a:lnTo>
                <a:lnTo>
                  <a:pt x="313054" y="99821"/>
                </a:lnTo>
                <a:close/>
              </a:path>
              <a:path w="381000" h="201929">
                <a:moveTo>
                  <a:pt x="362585" y="174370"/>
                </a:moveTo>
                <a:lnTo>
                  <a:pt x="345630" y="175692"/>
                </a:lnTo>
                <a:lnTo>
                  <a:pt x="355091" y="189737"/>
                </a:lnTo>
                <a:lnTo>
                  <a:pt x="362585" y="174370"/>
                </a:lnTo>
                <a:close/>
              </a:path>
              <a:path w="381000" h="201929">
                <a:moveTo>
                  <a:pt x="365563" y="174370"/>
                </a:moveTo>
                <a:lnTo>
                  <a:pt x="362585" y="174370"/>
                </a:lnTo>
                <a:lnTo>
                  <a:pt x="355091" y="189737"/>
                </a:lnTo>
                <a:lnTo>
                  <a:pt x="360694" y="189737"/>
                </a:lnTo>
                <a:lnTo>
                  <a:pt x="367664" y="175386"/>
                </a:lnTo>
                <a:lnTo>
                  <a:pt x="365563" y="174370"/>
                </a:lnTo>
                <a:close/>
              </a:path>
              <a:path w="381000" h="201929">
                <a:moveTo>
                  <a:pt x="54958" y="24203"/>
                </a:moveTo>
                <a:lnTo>
                  <a:pt x="35369" y="25729"/>
                </a:lnTo>
                <a:lnTo>
                  <a:pt x="46315" y="41980"/>
                </a:lnTo>
                <a:lnTo>
                  <a:pt x="326041" y="177218"/>
                </a:lnTo>
                <a:lnTo>
                  <a:pt x="345630" y="175692"/>
                </a:lnTo>
                <a:lnTo>
                  <a:pt x="334684" y="159441"/>
                </a:lnTo>
                <a:lnTo>
                  <a:pt x="54958" y="24203"/>
                </a:lnTo>
                <a:close/>
              </a:path>
              <a:path w="381000" h="201929">
                <a:moveTo>
                  <a:pt x="334684" y="159441"/>
                </a:moveTo>
                <a:lnTo>
                  <a:pt x="345630" y="175692"/>
                </a:lnTo>
                <a:lnTo>
                  <a:pt x="362585" y="174370"/>
                </a:lnTo>
                <a:lnTo>
                  <a:pt x="365563" y="174370"/>
                </a:lnTo>
                <a:lnTo>
                  <a:pt x="334684" y="159441"/>
                </a:lnTo>
                <a:close/>
              </a:path>
              <a:path w="381000" h="201929">
                <a:moveTo>
                  <a:pt x="110236" y="0"/>
                </a:moveTo>
                <a:lnTo>
                  <a:pt x="0" y="8635"/>
                </a:lnTo>
                <a:lnTo>
                  <a:pt x="58674" y="95884"/>
                </a:lnTo>
                <a:lnTo>
                  <a:pt x="61722" y="100456"/>
                </a:lnTo>
                <a:lnTo>
                  <a:pt x="67945" y="101600"/>
                </a:lnTo>
                <a:lnTo>
                  <a:pt x="72516" y="98551"/>
                </a:lnTo>
                <a:lnTo>
                  <a:pt x="76962" y="95503"/>
                </a:lnTo>
                <a:lnTo>
                  <a:pt x="78232" y="89407"/>
                </a:lnTo>
                <a:lnTo>
                  <a:pt x="75184" y="84835"/>
                </a:lnTo>
                <a:lnTo>
                  <a:pt x="46315" y="41980"/>
                </a:lnTo>
                <a:lnTo>
                  <a:pt x="13335" y="26034"/>
                </a:lnTo>
                <a:lnTo>
                  <a:pt x="21971" y="8254"/>
                </a:lnTo>
                <a:lnTo>
                  <a:pt x="115354" y="8254"/>
                </a:lnTo>
                <a:lnTo>
                  <a:pt x="115062" y="4063"/>
                </a:lnTo>
                <a:lnTo>
                  <a:pt x="110236" y="0"/>
                </a:lnTo>
                <a:close/>
              </a:path>
              <a:path w="381000" h="201929">
                <a:moveTo>
                  <a:pt x="21971" y="8254"/>
                </a:moveTo>
                <a:lnTo>
                  <a:pt x="13335" y="26034"/>
                </a:lnTo>
                <a:lnTo>
                  <a:pt x="46315" y="41980"/>
                </a:lnTo>
                <a:lnTo>
                  <a:pt x="36259" y="27050"/>
                </a:lnTo>
                <a:lnTo>
                  <a:pt x="18414" y="27050"/>
                </a:lnTo>
                <a:lnTo>
                  <a:pt x="25908" y="11683"/>
                </a:lnTo>
                <a:lnTo>
                  <a:pt x="29063" y="11683"/>
                </a:lnTo>
                <a:lnTo>
                  <a:pt x="21971" y="8254"/>
                </a:lnTo>
                <a:close/>
              </a:path>
              <a:path w="381000" h="201929">
                <a:moveTo>
                  <a:pt x="25908" y="11683"/>
                </a:moveTo>
                <a:lnTo>
                  <a:pt x="18414" y="27050"/>
                </a:lnTo>
                <a:lnTo>
                  <a:pt x="35369" y="25729"/>
                </a:lnTo>
                <a:lnTo>
                  <a:pt x="25908" y="11683"/>
                </a:lnTo>
                <a:close/>
              </a:path>
              <a:path w="381000" h="201929">
                <a:moveTo>
                  <a:pt x="35369" y="25729"/>
                </a:moveTo>
                <a:lnTo>
                  <a:pt x="18414" y="27050"/>
                </a:lnTo>
                <a:lnTo>
                  <a:pt x="36259" y="27050"/>
                </a:lnTo>
                <a:lnTo>
                  <a:pt x="35369" y="25729"/>
                </a:lnTo>
                <a:close/>
              </a:path>
              <a:path w="381000" h="201929">
                <a:moveTo>
                  <a:pt x="29063" y="11683"/>
                </a:moveTo>
                <a:lnTo>
                  <a:pt x="25908" y="11683"/>
                </a:lnTo>
                <a:lnTo>
                  <a:pt x="35369" y="25729"/>
                </a:lnTo>
                <a:lnTo>
                  <a:pt x="54958" y="24203"/>
                </a:lnTo>
                <a:lnTo>
                  <a:pt x="29063" y="11683"/>
                </a:lnTo>
                <a:close/>
              </a:path>
              <a:path w="381000" h="201929">
                <a:moveTo>
                  <a:pt x="115354" y="8254"/>
                </a:moveTo>
                <a:lnTo>
                  <a:pt x="21971" y="8254"/>
                </a:lnTo>
                <a:lnTo>
                  <a:pt x="54958" y="24203"/>
                </a:lnTo>
                <a:lnTo>
                  <a:pt x="111887" y="19811"/>
                </a:lnTo>
                <a:lnTo>
                  <a:pt x="115950" y="14985"/>
                </a:lnTo>
                <a:lnTo>
                  <a:pt x="115442" y="9525"/>
                </a:lnTo>
                <a:lnTo>
                  <a:pt x="115354" y="8254"/>
                </a:lnTo>
                <a:close/>
              </a:path>
            </a:pathLst>
          </a:custGeom>
          <a:solidFill>
            <a:srgbClr val="00AF50"/>
          </a:solidFill>
        </p:spPr>
        <p:txBody>
          <a:bodyPr wrap="square" lIns="0" tIns="0" rIns="0" bIns="0" rtlCol="0"/>
          <a:lstStyle/>
          <a:p>
            <a:endParaRPr/>
          </a:p>
        </p:txBody>
      </p:sp>
      <p:sp>
        <p:nvSpPr>
          <p:cNvPr id="34" name="object 34"/>
          <p:cNvSpPr/>
          <p:nvPr/>
        </p:nvSpPr>
        <p:spPr>
          <a:xfrm>
            <a:off x="5182361" y="3940302"/>
            <a:ext cx="952500" cy="555625"/>
          </a:xfrm>
          <a:custGeom>
            <a:avLst/>
            <a:gdLst/>
            <a:ahLst/>
            <a:cxnLst/>
            <a:rect l="l" t="t" r="r" b="b"/>
            <a:pathLst>
              <a:path w="952500" h="555625">
                <a:moveTo>
                  <a:pt x="60451" y="457581"/>
                </a:moveTo>
                <a:lnTo>
                  <a:pt x="54483" y="459359"/>
                </a:lnTo>
                <a:lnTo>
                  <a:pt x="51688" y="464058"/>
                </a:lnTo>
                <a:lnTo>
                  <a:pt x="0" y="555625"/>
                </a:lnTo>
                <a:lnTo>
                  <a:pt x="110616" y="555625"/>
                </a:lnTo>
                <a:lnTo>
                  <a:pt x="111887" y="554355"/>
                </a:lnTo>
                <a:lnTo>
                  <a:pt x="21971" y="554355"/>
                </a:lnTo>
                <a:lnTo>
                  <a:pt x="11937" y="537210"/>
                </a:lnTo>
                <a:lnTo>
                  <a:pt x="43569" y="518755"/>
                </a:lnTo>
                <a:lnTo>
                  <a:pt x="68961" y="473837"/>
                </a:lnTo>
                <a:lnTo>
                  <a:pt x="71627" y="469011"/>
                </a:lnTo>
                <a:lnTo>
                  <a:pt x="69976" y="463042"/>
                </a:lnTo>
                <a:lnTo>
                  <a:pt x="65277" y="460375"/>
                </a:lnTo>
                <a:lnTo>
                  <a:pt x="60451" y="457581"/>
                </a:lnTo>
                <a:close/>
              </a:path>
              <a:path w="952500" h="555625">
                <a:moveTo>
                  <a:pt x="43569" y="518755"/>
                </a:moveTo>
                <a:lnTo>
                  <a:pt x="11937" y="537210"/>
                </a:lnTo>
                <a:lnTo>
                  <a:pt x="21971" y="554355"/>
                </a:lnTo>
                <a:lnTo>
                  <a:pt x="28283" y="550672"/>
                </a:lnTo>
                <a:lnTo>
                  <a:pt x="25526" y="550672"/>
                </a:lnTo>
                <a:lnTo>
                  <a:pt x="16890" y="535813"/>
                </a:lnTo>
                <a:lnTo>
                  <a:pt x="33926" y="535813"/>
                </a:lnTo>
                <a:lnTo>
                  <a:pt x="43569" y="518755"/>
                </a:lnTo>
                <a:close/>
              </a:path>
              <a:path w="952500" h="555625">
                <a:moveTo>
                  <a:pt x="110616" y="535813"/>
                </a:moveTo>
                <a:lnTo>
                  <a:pt x="53751" y="535813"/>
                </a:lnTo>
                <a:lnTo>
                  <a:pt x="21971" y="554355"/>
                </a:lnTo>
                <a:lnTo>
                  <a:pt x="111887" y="554355"/>
                </a:lnTo>
                <a:lnTo>
                  <a:pt x="115062" y="551180"/>
                </a:lnTo>
                <a:lnTo>
                  <a:pt x="115062" y="540258"/>
                </a:lnTo>
                <a:lnTo>
                  <a:pt x="110616" y="535813"/>
                </a:lnTo>
                <a:close/>
              </a:path>
              <a:path w="952500" h="555625">
                <a:moveTo>
                  <a:pt x="33926" y="535813"/>
                </a:moveTo>
                <a:lnTo>
                  <a:pt x="16890" y="535813"/>
                </a:lnTo>
                <a:lnTo>
                  <a:pt x="25526" y="550672"/>
                </a:lnTo>
                <a:lnTo>
                  <a:pt x="33926" y="535813"/>
                </a:lnTo>
                <a:close/>
              </a:path>
              <a:path w="952500" h="555625">
                <a:moveTo>
                  <a:pt x="930528" y="1270"/>
                </a:moveTo>
                <a:lnTo>
                  <a:pt x="43569" y="518755"/>
                </a:lnTo>
                <a:lnTo>
                  <a:pt x="25526" y="550672"/>
                </a:lnTo>
                <a:lnTo>
                  <a:pt x="28283" y="550672"/>
                </a:lnTo>
                <a:lnTo>
                  <a:pt x="908930" y="36869"/>
                </a:lnTo>
                <a:lnTo>
                  <a:pt x="926973" y="4953"/>
                </a:lnTo>
                <a:lnTo>
                  <a:pt x="932684" y="4953"/>
                </a:lnTo>
                <a:lnTo>
                  <a:pt x="930528" y="1270"/>
                </a:lnTo>
                <a:close/>
              </a:path>
              <a:path w="952500" h="555625">
                <a:moveTo>
                  <a:pt x="951783" y="1270"/>
                </a:moveTo>
                <a:lnTo>
                  <a:pt x="930528" y="1270"/>
                </a:lnTo>
                <a:lnTo>
                  <a:pt x="940562" y="18415"/>
                </a:lnTo>
                <a:lnTo>
                  <a:pt x="908930" y="36869"/>
                </a:lnTo>
                <a:lnTo>
                  <a:pt x="883538" y="81787"/>
                </a:lnTo>
                <a:lnTo>
                  <a:pt x="880872" y="86614"/>
                </a:lnTo>
                <a:lnTo>
                  <a:pt x="882523" y="92583"/>
                </a:lnTo>
                <a:lnTo>
                  <a:pt x="887222" y="95250"/>
                </a:lnTo>
                <a:lnTo>
                  <a:pt x="892048" y="98043"/>
                </a:lnTo>
                <a:lnTo>
                  <a:pt x="898016" y="96266"/>
                </a:lnTo>
                <a:lnTo>
                  <a:pt x="900811" y="91567"/>
                </a:lnTo>
                <a:lnTo>
                  <a:pt x="951783" y="1270"/>
                </a:lnTo>
                <a:close/>
              </a:path>
              <a:path w="952500" h="555625">
                <a:moveTo>
                  <a:pt x="926973" y="4953"/>
                </a:moveTo>
                <a:lnTo>
                  <a:pt x="908930" y="36869"/>
                </a:lnTo>
                <a:lnTo>
                  <a:pt x="938167" y="19812"/>
                </a:lnTo>
                <a:lnTo>
                  <a:pt x="935609" y="19812"/>
                </a:lnTo>
                <a:lnTo>
                  <a:pt x="926973" y="4953"/>
                </a:lnTo>
                <a:close/>
              </a:path>
              <a:path w="952500" h="555625">
                <a:moveTo>
                  <a:pt x="952500" y="0"/>
                </a:moveTo>
                <a:lnTo>
                  <a:pt x="841883" y="0"/>
                </a:lnTo>
                <a:lnTo>
                  <a:pt x="837438" y="4445"/>
                </a:lnTo>
                <a:lnTo>
                  <a:pt x="837438" y="15367"/>
                </a:lnTo>
                <a:lnTo>
                  <a:pt x="841883" y="19812"/>
                </a:lnTo>
                <a:lnTo>
                  <a:pt x="898748" y="19812"/>
                </a:lnTo>
                <a:lnTo>
                  <a:pt x="930528" y="1270"/>
                </a:lnTo>
                <a:lnTo>
                  <a:pt x="951783" y="1270"/>
                </a:lnTo>
                <a:lnTo>
                  <a:pt x="952500" y="0"/>
                </a:lnTo>
                <a:close/>
              </a:path>
              <a:path w="952500" h="555625">
                <a:moveTo>
                  <a:pt x="932684" y="4953"/>
                </a:moveTo>
                <a:lnTo>
                  <a:pt x="926973" y="4953"/>
                </a:lnTo>
                <a:lnTo>
                  <a:pt x="935609" y="19812"/>
                </a:lnTo>
                <a:lnTo>
                  <a:pt x="938167" y="19812"/>
                </a:lnTo>
                <a:lnTo>
                  <a:pt x="940562" y="18415"/>
                </a:lnTo>
                <a:lnTo>
                  <a:pt x="932684" y="4953"/>
                </a:lnTo>
                <a:close/>
              </a:path>
            </a:pathLst>
          </a:custGeom>
          <a:solidFill>
            <a:srgbClr val="F79546"/>
          </a:solidFill>
        </p:spPr>
        <p:txBody>
          <a:bodyPr wrap="square" lIns="0" tIns="0" rIns="0" bIns="0" rtlCol="0"/>
          <a:lstStyle/>
          <a:p>
            <a:endParaRPr/>
          </a:p>
        </p:txBody>
      </p:sp>
      <p:sp>
        <p:nvSpPr>
          <p:cNvPr id="35" name="object 35"/>
          <p:cNvSpPr/>
          <p:nvPr/>
        </p:nvSpPr>
        <p:spPr>
          <a:xfrm>
            <a:off x="2822194" y="4056634"/>
            <a:ext cx="1683893" cy="1184529"/>
          </a:xfrm>
          <a:prstGeom prst="rect">
            <a:avLst/>
          </a:prstGeom>
          <a:blipFill>
            <a:blip r:embed="rId9" cstate="print"/>
            <a:stretch>
              <a:fillRect/>
            </a:stretch>
          </a:blipFill>
        </p:spPr>
        <p:txBody>
          <a:bodyPr wrap="square" lIns="0" tIns="0" rIns="0" bIns="0" rtlCol="0"/>
          <a:lstStyle/>
          <a:p>
            <a:endParaRPr/>
          </a:p>
        </p:txBody>
      </p:sp>
      <p:sp>
        <p:nvSpPr>
          <p:cNvPr id="36" name="object 36"/>
          <p:cNvSpPr txBox="1"/>
          <p:nvPr/>
        </p:nvSpPr>
        <p:spPr>
          <a:xfrm>
            <a:off x="1822450" y="5041010"/>
            <a:ext cx="1003300" cy="228600"/>
          </a:xfrm>
          <a:prstGeom prst="rect">
            <a:avLst/>
          </a:prstGeom>
        </p:spPr>
        <p:txBody>
          <a:bodyPr vert="horz" wrap="square" lIns="0" tIns="0" rIns="0" bIns="0" rtlCol="0">
            <a:spAutoFit/>
          </a:bodyPr>
          <a:lstStyle/>
          <a:p>
            <a:pPr marL="12700">
              <a:lnSpc>
                <a:spcPts val="1615"/>
              </a:lnSpc>
            </a:pPr>
            <a:r>
              <a:rPr sz="1600" b="1" spc="-5" dirty="0">
                <a:latin typeface="Calibri" panose="020F0502020204030204"/>
                <a:cs typeface="Calibri" panose="020F0502020204030204"/>
              </a:rPr>
              <a:t>cache</a:t>
            </a:r>
            <a:r>
              <a:rPr sz="1600" b="1" spc="-55"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37" name="object 37"/>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a:endParaRPr/>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a:endParaRPr/>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a:endParaRPr/>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a:endParaRPr/>
          </a:p>
        </p:txBody>
      </p:sp>
      <p:sp>
        <p:nvSpPr>
          <p:cNvPr id="11" name="object 11"/>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12" name="object 12"/>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3" name="object 13"/>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4" name="object 14"/>
          <p:cNvSpPr txBox="1"/>
          <p:nvPr/>
        </p:nvSpPr>
        <p:spPr>
          <a:xfrm>
            <a:off x="5991859" y="1858136"/>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5"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5" name="object 15"/>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5" name="object 25"/>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6" name="object 26"/>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7" name="object 27"/>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9" name="object 29"/>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30" name="object 30"/>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31" name="object 31"/>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2" name="object 32"/>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3" name="object 33"/>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4" name="object 34"/>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5" name="object 35"/>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6" name="object 36"/>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7" name="object 37"/>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8" name="object 38"/>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9" name="object 39"/>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40" name="object 40"/>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41" name="object 41"/>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7" name="object 47"/>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8" name="object 48"/>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9" name="object 49"/>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0" name="object 50"/>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1" name="object 51"/>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2" name="object 52"/>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3" name="object 53"/>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5" name="object 55"/>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6" name="object 56"/>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7" name="object 57"/>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8" name="object 58"/>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9" name="object 59"/>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0" name="object 60"/>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1" name="object 61"/>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2" name="object 62"/>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3" name="object 63"/>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4" name="object 64"/>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5" name="object 65"/>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6" name="object 66"/>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7" name="object 67"/>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7" name="object 77"/>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8" name="object 78"/>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9" name="object 79"/>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1" name="object 81"/>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2" name="object 82"/>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3" name="object 83"/>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4" name="object 84"/>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5" name="object 85"/>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6" name="object 86"/>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7" name="object 87"/>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8" name="object 88"/>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9" name="object 89"/>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90" name="object 90"/>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91" name="object 91"/>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92" name="object 92"/>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3" name="object 93"/>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9" name="object 99"/>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0" name="object 100"/>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1" name="object 101"/>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2" name="object 102"/>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3" name="object 103"/>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4" name="object 104"/>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5" name="object 105"/>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7" name="object 107"/>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8" name="object 108"/>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9" name="object 109"/>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0" name="object 110"/>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1" name="object 111"/>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2" name="object 112"/>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3" name="object 113"/>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4" name="object 114"/>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5" name="object 115"/>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6" name="object 116"/>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7" name="object 117"/>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8" name="object 118"/>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9" name="object 119"/>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9" name="object 129"/>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0" name="object 130"/>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1" name="object 131"/>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3" name="object 133"/>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4" name="object 134"/>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5" name="object 135"/>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6" name="object 136"/>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7" name="object 137"/>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8" name="object 138"/>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9" name="object 139"/>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0" name="object 140"/>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1" name="object 141"/>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42" name="object 142"/>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3" name="object 143"/>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4" name="object 144"/>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5" name="object 145"/>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1" name="object 151"/>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2" name="object 152"/>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3" name="object 153"/>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4" name="object 154"/>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5" name="object 155"/>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6" name="object 156"/>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7" name="object 157"/>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9" name="object 159"/>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60" name="object 160"/>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61" name="object 161"/>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2" name="object 162"/>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3" name="object 163"/>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4" name="object 164"/>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5" name="object 165"/>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6" name="object 166"/>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7" name="object 167"/>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8" name="object 168"/>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9" name="object 169"/>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70" name="object 170"/>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71" name="object 171"/>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2" name="object 172"/>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3" name="object 173"/>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4" name="object 174"/>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5" name="object 175"/>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6" name="object 176"/>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7" name="object 177"/>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8" name="object 178"/>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9" name="object 179"/>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0" name="object 180"/>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1" name="object 181"/>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82" name="object 182"/>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3" name="object 183"/>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4" name="object 184"/>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5" name="object 185"/>
          <p:cNvSpPr/>
          <p:nvPr/>
        </p:nvSpPr>
        <p:spPr>
          <a:xfrm>
            <a:off x="5689091" y="4423323"/>
            <a:ext cx="356615" cy="1112692"/>
          </a:xfrm>
          <a:prstGeom prst="rect">
            <a:avLst/>
          </a:prstGeom>
          <a:blipFill>
            <a:blip r:embed="rId3" cstate="print"/>
            <a:stretch>
              <a:fillRect/>
            </a:stretch>
          </a:blipFill>
        </p:spPr>
        <p:txBody>
          <a:bodyPr wrap="square" lIns="0" tIns="0" rIns="0" bIns="0" rtlCol="0"/>
          <a:lstStyle/>
          <a:p>
            <a:endParaRPr/>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sp>
        <p:nvSpPr>
          <p:cNvPr id="187" name="object 187"/>
          <p:cNvSpPr/>
          <p:nvPr/>
        </p:nvSpPr>
        <p:spPr>
          <a:xfrm>
            <a:off x="4073652" y="4375403"/>
            <a:ext cx="3817620" cy="137160"/>
          </a:xfrm>
          <a:prstGeom prst="rect">
            <a:avLst/>
          </a:prstGeom>
          <a:blipFill>
            <a:blip r:embed="rId4" cstate="print"/>
            <a:stretch>
              <a:fillRect/>
            </a:stretch>
          </a:blipFill>
        </p:spPr>
        <p:txBody>
          <a:bodyPr wrap="square" lIns="0" tIns="0" rIns="0" bIns="0" rtlCol="0"/>
          <a:lstStyle/>
          <a:p>
            <a:endParaRPr/>
          </a:p>
        </p:txBody>
      </p:sp>
      <p:sp>
        <p:nvSpPr>
          <p:cNvPr id="188" name="object 188"/>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9" name="object 189"/>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0" name="object 190"/>
          <p:cNvSpPr txBox="1"/>
          <p:nvPr/>
        </p:nvSpPr>
        <p:spPr>
          <a:xfrm>
            <a:off x="1822450" y="4797171"/>
            <a:ext cx="1003300" cy="472440"/>
          </a:xfrm>
          <a:prstGeom prst="rect">
            <a:avLst/>
          </a:prstGeom>
        </p:spPr>
        <p:txBody>
          <a:bodyPr vert="horz" wrap="square" lIns="0" tIns="0" rIns="0" bIns="0" rtlCol="0">
            <a:spAutoFit/>
          </a:bodyPr>
          <a:lstStyle/>
          <a:p>
            <a:pPr algn="ctr">
              <a:lnSpc>
                <a:spcPts val="1615"/>
              </a:lnSpc>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191" name="object 191"/>
          <p:cNvSpPr txBox="1"/>
          <p:nvPr/>
        </p:nvSpPr>
        <p:spPr>
          <a:xfrm>
            <a:off x="6049771" y="4879847"/>
            <a:ext cx="1160780" cy="254000"/>
          </a:xfrm>
          <a:prstGeom prst="rect">
            <a:avLst/>
          </a:prstGeom>
        </p:spPr>
        <p:txBody>
          <a:bodyPr vert="horz" wrap="square" lIns="0" tIns="0" rIns="0" bIns="0" rtlCol="0">
            <a:spAutoFit/>
          </a:bodyPr>
          <a:lstStyle/>
          <a:p>
            <a:pPr marL="12700">
              <a:lnSpc>
                <a:spcPts val="1810"/>
              </a:lnSpc>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92" name="object 192"/>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194"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83132" y="179642"/>
            <a:ext cx="7577180" cy="443230"/>
          </a:xfrm>
          <a:prstGeom prst="rect">
            <a:avLst/>
          </a:prstGeom>
        </p:spPr>
        <p:txBody>
          <a:bodyPr vert="horz" wrap="square" lIns="0" tIns="12700" rIns="0" bIns="0" rtlCol="0">
            <a:spAutoFit/>
          </a:bodyPr>
          <a:lstStyle/>
          <a:p>
            <a:pPr marL="12700">
              <a:lnSpc>
                <a:spcPct val="100000"/>
              </a:lnSpc>
              <a:spcBef>
                <a:spcPts val="100"/>
              </a:spcBef>
            </a:pPr>
            <a:r>
              <a:rPr sz="2800" spc="-5" dirty="0"/>
              <a:t>Example </a:t>
            </a:r>
            <a:r>
              <a:rPr sz="2800" dirty="0"/>
              <a:t>of vector</a:t>
            </a:r>
            <a:r>
              <a:rPr sz="2800" spc="-60" dirty="0"/>
              <a:t> </a:t>
            </a:r>
            <a:r>
              <a:rPr sz="2800" spc="-5" dirty="0"/>
              <a:t>architecture</a:t>
            </a:r>
          </a:p>
        </p:txBody>
      </p:sp>
      <p:sp>
        <p:nvSpPr>
          <p:cNvPr id="4" name="object 4"/>
          <p:cNvSpPr txBox="1"/>
          <p:nvPr/>
        </p:nvSpPr>
        <p:spPr>
          <a:xfrm>
            <a:off x="474370" y="822399"/>
            <a:ext cx="7691730" cy="5863144"/>
          </a:xfrm>
          <a:prstGeom prst="rect">
            <a:avLst/>
          </a:prstGeom>
        </p:spPr>
        <p:txBody>
          <a:bodyPr vert="horz" wrap="square" lIns="0" tIns="50800" rIns="0" bIns="0" rtlCol="0">
            <a:spAutoFit/>
          </a:bodyPr>
          <a:lstStyle/>
          <a:p>
            <a:pPr marL="355600" indent="-342900">
              <a:lnSpc>
                <a:spcPct val="100000"/>
              </a:lnSpc>
              <a:spcBef>
                <a:spcPts val="400"/>
              </a:spcBef>
              <a:buClr>
                <a:srgbClr val="0033CC"/>
              </a:buClr>
              <a:buSzPct val="60000"/>
              <a:buFont typeface="Wingdings" panose="05000000000000000000"/>
              <a:buChar char=""/>
              <a:tabLst>
                <a:tab pos="354965" algn="l"/>
                <a:tab pos="355600" algn="l"/>
              </a:tabLst>
            </a:pPr>
            <a:r>
              <a:rPr lang="en-US" sz="2000" dirty="0">
                <a:solidFill>
                  <a:srgbClr val="003399"/>
                </a:solidFill>
                <a:latin typeface="Arial" panose="020B0604020202020204"/>
                <a:cs typeface="Arial" panose="020B0604020202020204"/>
              </a:rPr>
              <a:t>RV64</a:t>
            </a:r>
            <a:r>
              <a:rPr lang="en-US" sz="2000" dirty="0">
                <a:solidFill>
                  <a:srgbClr val="FF0000"/>
                </a:solidFill>
                <a:latin typeface="Arial" panose="020B0604020202020204"/>
                <a:cs typeface="Arial" panose="020B0604020202020204"/>
              </a:rPr>
              <a:t>V</a:t>
            </a:r>
            <a:r>
              <a:rPr sz="2000" dirty="0">
                <a:solidFill>
                  <a:srgbClr val="003399"/>
                </a:solidFill>
                <a:latin typeface="Arial" panose="020B0604020202020204"/>
                <a:cs typeface="Arial" panose="020B0604020202020204"/>
              </a:rPr>
              <a:t> </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lang="en-US" sz="2000" dirty="0">
                <a:solidFill>
                  <a:srgbClr val="003399"/>
                </a:solidFill>
                <a:latin typeface="Arial" panose="020B0604020202020204"/>
                <a:cs typeface="Arial" panose="020B0604020202020204"/>
              </a:rPr>
              <a:t>RV64</a:t>
            </a:r>
            <a:r>
              <a:rPr lang="en-US" sz="2000" dirty="0">
                <a:solidFill>
                  <a:srgbClr val="FF0000"/>
                </a:solidFill>
                <a:latin typeface="Arial" panose="020B0604020202020204"/>
                <a:cs typeface="Arial" panose="020B0604020202020204"/>
              </a:rPr>
              <a:t>G, RV64V</a:t>
            </a:r>
            <a:r>
              <a:rPr sz="200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extended</a:t>
            </a:r>
            <a:r>
              <a:rPr lang="en-US" sz="2000" spc="-5" dirty="0">
                <a:solidFill>
                  <a:srgbClr val="003399"/>
                </a:solidFill>
                <a:latin typeface="Arial" panose="020B0604020202020204"/>
                <a:cs typeface="Arial" panose="020B0604020202020204"/>
              </a:rPr>
              <a:t> RV64G</a:t>
            </a:r>
            <a:r>
              <a:rPr sz="2000" spc="-5" dirty="0">
                <a:solidFill>
                  <a:srgbClr val="003399"/>
                </a:solidFill>
                <a:latin typeface="Arial" panose="020B0604020202020204"/>
                <a:cs typeface="Arial" panose="020B0604020202020204"/>
              </a:rPr>
              <a:t> with </a:t>
            </a:r>
            <a:r>
              <a:rPr sz="2000" dirty="0">
                <a:solidFill>
                  <a:srgbClr val="003399"/>
                </a:solidFill>
                <a:latin typeface="Arial" panose="020B0604020202020204"/>
                <a:cs typeface="Arial" panose="020B0604020202020204"/>
              </a:rPr>
              <a:t>vector</a:t>
            </a:r>
            <a:r>
              <a:rPr sz="2000" spc="6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instructions</a:t>
            </a:r>
            <a:r>
              <a:rPr lang="en-US" sz="2000" spc="-5" dirty="0">
                <a:solidFill>
                  <a:srgbClr val="003399"/>
                </a:solidFill>
                <a:latin typeface="Arial" panose="020B0604020202020204"/>
                <a:cs typeface="Arial" panose="020B0604020202020204"/>
              </a:rPr>
              <a:t>, here RV (RISC-V) </a:t>
            </a:r>
          </a:p>
          <a:p>
            <a:pPr marL="812800" lvl="1" indent="-342900">
              <a:spcBef>
                <a:spcPts val="400"/>
              </a:spcBef>
              <a:buClr>
                <a:srgbClr val="0033CC"/>
              </a:buClr>
              <a:buSzPct val="60000"/>
              <a:buFont typeface="Wingdings" panose="05000000000000000000"/>
              <a:buChar char=""/>
              <a:tabLst>
                <a:tab pos="354965" algn="l"/>
                <a:tab pos="355600" algn="l"/>
              </a:tabLst>
            </a:pPr>
            <a:r>
              <a:rPr lang="en-US" sz="1400" dirty="0">
                <a:latin typeface="Arial" panose="020B0604020202020204"/>
                <a:cs typeface="Arial" panose="020B0604020202020204"/>
              </a:rPr>
              <a:t>RISC-V (pronounced "risk-five") is an open standard instruction set architecture (ISA) based on established reduced instruction set computer (RISC) principles.</a:t>
            </a:r>
            <a:endParaRPr sz="1400" dirty="0">
              <a:latin typeface="Arial" panose="020B0604020202020204"/>
              <a:cs typeface="Arial" panose="020B0604020202020204"/>
            </a:endParaRPr>
          </a:p>
          <a:p>
            <a:pPr marL="355600" indent="-342900">
              <a:lnSpc>
                <a:spcPct val="100000"/>
              </a:lnSpc>
              <a:spcBef>
                <a:spcPts val="285"/>
              </a:spcBef>
              <a:buClr>
                <a:srgbClr val="0033CC"/>
              </a:buClr>
              <a:buSzPct val="60000"/>
              <a:buFont typeface="Wingdings" panose="05000000000000000000"/>
              <a:buChar char=""/>
              <a:tabLst>
                <a:tab pos="354965" algn="l"/>
                <a:tab pos="355600" algn="l"/>
              </a:tabLst>
            </a:pPr>
            <a:r>
              <a:rPr sz="2000" spc="-5" dirty="0">
                <a:solidFill>
                  <a:srgbClr val="003399"/>
                </a:solidFill>
                <a:latin typeface="Arial" panose="020B0604020202020204"/>
                <a:cs typeface="Arial" panose="020B0604020202020204"/>
              </a:rPr>
              <a:t>Vector registers</a:t>
            </a:r>
            <a:endParaRPr sz="2000" dirty="0">
              <a:latin typeface="Arial" panose="020B0604020202020204"/>
              <a:cs typeface="Arial" panose="020B0604020202020204"/>
            </a:endParaRPr>
          </a:p>
          <a:p>
            <a:pPr marL="756285" lvl="1" indent="-287020">
              <a:lnSpc>
                <a:spcPct val="100000"/>
              </a:lnSpc>
              <a:spcBef>
                <a:spcPts val="25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Each register holds a</a:t>
            </a:r>
            <a:r>
              <a:rPr lang="en-US" dirty="0">
                <a:solidFill>
                  <a:srgbClr val="0033CC"/>
                </a:solidFill>
                <a:latin typeface="Arial" panose="020B0604020202020204"/>
                <a:cs typeface="Arial" panose="020B0604020202020204"/>
              </a:rPr>
              <a:t> 32</a:t>
            </a:r>
            <a:r>
              <a:rPr dirty="0">
                <a:solidFill>
                  <a:srgbClr val="0033CC"/>
                </a:solidFill>
                <a:latin typeface="Arial" panose="020B0604020202020204"/>
                <a:cs typeface="Arial" panose="020B0604020202020204"/>
              </a:rPr>
              <a:t>-element, 64 bits/element</a:t>
            </a:r>
            <a:r>
              <a:rPr spc="-185"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vector</a:t>
            </a:r>
            <a:endParaRPr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Register </a:t>
            </a:r>
            <a:r>
              <a:rPr spc="-5" dirty="0">
                <a:solidFill>
                  <a:srgbClr val="0033CC"/>
                </a:solidFill>
                <a:latin typeface="Arial" panose="020B0604020202020204"/>
                <a:cs typeface="Arial" panose="020B0604020202020204"/>
              </a:rPr>
              <a:t>file </a:t>
            </a:r>
            <a:r>
              <a:rPr dirty="0">
                <a:solidFill>
                  <a:srgbClr val="0033CC"/>
                </a:solidFill>
                <a:latin typeface="Arial" panose="020B0604020202020204"/>
                <a:cs typeface="Arial" panose="020B0604020202020204"/>
              </a:rPr>
              <a:t>has 16 read ports and 8 write</a:t>
            </a:r>
            <a:r>
              <a:rPr spc="-170"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ports</a:t>
            </a:r>
            <a:r>
              <a:rPr lang="en-US" dirty="0">
                <a:solidFill>
                  <a:srgbClr val="0033CC"/>
                </a:solidFill>
                <a:latin typeface="Arial" panose="020B0604020202020204"/>
                <a:cs typeface="Arial" panose="020B0604020202020204"/>
              </a:rPr>
              <a:t>, A register file is an array of processor registers in a central processing unit (CPU).</a:t>
            </a:r>
            <a:endParaRPr dirty="0">
              <a:latin typeface="Arial" panose="020B0604020202020204"/>
              <a:cs typeface="Arial" panose="020B0604020202020204"/>
            </a:endParaRPr>
          </a:p>
          <a:p>
            <a:pPr marL="355600" indent="-342900">
              <a:lnSpc>
                <a:spcPct val="100000"/>
              </a:lnSpc>
              <a:spcBef>
                <a:spcPts val="280"/>
              </a:spcBef>
              <a:buClr>
                <a:srgbClr val="0033CC"/>
              </a:buClr>
              <a:buSzPct val="60000"/>
              <a:buFont typeface="Wingdings" panose="05000000000000000000"/>
              <a:buChar char=""/>
              <a:tabLst>
                <a:tab pos="354965" algn="l"/>
                <a:tab pos="355600" algn="l"/>
              </a:tabLst>
            </a:pPr>
            <a:r>
              <a:rPr sz="2000" spc="-5" dirty="0">
                <a:solidFill>
                  <a:srgbClr val="003399"/>
                </a:solidFill>
                <a:latin typeface="Arial" panose="020B0604020202020204"/>
                <a:cs typeface="Arial" panose="020B0604020202020204"/>
              </a:rPr>
              <a:t>Vector functional units </a:t>
            </a:r>
            <a:r>
              <a:rPr sz="2000" dirty="0">
                <a:solidFill>
                  <a:srgbClr val="003399"/>
                </a:solidFill>
                <a:latin typeface="Arial" panose="020B0604020202020204"/>
                <a:cs typeface="Arial" panose="020B0604020202020204"/>
              </a:rPr>
              <a:t>– FP </a:t>
            </a:r>
            <a:r>
              <a:rPr sz="2000" spc="-5" dirty="0">
                <a:solidFill>
                  <a:srgbClr val="003399"/>
                </a:solidFill>
                <a:latin typeface="Arial" panose="020B0604020202020204"/>
                <a:cs typeface="Arial" panose="020B0604020202020204"/>
              </a:rPr>
              <a:t>add and</a:t>
            </a:r>
            <a:r>
              <a:rPr sz="2000" spc="5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multiply</a:t>
            </a:r>
            <a:endParaRPr sz="2000" dirty="0">
              <a:latin typeface="Arial" panose="020B0604020202020204"/>
              <a:cs typeface="Arial" panose="020B0604020202020204"/>
            </a:endParaRPr>
          </a:p>
          <a:p>
            <a:pPr marL="756285" lvl="1" indent="-287020">
              <a:lnSpc>
                <a:spcPct val="100000"/>
              </a:lnSpc>
              <a:spcBef>
                <a:spcPts val="25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Fully</a:t>
            </a:r>
            <a:r>
              <a:rPr spc="-15"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pipelined</a:t>
            </a:r>
            <a:endParaRPr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Data and control hazards are</a:t>
            </a:r>
            <a:r>
              <a:rPr spc="-125"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detected</a:t>
            </a:r>
            <a:endParaRPr dirty="0">
              <a:latin typeface="Arial" panose="020B0604020202020204"/>
              <a:cs typeface="Arial" panose="020B0604020202020204"/>
            </a:endParaRPr>
          </a:p>
          <a:p>
            <a:pPr marL="355600" indent="-342900">
              <a:lnSpc>
                <a:spcPct val="100000"/>
              </a:lnSpc>
              <a:spcBef>
                <a:spcPts val="285"/>
              </a:spcBef>
              <a:buClr>
                <a:srgbClr val="0033CC"/>
              </a:buClr>
              <a:buSzPct val="60000"/>
              <a:buFont typeface="Wingdings" panose="05000000000000000000"/>
              <a:buChar char=""/>
              <a:tabLst>
                <a:tab pos="354965" algn="l"/>
                <a:tab pos="355600" algn="l"/>
              </a:tabLst>
            </a:pPr>
            <a:r>
              <a:rPr sz="2000" spc="-5" dirty="0">
                <a:solidFill>
                  <a:srgbClr val="003399"/>
                </a:solidFill>
                <a:latin typeface="Arial" panose="020B0604020202020204"/>
                <a:cs typeface="Arial" panose="020B0604020202020204"/>
              </a:rPr>
              <a:t>Vector load-store</a:t>
            </a:r>
            <a:r>
              <a:rPr sz="2000" spc="15"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unit</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Fully</a:t>
            </a:r>
            <a:r>
              <a:rPr spc="-10"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pipelined</a:t>
            </a:r>
            <a:endParaRPr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One </a:t>
            </a:r>
            <a:r>
              <a:rPr dirty="0">
                <a:solidFill>
                  <a:srgbClr val="FF0000"/>
                </a:solidFill>
                <a:latin typeface="Arial" panose="020B0604020202020204"/>
                <a:cs typeface="Arial" panose="020B0604020202020204"/>
              </a:rPr>
              <a:t>word</a:t>
            </a:r>
            <a:r>
              <a:rPr dirty="0">
                <a:solidFill>
                  <a:srgbClr val="0033CC"/>
                </a:solidFill>
                <a:latin typeface="Arial" panose="020B0604020202020204"/>
                <a:cs typeface="Arial" panose="020B0604020202020204"/>
              </a:rPr>
              <a:t> per clock cycle </a:t>
            </a:r>
            <a:r>
              <a:rPr spc="-5" dirty="0">
                <a:solidFill>
                  <a:srgbClr val="0033CC"/>
                </a:solidFill>
                <a:latin typeface="Arial" panose="020B0604020202020204"/>
                <a:cs typeface="Arial" panose="020B0604020202020204"/>
              </a:rPr>
              <a:t>after </a:t>
            </a:r>
            <a:r>
              <a:rPr dirty="0">
                <a:solidFill>
                  <a:srgbClr val="0033CC"/>
                </a:solidFill>
                <a:latin typeface="Arial" panose="020B0604020202020204"/>
                <a:cs typeface="Arial" panose="020B0604020202020204"/>
              </a:rPr>
              <a:t>initial</a:t>
            </a:r>
            <a:r>
              <a:rPr spc="-135"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latency</a:t>
            </a:r>
            <a:endParaRPr dirty="0">
              <a:latin typeface="Arial" panose="020B0604020202020204"/>
              <a:cs typeface="Arial" panose="020B0604020202020204"/>
            </a:endParaRPr>
          </a:p>
          <a:p>
            <a:pPr marL="355600" indent="-342900">
              <a:lnSpc>
                <a:spcPct val="100000"/>
              </a:lnSpc>
              <a:spcBef>
                <a:spcPts val="285"/>
              </a:spcBef>
              <a:buClr>
                <a:srgbClr val="0033CC"/>
              </a:buClr>
              <a:buSzPct val="60000"/>
              <a:buFont typeface="Wingdings" panose="05000000000000000000"/>
              <a:buChar char=""/>
              <a:tabLst>
                <a:tab pos="354965" algn="l"/>
                <a:tab pos="355600" algn="l"/>
              </a:tabLst>
            </a:pPr>
            <a:r>
              <a:rPr sz="2000" spc="-5" dirty="0">
                <a:solidFill>
                  <a:srgbClr val="003399"/>
                </a:solidFill>
                <a:latin typeface="Arial" panose="020B0604020202020204"/>
                <a:cs typeface="Arial" panose="020B0604020202020204"/>
              </a:rPr>
              <a:t>Scalar</a:t>
            </a:r>
            <a:r>
              <a:rPr sz="2000" spc="1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registers</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3</a:t>
            </a:r>
            <a:r>
              <a:rPr lang="en-US" dirty="0">
                <a:solidFill>
                  <a:srgbClr val="0033CC"/>
                </a:solidFill>
                <a:latin typeface="Arial" panose="020B0604020202020204"/>
                <a:cs typeface="Arial" panose="020B0604020202020204"/>
              </a:rPr>
              <a:t>1</a:t>
            </a:r>
            <a:r>
              <a:rPr dirty="0">
                <a:solidFill>
                  <a:srgbClr val="0033CC"/>
                </a:solidFill>
                <a:latin typeface="Arial" panose="020B0604020202020204"/>
                <a:cs typeface="Arial" panose="020B0604020202020204"/>
              </a:rPr>
              <a:t> general-purpose</a:t>
            </a:r>
            <a:r>
              <a:rPr spc="-60"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registers</a:t>
            </a:r>
            <a:endParaRPr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dirty="0">
                <a:solidFill>
                  <a:srgbClr val="0033CC"/>
                </a:solidFill>
                <a:latin typeface="Arial" panose="020B0604020202020204"/>
                <a:cs typeface="Arial" panose="020B0604020202020204"/>
              </a:rPr>
              <a:t>32 floating-point</a:t>
            </a:r>
            <a:r>
              <a:rPr spc="-55" dirty="0">
                <a:solidFill>
                  <a:srgbClr val="0033CC"/>
                </a:solidFill>
                <a:latin typeface="Arial" panose="020B0604020202020204"/>
                <a:cs typeface="Arial" panose="020B0604020202020204"/>
              </a:rPr>
              <a:t> </a:t>
            </a:r>
            <a:r>
              <a:rPr dirty="0">
                <a:solidFill>
                  <a:srgbClr val="0033CC"/>
                </a:solidFill>
                <a:latin typeface="Arial" panose="020B0604020202020204"/>
                <a:cs typeface="Arial" panose="020B0604020202020204"/>
              </a:rPr>
              <a:t>registers</a:t>
            </a:r>
            <a:endParaRPr lang="en-US" dirty="0">
              <a:solidFill>
                <a:srgbClr val="0033CC"/>
              </a:solidFill>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lang="en-US" dirty="0">
                <a:solidFill>
                  <a:srgbClr val="0033CC"/>
                </a:solidFill>
                <a:latin typeface="Arial" panose="020B0604020202020204"/>
                <a:cs typeface="Arial" panose="020B0604020202020204"/>
              </a:rPr>
              <a:t>Provide data as input to the vector functional units</a:t>
            </a: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lang="en-US" dirty="0">
                <a:solidFill>
                  <a:srgbClr val="0033CC"/>
                </a:solidFill>
                <a:latin typeface="Arial" panose="020B0604020202020204"/>
                <a:cs typeface="Arial" panose="020B0604020202020204"/>
              </a:rPr>
              <a:t>Compute addresses to pass to the vector load/store unit</a:t>
            </a:r>
            <a:endParaRPr dirty="0">
              <a:solidFill>
                <a:srgbClr val="0033CC"/>
              </a:solidFill>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11</a:t>
            </a:fld>
            <a:endParaRPr sz="1200">
              <a:latin typeface="Arial" panose="020B0604020202020204"/>
              <a:cs typeface="Arial" panose="020B0604020202020204"/>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a:endParaRPr/>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a:endParaRPr/>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a:endParaRPr/>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a:endParaRPr/>
          </a:p>
        </p:txBody>
      </p:sp>
      <p:sp>
        <p:nvSpPr>
          <p:cNvPr id="11" name="object 11"/>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12" name="object 12"/>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3" name="object 13"/>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4" name="object 14"/>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0"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5" name="object 15"/>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5" name="object 25"/>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6" name="object 26"/>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7" name="object 27"/>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9" name="object 29"/>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30" name="object 30"/>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31" name="object 31"/>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2" name="object 32"/>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3" name="object 33"/>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4" name="object 34"/>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5" name="object 35"/>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6" name="object 36"/>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7" name="object 37"/>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8" name="object 38"/>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9" name="object 39"/>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40" name="object 40"/>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41" name="object 41"/>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7" name="object 47"/>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8" name="object 48"/>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9" name="object 49"/>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50" name="object 50"/>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1" name="object 51"/>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2" name="object 52"/>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3" name="object 53"/>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5" name="object 55"/>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6" name="object 56"/>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7" name="object 57"/>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8" name="object 58"/>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9" name="object 59"/>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0" name="object 60"/>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1" name="object 61"/>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2" name="object 62"/>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3" name="object 63"/>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4" name="object 64"/>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5" name="object 65"/>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6" name="object 66"/>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7" name="object 67"/>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7" name="object 77"/>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8" name="object 78"/>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9" name="object 79"/>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1" name="object 81"/>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2" name="object 82"/>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3" name="object 83"/>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4" name="object 84"/>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5" name="object 85"/>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6" name="object 86"/>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7" name="object 87"/>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8" name="object 88"/>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9" name="object 89"/>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90" name="object 90"/>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91" name="object 91"/>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92" name="object 92"/>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3" name="object 93"/>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9" name="object 99"/>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0" name="object 100"/>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1" name="object 101"/>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02" name="object 102"/>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3" name="object 103"/>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4" name="object 104"/>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5" name="object 105"/>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7" name="object 107"/>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8" name="object 108"/>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9" name="object 109"/>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0" name="object 110"/>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1" name="object 111"/>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2" name="object 112"/>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3" name="object 113"/>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4" name="object 114"/>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5" name="object 115"/>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6" name="object 116"/>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7" name="object 117"/>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8" name="object 118"/>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9" name="object 119"/>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9" name="object 129"/>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0" name="object 130"/>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1" name="object 131"/>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3" name="object 133"/>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4" name="object 134"/>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5" name="object 135"/>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6" name="object 136"/>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7" name="object 137"/>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8" name="object 138"/>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9" name="object 139"/>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0" name="object 140"/>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1" name="object 141"/>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42" name="object 142"/>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3" name="object 143"/>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4" name="object 144"/>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5" name="object 145"/>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1" name="object 151"/>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2" name="object 152"/>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3" name="object 153"/>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54" name="object 154"/>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5" name="object 155"/>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6" name="object 156"/>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7" name="object 157"/>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9" name="object 159"/>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60" name="object 160"/>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61" name="object 161"/>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2" name="object 162"/>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3" name="object 163"/>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4" name="object 164"/>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5" name="object 165"/>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6" name="object 166"/>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7" name="object 167"/>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8" name="object 168"/>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9" name="object 169"/>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70" name="object 170"/>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71" name="object 171"/>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2" name="object 172"/>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3" name="object 173"/>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4" name="object 174"/>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5" name="object 175"/>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6" name="object 176"/>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7" name="object 177"/>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8" name="object 178"/>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9" name="object 179"/>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0" name="object 180"/>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1" name="object 181"/>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82" name="object 182"/>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3" name="object 183"/>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4" name="object 184"/>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5" name="object 185"/>
          <p:cNvSpPr/>
          <p:nvPr/>
        </p:nvSpPr>
        <p:spPr>
          <a:xfrm>
            <a:off x="5689091" y="4423323"/>
            <a:ext cx="356615" cy="1112692"/>
          </a:xfrm>
          <a:prstGeom prst="rect">
            <a:avLst/>
          </a:prstGeom>
          <a:blipFill>
            <a:blip r:embed="rId3" cstate="print"/>
            <a:stretch>
              <a:fillRect/>
            </a:stretch>
          </a:blipFill>
        </p:spPr>
        <p:txBody>
          <a:bodyPr wrap="square" lIns="0" tIns="0" rIns="0" bIns="0" rtlCol="0"/>
          <a:lstStyle/>
          <a:p>
            <a:endParaRPr/>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sp>
        <p:nvSpPr>
          <p:cNvPr id="187" name="object 187"/>
          <p:cNvSpPr/>
          <p:nvPr/>
        </p:nvSpPr>
        <p:spPr>
          <a:xfrm>
            <a:off x="4073652" y="4375403"/>
            <a:ext cx="3817620" cy="137160"/>
          </a:xfrm>
          <a:prstGeom prst="rect">
            <a:avLst/>
          </a:prstGeom>
          <a:blipFill>
            <a:blip r:embed="rId4" cstate="print"/>
            <a:stretch>
              <a:fillRect/>
            </a:stretch>
          </a:blipFill>
        </p:spPr>
        <p:txBody>
          <a:bodyPr wrap="square" lIns="0" tIns="0" rIns="0" bIns="0" rtlCol="0"/>
          <a:lstStyle/>
          <a:p>
            <a:endParaRPr/>
          </a:p>
        </p:txBody>
      </p:sp>
      <p:sp>
        <p:nvSpPr>
          <p:cNvPr id="188" name="object 188"/>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9" name="object 189"/>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a:cs typeface="Calibri" panose="020F0502020204030204"/>
              </a:rPr>
              <a:t>Row</a:t>
            </a:r>
            <a:r>
              <a:rPr sz="1400" b="1" spc="-9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a:p>
            <a:pPr marL="12700">
              <a:lnSpc>
                <a:spcPct val="100000"/>
              </a:lnSpc>
            </a:pPr>
            <a:r>
              <a:rPr sz="1400" b="1" spc="-5" dirty="0">
                <a:solidFill>
                  <a:srgbClr val="FF0000"/>
                </a:solidFill>
                <a:latin typeface="Calibri" panose="020F0502020204030204"/>
                <a:cs typeface="Calibri" panose="020F0502020204030204"/>
              </a:rPr>
              <a:t>Col</a:t>
            </a:r>
            <a:r>
              <a:rPr sz="1400" b="1" spc="-4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p:txBody>
      </p:sp>
      <p:sp>
        <p:nvSpPr>
          <p:cNvPr id="190" name="object 190"/>
          <p:cNvSpPr/>
          <p:nvPr/>
        </p:nvSpPr>
        <p:spPr>
          <a:xfrm>
            <a:off x="3505961" y="2794507"/>
            <a:ext cx="306705" cy="110489"/>
          </a:xfrm>
          <a:custGeom>
            <a:avLst/>
            <a:gdLst/>
            <a:ahLst/>
            <a:cxnLst/>
            <a:rect l="l" t="t" r="r" b="b"/>
            <a:pathLst>
              <a:path w="306704" h="110489">
                <a:moveTo>
                  <a:pt x="86867" y="0"/>
                </a:moveTo>
                <a:lnTo>
                  <a:pt x="0" y="68579"/>
                </a:lnTo>
                <a:lnTo>
                  <a:pt x="97282" y="108330"/>
                </a:lnTo>
                <a:lnTo>
                  <a:pt x="102362" y="110489"/>
                </a:lnTo>
                <a:lnTo>
                  <a:pt x="108203" y="107950"/>
                </a:lnTo>
                <a:lnTo>
                  <a:pt x="110236" y="102996"/>
                </a:lnTo>
                <a:lnTo>
                  <a:pt x="112267" y="97916"/>
                </a:lnTo>
                <a:lnTo>
                  <a:pt x="109854" y="92075"/>
                </a:lnTo>
                <a:lnTo>
                  <a:pt x="69378" y="75564"/>
                </a:lnTo>
                <a:lnTo>
                  <a:pt x="20827" y="75564"/>
                </a:lnTo>
                <a:lnTo>
                  <a:pt x="18034" y="56006"/>
                </a:lnTo>
                <a:lnTo>
                  <a:pt x="54247" y="50914"/>
                </a:lnTo>
                <a:lnTo>
                  <a:pt x="94868" y="18922"/>
                </a:lnTo>
                <a:lnTo>
                  <a:pt x="99060" y="15493"/>
                </a:lnTo>
                <a:lnTo>
                  <a:pt x="99822" y="9270"/>
                </a:lnTo>
                <a:lnTo>
                  <a:pt x="93090" y="762"/>
                </a:lnTo>
                <a:lnTo>
                  <a:pt x="86867" y="0"/>
                </a:lnTo>
                <a:close/>
              </a:path>
              <a:path w="306704" h="110489">
                <a:moveTo>
                  <a:pt x="54247" y="50914"/>
                </a:moveTo>
                <a:lnTo>
                  <a:pt x="18034" y="56006"/>
                </a:lnTo>
                <a:lnTo>
                  <a:pt x="20827" y="75564"/>
                </a:lnTo>
                <a:lnTo>
                  <a:pt x="35277" y="73532"/>
                </a:lnTo>
                <a:lnTo>
                  <a:pt x="25526" y="73532"/>
                </a:lnTo>
                <a:lnTo>
                  <a:pt x="23113" y="56641"/>
                </a:lnTo>
                <a:lnTo>
                  <a:pt x="46974" y="56641"/>
                </a:lnTo>
                <a:lnTo>
                  <a:pt x="54247" y="50914"/>
                </a:lnTo>
                <a:close/>
              </a:path>
              <a:path w="306704" h="110489">
                <a:moveTo>
                  <a:pt x="56956" y="70484"/>
                </a:moveTo>
                <a:lnTo>
                  <a:pt x="20827" y="75564"/>
                </a:lnTo>
                <a:lnTo>
                  <a:pt x="69378" y="75564"/>
                </a:lnTo>
                <a:lnTo>
                  <a:pt x="56956" y="70484"/>
                </a:lnTo>
                <a:close/>
              </a:path>
              <a:path w="306704" h="110489">
                <a:moveTo>
                  <a:pt x="23113" y="56641"/>
                </a:moveTo>
                <a:lnTo>
                  <a:pt x="25526" y="73532"/>
                </a:lnTo>
                <a:lnTo>
                  <a:pt x="38818" y="63065"/>
                </a:lnTo>
                <a:lnTo>
                  <a:pt x="23113" y="56641"/>
                </a:lnTo>
                <a:close/>
              </a:path>
              <a:path w="306704" h="110489">
                <a:moveTo>
                  <a:pt x="38818" y="63065"/>
                </a:moveTo>
                <a:lnTo>
                  <a:pt x="25526" y="73532"/>
                </a:lnTo>
                <a:lnTo>
                  <a:pt x="35277" y="73532"/>
                </a:lnTo>
                <a:lnTo>
                  <a:pt x="56956" y="70484"/>
                </a:lnTo>
                <a:lnTo>
                  <a:pt x="38818" y="63065"/>
                </a:lnTo>
                <a:close/>
              </a:path>
              <a:path w="306704" h="110489">
                <a:moveTo>
                  <a:pt x="303402" y="15875"/>
                </a:moveTo>
                <a:lnTo>
                  <a:pt x="54247" y="50914"/>
                </a:lnTo>
                <a:lnTo>
                  <a:pt x="38818" y="63065"/>
                </a:lnTo>
                <a:lnTo>
                  <a:pt x="56956" y="70484"/>
                </a:lnTo>
                <a:lnTo>
                  <a:pt x="306197" y="35432"/>
                </a:lnTo>
                <a:lnTo>
                  <a:pt x="303402" y="15875"/>
                </a:lnTo>
                <a:close/>
              </a:path>
              <a:path w="306704" h="110489">
                <a:moveTo>
                  <a:pt x="46974" y="56641"/>
                </a:moveTo>
                <a:lnTo>
                  <a:pt x="23113" y="56641"/>
                </a:lnTo>
                <a:lnTo>
                  <a:pt x="38818" y="63065"/>
                </a:lnTo>
                <a:lnTo>
                  <a:pt x="46974" y="56641"/>
                </a:lnTo>
                <a:close/>
              </a:path>
            </a:pathLst>
          </a:custGeom>
          <a:solidFill>
            <a:srgbClr val="FF0000"/>
          </a:solidFill>
        </p:spPr>
        <p:txBody>
          <a:bodyPr wrap="square" lIns="0" tIns="0" rIns="0" bIns="0" rtlCol="0"/>
          <a:lstStyle/>
          <a:p>
            <a:endParaRPr/>
          </a:p>
        </p:txBody>
      </p:sp>
      <p:sp>
        <p:nvSpPr>
          <p:cNvPr id="191" name="object 191"/>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2" name="object 192"/>
          <p:cNvSpPr txBox="1"/>
          <p:nvPr/>
        </p:nvSpPr>
        <p:spPr>
          <a:xfrm>
            <a:off x="1822450" y="4797171"/>
            <a:ext cx="1003300" cy="472440"/>
          </a:xfrm>
          <a:prstGeom prst="rect">
            <a:avLst/>
          </a:prstGeom>
        </p:spPr>
        <p:txBody>
          <a:bodyPr vert="horz" wrap="square" lIns="0" tIns="0" rIns="0" bIns="0" rtlCol="0">
            <a:spAutoFit/>
          </a:bodyPr>
          <a:lstStyle/>
          <a:p>
            <a:pPr algn="ctr">
              <a:lnSpc>
                <a:spcPts val="1615"/>
              </a:lnSpc>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193" name="object 193"/>
          <p:cNvSpPr txBox="1"/>
          <p:nvPr/>
        </p:nvSpPr>
        <p:spPr>
          <a:xfrm>
            <a:off x="6049771" y="4879847"/>
            <a:ext cx="1160780" cy="254000"/>
          </a:xfrm>
          <a:prstGeom prst="rect">
            <a:avLst/>
          </a:prstGeom>
        </p:spPr>
        <p:txBody>
          <a:bodyPr vert="horz" wrap="square" lIns="0" tIns="0" rIns="0" bIns="0" rtlCol="0">
            <a:spAutoFit/>
          </a:bodyPr>
          <a:lstStyle/>
          <a:p>
            <a:pPr marL="12700">
              <a:lnSpc>
                <a:spcPts val="1810"/>
              </a:lnSpc>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94" name="object 194"/>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196"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0"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3" name="object 173"/>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6" name="object 176"/>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79" name="object 179"/>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2" name="object 182"/>
          <p:cNvSpPr/>
          <p:nvPr/>
        </p:nvSpPr>
        <p:spPr>
          <a:xfrm>
            <a:off x="5689091" y="4423323"/>
            <a:ext cx="356615" cy="1112692"/>
          </a:xfrm>
          <a:prstGeom prst="rect">
            <a:avLst/>
          </a:prstGeom>
          <a:blipFill>
            <a:blip r:embed="rId3" cstate="print"/>
            <a:stretch>
              <a:fillRect/>
            </a:stretch>
          </a:blipFill>
        </p:spPr>
        <p:txBody>
          <a:bodyPr wrap="square" lIns="0" tIns="0" rIns="0" bIns="0" rtlCol="0"/>
          <a:lstStyle/>
          <a:p>
            <a:endParaRPr/>
          </a:p>
        </p:txBody>
      </p:sp>
      <p:sp>
        <p:nvSpPr>
          <p:cNvPr id="183" name="object 183"/>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graphicFrame>
        <p:nvGraphicFramePr>
          <p:cNvPr id="184" name="object 184"/>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tblGrid>
              <a:tr h="2286000">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extLst>
                  <a:ext uri="{0D108BD9-81ED-4DB2-BD59-A6C34878D82A}">
                    <a16:rowId xmlns:a16="http://schemas.microsoft.com/office/drawing/2014/main" val="10000"/>
                  </a:ext>
                </a:extLst>
              </a:tr>
              <a:tr h="788669">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extLst>
                  <a:ext uri="{0D108BD9-81ED-4DB2-BD59-A6C34878D82A}">
                    <a16:rowId xmlns:a16="http://schemas.microsoft.com/office/drawing/2014/main" val="10001"/>
                  </a:ext>
                </a:extLst>
              </a:tr>
              <a:tr h="354330">
                <a:tc>
                  <a:txBody>
                    <a:bodyPr/>
                    <a:lstStyle/>
                    <a:p>
                      <a:pPr marL="135255">
                        <a:lnSpc>
                          <a:spcPct val="100000"/>
                        </a:lnSpc>
                        <a:spcBef>
                          <a:spcPts val="425"/>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53975" marB="0">
                    <a:lnL w="38100">
                      <a:solidFill>
                        <a:srgbClr val="5C4676"/>
                      </a:solidFill>
                      <a:prstDash val="solid"/>
                    </a:lnL>
                    <a:lnR w="38100">
                      <a:solidFill>
                        <a:srgbClr val="5C4676"/>
                      </a:solidFill>
                      <a:prstDash val="solid"/>
                    </a:lnR>
                    <a:lnB w="38100">
                      <a:solidFill>
                        <a:srgbClr val="5C4676"/>
                      </a:solidFill>
                      <a:prstDash val="solid"/>
                    </a:lnB>
                    <a:solidFill>
                      <a:srgbClr val="FF0000"/>
                    </a:solidFill>
                  </a:tcPr>
                </a:tc>
                <a:extLst>
                  <a:ext uri="{0D108BD9-81ED-4DB2-BD59-A6C34878D82A}">
                    <a16:rowId xmlns:a16="http://schemas.microsoft.com/office/drawing/2014/main" val="10002"/>
                  </a:ext>
                </a:extLst>
              </a:tr>
            </a:tbl>
          </a:graphicData>
        </a:graphic>
      </p:graphicFrame>
      <p:sp>
        <p:nvSpPr>
          <p:cNvPr id="185" name="object 185"/>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86" name="object 186"/>
          <p:cNvSpPr/>
          <p:nvPr/>
        </p:nvSpPr>
        <p:spPr>
          <a:xfrm>
            <a:off x="4073652" y="4375403"/>
            <a:ext cx="3817620" cy="137160"/>
          </a:xfrm>
          <a:prstGeom prst="rect">
            <a:avLst/>
          </a:prstGeom>
          <a:blipFill>
            <a:blip r:embed="rId4" cstate="print"/>
            <a:stretch>
              <a:fillRect/>
            </a:stretch>
          </a:blipFill>
        </p:spPr>
        <p:txBody>
          <a:bodyPr wrap="square" lIns="0" tIns="0" rIns="0" bIns="0" rtlCol="0"/>
          <a:lstStyle/>
          <a:p>
            <a:endParaRPr/>
          </a:p>
        </p:txBody>
      </p:sp>
      <p:sp>
        <p:nvSpPr>
          <p:cNvPr id="187" name="object 187"/>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8" name="object 188"/>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a:cs typeface="Calibri" panose="020F0502020204030204"/>
              </a:rPr>
              <a:t>Row</a:t>
            </a:r>
            <a:r>
              <a:rPr sz="1400" b="1" spc="-9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a:p>
            <a:pPr marL="12700">
              <a:lnSpc>
                <a:spcPct val="100000"/>
              </a:lnSpc>
            </a:pPr>
            <a:r>
              <a:rPr sz="1400" b="1" spc="-5" dirty="0">
                <a:solidFill>
                  <a:srgbClr val="FF0000"/>
                </a:solidFill>
                <a:latin typeface="Calibri" panose="020F0502020204030204"/>
                <a:cs typeface="Calibri" panose="020F0502020204030204"/>
              </a:rPr>
              <a:t>Col</a:t>
            </a:r>
            <a:r>
              <a:rPr sz="1400" b="1" spc="-4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p:txBody>
      </p:sp>
      <p:sp>
        <p:nvSpPr>
          <p:cNvPr id="189" name="object 189"/>
          <p:cNvSpPr/>
          <p:nvPr/>
        </p:nvSpPr>
        <p:spPr>
          <a:xfrm>
            <a:off x="3505961" y="2794507"/>
            <a:ext cx="306705" cy="110489"/>
          </a:xfrm>
          <a:custGeom>
            <a:avLst/>
            <a:gdLst/>
            <a:ahLst/>
            <a:cxnLst/>
            <a:rect l="l" t="t" r="r" b="b"/>
            <a:pathLst>
              <a:path w="306704" h="110489">
                <a:moveTo>
                  <a:pt x="86867" y="0"/>
                </a:moveTo>
                <a:lnTo>
                  <a:pt x="0" y="68579"/>
                </a:lnTo>
                <a:lnTo>
                  <a:pt x="97282" y="108330"/>
                </a:lnTo>
                <a:lnTo>
                  <a:pt x="102362" y="110489"/>
                </a:lnTo>
                <a:lnTo>
                  <a:pt x="108203" y="107950"/>
                </a:lnTo>
                <a:lnTo>
                  <a:pt x="110236" y="102996"/>
                </a:lnTo>
                <a:lnTo>
                  <a:pt x="112267" y="97916"/>
                </a:lnTo>
                <a:lnTo>
                  <a:pt x="109854" y="92075"/>
                </a:lnTo>
                <a:lnTo>
                  <a:pt x="69378" y="75564"/>
                </a:lnTo>
                <a:lnTo>
                  <a:pt x="20827" y="75564"/>
                </a:lnTo>
                <a:lnTo>
                  <a:pt x="18034" y="56006"/>
                </a:lnTo>
                <a:lnTo>
                  <a:pt x="54247" y="50914"/>
                </a:lnTo>
                <a:lnTo>
                  <a:pt x="94868" y="18922"/>
                </a:lnTo>
                <a:lnTo>
                  <a:pt x="99060" y="15493"/>
                </a:lnTo>
                <a:lnTo>
                  <a:pt x="99822" y="9270"/>
                </a:lnTo>
                <a:lnTo>
                  <a:pt x="93090" y="762"/>
                </a:lnTo>
                <a:lnTo>
                  <a:pt x="86867" y="0"/>
                </a:lnTo>
                <a:close/>
              </a:path>
              <a:path w="306704" h="110489">
                <a:moveTo>
                  <a:pt x="54247" y="50914"/>
                </a:moveTo>
                <a:lnTo>
                  <a:pt x="18034" y="56006"/>
                </a:lnTo>
                <a:lnTo>
                  <a:pt x="20827" y="75564"/>
                </a:lnTo>
                <a:lnTo>
                  <a:pt x="35277" y="73532"/>
                </a:lnTo>
                <a:lnTo>
                  <a:pt x="25526" y="73532"/>
                </a:lnTo>
                <a:lnTo>
                  <a:pt x="23113" y="56641"/>
                </a:lnTo>
                <a:lnTo>
                  <a:pt x="46974" y="56641"/>
                </a:lnTo>
                <a:lnTo>
                  <a:pt x="54247" y="50914"/>
                </a:lnTo>
                <a:close/>
              </a:path>
              <a:path w="306704" h="110489">
                <a:moveTo>
                  <a:pt x="56956" y="70484"/>
                </a:moveTo>
                <a:lnTo>
                  <a:pt x="20827" y="75564"/>
                </a:lnTo>
                <a:lnTo>
                  <a:pt x="69378" y="75564"/>
                </a:lnTo>
                <a:lnTo>
                  <a:pt x="56956" y="70484"/>
                </a:lnTo>
                <a:close/>
              </a:path>
              <a:path w="306704" h="110489">
                <a:moveTo>
                  <a:pt x="23113" y="56641"/>
                </a:moveTo>
                <a:lnTo>
                  <a:pt x="25526" y="73532"/>
                </a:lnTo>
                <a:lnTo>
                  <a:pt x="38818" y="63065"/>
                </a:lnTo>
                <a:lnTo>
                  <a:pt x="23113" y="56641"/>
                </a:lnTo>
                <a:close/>
              </a:path>
              <a:path w="306704" h="110489">
                <a:moveTo>
                  <a:pt x="38818" y="63065"/>
                </a:moveTo>
                <a:lnTo>
                  <a:pt x="25526" y="73532"/>
                </a:lnTo>
                <a:lnTo>
                  <a:pt x="35277" y="73532"/>
                </a:lnTo>
                <a:lnTo>
                  <a:pt x="56956" y="70484"/>
                </a:lnTo>
                <a:lnTo>
                  <a:pt x="38818" y="63065"/>
                </a:lnTo>
                <a:close/>
              </a:path>
              <a:path w="306704" h="110489">
                <a:moveTo>
                  <a:pt x="303402" y="15875"/>
                </a:moveTo>
                <a:lnTo>
                  <a:pt x="54247" y="50914"/>
                </a:lnTo>
                <a:lnTo>
                  <a:pt x="38818" y="63065"/>
                </a:lnTo>
                <a:lnTo>
                  <a:pt x="56956" y="70484"/>
                </a:lnTo>
                <a:lnTo>
                  <a:pt x="306197" y="35432"/>
                </a:lnTo>
                <a:lnTo>
                  <a:pt x="303402" y="15875"/>
                </a:lnTo>
                <a:close/>
              </a:path>
              <a:path w="306704" h="110489">
                <a:moveTo>
                  <a:pt x="46974" y="56641"/>
                </a:moveTo>
                <a:lnTo>
                  <a:pt x="23113" y="56641"/>
                </a:lnTo>
                <a:lnTo>
                  <a:pt x="38818" y="63065"/>
                </a:lnTo>
                <a:lnTo>
                  <a:pt x="46974" y="56641"/>
                </a:lnTo>
                <a:close/>
              </a:path>
            </a:pathLst>
          </a:custGeom>
          <a:solidFill>
            <a:srgbClr val="FF0000"/>
          </a:solidFill>
        </p:spPr>
        <p:txBody>
          <a:bodyPr wrap="square" lIns="0" tIns="0" rIns="0" bIns="0" rtlCol="0"/>
          <a:lstStyle/>
          <a:p>
            <a:endParaRPr/>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1" name="object 191"/>
          <p:cNvSpPr/>
          <p:nvPr/>
        </p:nvSpPr>
        <p:spPr>
          <a:xfrm>
            <a:off x="5639561" y="5487161"/>
            <a:ext cx="457200" cy="304800"/>
          </a:xfrm>
          <a:custGeom>
            <a:avLst/>
            <a:gdLst/>
            <a:ahLst/>
            <a:cxnLst/>
            <a:rect l="l" t="t" r="r" b="b"/>
            <a:pathLst>
              <a:path w="457200" h="304800">
                <a:moveTo>
                  <a:pt x="457200" y="0"/>
                </a:moveTo>
                <a:lnTo>
                  <a:pt x="0" y="0"/>
                </a:lnTo>
                <a:lnTo>
                  <a:pt x="0" y="304800"/>
                </a:lnTo>
                <a:lnTo>
                  <a:pt x="457200" y="304800"/>
                </a:lnTo>
                <a:lnTo>
                  <a:pt x="457200" y="0"/>
                </a:lnTo>
                <a:close/>
              </a:path>
            </a:pathLst>
          </a:custGeom>
          <a:solidFill>
            <a:srgbClr val="FF0000"/>
          </a:solidFill>
        </p:spPr>
        <p:txBody>
          <a:bodyPr wrap="square" lIns="0" tIns="0" rIns="0" bIns="0" rtlCol="0"/>
          <a:lstStyle/>
          <a:p>
            <a:endParaRPr/>
          </a:p>
        </p:txBody>
      </p:sp>
      <p:sp>
        <p:nvSpPr>
          <p:cNvPr id="192" name="object 192"/>
          <p:cNvSpPr/>
          <p:nvPr/>
        </p:nvSpPr>
        <p:spPr>
          <a:xfrm>
            <a:off x="5639561" y="5487161"/>
            <a:ext cx="457200" cy="304800"/>
          </a:xfrm>
          <a:custGeom>
            <a:avLst/>
            <a:gdLst/>
            <a:ahLst/>
            <a:cxnLst/>
            <a:rect l="l" t="t" r="r" b="b"/>
            <a:pathLst>
              <a:path w="457200" h="304800">
                <a:moveTo>
                  <a:pt x="0" y="304800"/>
                </a:moveTo>
                <a:lnTo>
                  <a:pt x="457200" y="304800"/>
                </a:lnTo>
                <a:lnTo>
                  <a:pt x="457200" y="0"/>
                </a:lnTo>
                <a:lnTo>
                  <a:pt x="0" y="0"/>
                </a:lnTo>
                <a:lnTo>
                  <a:pt x="0" y="304800"/>
                </a:lnTo>
                <a:close/>
              </a:path>
            </a:pathLst>
          </a:custGeom>
          <a:ln w="38100">
            <a:solidFill>
              <a:srgbClr val="FF0000"/>
            </a:solidFill>
          </a:ln>
        </p:spPr>
        <p:txBody>
          <a:bodyPr wrap="square" lIns="0" tIns="0" rIns="0" bIns="0" rtlCol="0"/>
          <a:lstStyle/>
          <a:p>
            <a:endParaRPr/>
          </a:p>
        </p:txBody>
      </p:sp>
      <p:sp>
        <p:nvSpPr>
          <p:cNvPr id="193" name="object 193"/>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194" name="object 194"/>
          <p:cNvSpPr txBox="1"/>
          <p:nvPr/>
        </p:nvSpPr>
        <p:spPr>
          <a:xfrm>
            <a:off x="5761735" y="5553024"/>
            <a:ext cx="212090" cy="203835"/>
          </a:xfrm>
          <a:prstGeom prst="rect">
            <a:avLst/>
          </a:prstGeom>
        </p:spPr>
        <p:txBody>
          <a:bodyPr vert="horz" wrap="square" lIns="0" tIns="0" rIns="0" bIns="0" rtlCol="0">
            <a:spAutoFit/>
          </a:bodyPr>
          <a:lstStyle/>
          <a:p>
            <a:pPr marL="12700">
              <a:lnSpc>
                <a:spcPts val="1435"/>
              </a:lnSpc>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p:txBody>
      </p:sp>
      <p:sp>
        <p:nvSpPr>
          <p:cNvPr id="196"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0"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3" name="object 173"/>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6" name="object 176"/>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79" name="object 179"/>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2" name="object 182"/>
          <p:cNvSpPr/>
          <p:nvPr/>
        </p:nvSpPr>
        <p:spPr>
          <a:xfrm>
            <a:off x="5689091" y="4423323"/>
            <a:ext cx="356615" cy="1112692"/>
          </a:xfrm>
          <a:prstGeom prst="rect">
            <a:avLst/>
          </a:prstGeom>
          <a:blipFill>
            <a:blip r:embed="rId3" cstate="print"/>
            <a:stretch>
              <a:fillRect/>
            </a:stretch>
          </a:blipFill>
        </p:spPr>
        <p:txBody>
          <a:bodyPr wrap="square" lIns="0" tIns="0" rIns="0" bIns="0" rtlCol="0"/>
          <a:lstStyle/>
          <a:p>
            <a:endParaRPr/>
          </a:p>
        </p:txBody>
      </p:sp>
      <p:sp>
        <p:nvSpPr>
          <p:cNvPr id="183" name="object 183"/>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graphicFrame>
        <p:nvGraphicFramePr>
          <p:cNvPr id="184" name="object 184"/>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tblGrid>
              <a:tr h="2286000">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extLst>
                  <a:ext uri="{0D108BD9-81ED-4DB2-BD59-A6C34878D82A}">
                    <a16:rowId xmlns:a16="http://schemas.microsoft.com/office/drawing/2014/main" val="10000"/>
                  </a:ext>
                </a:extLst>
              </a:tr>
              <a:tr h="788669">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extLst>
                  <a:ext uri="{0D108BD9-81ED-4DB2-BD59-A6C34878D82A}">
                    <a16:rowId xmlns:a16="http://schemas.microsoft.com/office/drawing/2014/main" val="10001"/>
                  </a:ext>
                </a:extLst>
              </a:tr>
              <a:tr h="354330">
                <a:tc>
                  <a:txBody>
                    <a:bodyPr/>
                    <a:lstStyle/>
                    <a:p>
                      <a:pPr marL="135255">
                        <a:lnSpc>
                          <a:spcPct val="100000"/>
                        </a:lnSpc>
                        <a:spcBef>
                          <a:spcPts val="425"/>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53975" marB="0">
                    <a:lnL w="38100">
                      <a:solidFill>
                        <a:srgbClr val="5C4676"/>
                      </a:solidFill>
                      <a:prstDash val="solid"/>
                    </a:lnL>
                    <a:lnR w="38100">
                      <a:solidFill>
                        <a:srgbClr val="5C4676"/>
                      </a:solidFill>
                      <a:prstDash val="solid"/>
                    </a:lnR>
                    <a:lnB w="38100">
                      <a:solidFill>
                        <a:srgbClr val="5C4676"/>
                      </a:solidFill>
                      <a:prstDash val="solid"/>
                    </a:lnB>
                    <a:solidFill>
                      <a:srgbClr val="FF0000"/>
                    </a:solidFill>
                  </a:tcPr>
                </a:tc>
                <a:extLst>
                  <a:ext uri="{0D108BD9-81ED-4DB2-BD59-A6C34878D82A}">
                    <a16:rowId xmlns:a16="http://schemas.microsoft.com/office/drawing/2014/main" val="10002"/>
                  </a:ext>
                </a:extLst>
              </a:tr>
            </a:tbl>
          </a:graphicData>
        </a:graphic>
      </p:graphicFrame>
      <p:sp>
        <p:nvSpPr>
          <p:cNvPr id="185" name="object 185"/>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86" name="object 186"/>
          <p:cNvSpPr/>
          <p:nvPr/>
        </p:nvSpPr>
        <p:spPr>
          <a:xfrm>
            <a:off x="4073652" y="4375403"/>
            <a:ext cx="3817620" cy="137160"/>
          </a:xfrm>
          <a:prstGeom prst="rect">
            <a:avLst/>
          </a:prstGeom>
          <a:blipFill>
            <a:blip r:embed="rId4" cstate="print"/>
            <a:stretch>
              <a:fillRect/>
            </a:stretch>
          </a:blipFill>
        </p:spPr>
        <p:txBody>
          <a:bodyPr wrap="square" lIns="0" tIns="0" rIns="0" bIns="0" rtlCol="0"/>
          <a:lstStyle/>
          <a:p>
            <a:endParaRPr/>
          </a:p>
        </p:txBody>
      </p:sp>
      <p:sp>
        <p:nvSpPr>
          <p:cNvPr id="187" name="object 187"/>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8" name="object 188"/>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a:cs typeface="Calibri" panose="020F0502020204030204"/>
              </a:rPr>
              <a:t>Row</a:t>
            </a:r>
            <a:r>
              <a:rPr sz="1400" b="1" spc="-9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a:p>
            <a:pPr marL="12700">
              <a:lnSpc>
                <a:spcPct val="100000"/>
              </a:lnSpc>
            </a:pPr>
            <a:r>
              <a:rPr sz="1400" b="1" spc="-5" dirty="0">
                <a:solidFill>
                  <a:srgbClr val="FF0000"/>
                </a:solidFill>
                <a:latin typeface="Calibri" panose="020F0502020204030204"/>
                <a:cs typeface="Calibri" panose="020F0502020204030204"/>
              </a:rPr>
              <a:t>Col</a:t>
            </a:r>
            <a:r>
              <a:rPr sz="1400" b="1" spc="-4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1</a:t>
            </a:r>
            <a:endParaRPr sz="1400">
              <a:latin typeface="Calibri" panose="020F0502020204030204"/>
              <a:cs typeface="Calibri" panose="020F0502020204030204"/>
            </a:endParaRPr>
          </a:p>
        </p:txBody>
      </p:sp>
      <p:sp>
        <p:nvSpPr>
          <p:cNvPr id="189" name="object 189"/>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a:endParaRPr/>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1" name="object 191"/>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193"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0"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3" name="object 173"/>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6" name="object 176"/>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79" name="object 179"/>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2" name="object 182"/>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a:endParaRPr/>
          </a:p>
        </p:txBody>
      </p:sp>
      <p:sp>
        <p:nvSpPr>
          <p:cNvPr id="183" name="object 183"/>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4" name="object 184"/>
          <p:cNvSpPr/>
          <p:nvPr/>
        </p:nvSpPr>
        <p:spPr>
          <a:xfrm>
            <a:off x="5515355" y="4094988"/>
            <a:ext cx="704088" cy="1769364"/>
          </a:xfrm>
          <a:prstGeom prst="rect">
            <a:avLst/>
          </a:prstGeom>
          <a:blipFill>
            <a:blip r:embed="rId4" cstate="print"/>
            <a:stretch>
              <a:fillRect/>
            </a:stretch>
          </a:blipFill>
        </p:spPr>
        <p:txBody>
          <a:bodyPr wrap="square" lIns="0" tIns="0" rIns="0" bIns="0" rtlCol="0"/>
          <a:lstStyle/>
          <a:p>
            <a:endParaRPr/>
          </a:p>
        </p:txBody>
      </p:sp>
      <p:sp>
        <p:nvSpPr>
          <p:cNvPr id="185" name="object 185"/>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graphicFrame>
        <p:nvGraphicFramePr>
          <p:cNvPr id="186" name="object 186"/>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tblGrid>
              <a:tr h="2286000">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extLst>
                  <a:ext uri="{0D108BD9-81ED-4DB2-BD59-A6C34878D82A}">
                    <a16:rowId xmlns:a16="http://schemas.microsoft.com/office/drawing/2014/main" val="10000"/>
                  </a:ext>
                </a:extLst>
              </a:tr>
              <a:tr h="406145">
                <a:tc>
                  <a:txBody>
                    <a:bodyPr/>
                    <a:lstStyle/>
                    <a:p>
                      <a:pPr>
                        <a:lnSpc>
                          <a:spcPct val="100000"/>
                        </a:lnSpc>
                      </a:pPr>
                      <a:endParaRPr sz="21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extLst>
                  <a:ext uri="{0D108BD9-81ED-4DB2-BD59-A6C34878D82A}">
                    <a16:rowId xmlns:a16="http://schemas.microsoft.com/office/drawing/2014/main" val="10001"/>
                  </a:ext>
                </a:extLst>
              </a:tr>
              <a:tr h="362712">
                <a:tc>
                  <a:txBody>
                    <a:bodyPr/>
                    <a:lstStyle/>
                    <a:p>
                      <a:pPr marL="142240">
                        <a:lnSpc>
                          <a:spcPct val="100000"/>
                        </a:lnSpc>
                        <a:spcBef>
                          <a:spcPts val="420"/>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53340" marB="0">
                    <a:lnL w="38100">
                      <a:solidFill>
                        <a:srgbClr val="5C4676"/>
                      </a:solidFill>
                      <a:prstDash val="solid"/>
                    </a:lnL>
                    <a:lnR w="38100">
                      <a:solidFill>
                        <a:srgbClr val="5C4676"/>
                      </a:solidFill>
                      <a:prstDash val="solid"/>
                    </a:lnR>
                    <a:lnB w="53975">
                      <a:solidFill>
                        <a:srgbClr val="FFFFFF"/>
                      </a:solidFill>
                      <a:prstDash val="solid"/>
                    </a:lnB>
                    <a:solidFill>
                      <a:srgbClr val="FF0000"/>
                    </a:solidFill>
                  </a:tcPr>
                </a:tc>
                <a:extLst>
                  <a:ext uri="{0D108BD9-81ED-4DB2-BD59-A6C34878D82A}">
                    <a16:rowId xmlns:a16="http://schemas.microsoft.com/office/drawing/2014/main" val="10002"/>
                  </a:ext>
                </a:extLst>
              </a:tr>
              <a:tr h="374142">
                <a:tc>
                  <a:txBody>
                    <a:bodyPr/>
                    <a:lstStyle/>
                    <a:p>
                      <a:pPr marL="135255">
                        <a:lnSpc>
                          <a:spcPct val="100000"/>
                        </a:lnSpc>
                        <a:spcBef>
                          <a:spcPts val="580"/>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73660" marB="0">
                    <a:lnL w="38100">
                      <a:solidFill>
                        <a:srgbClr val="5C4676"/>
                      </a:solidFill>
                      <a:prstDash val="solid"/>
                    </a:lnL>
                    <a:lnR w="38100">
                      <a:solidFill>
                        <a:srgbClr val="5C4676"/>
                      </a:solidFill>
                      <a:prstDash val="solid"/>
                    </a:lnR>
                    <a:lnT w="53975">
                      <a:solidFill>
                        <a:srgbClr val="FFFFFF"/>
                      </a:solidFill>
                      <a:prstDash val="solid"/>
                    </a:lnT>
                    <a:lnB w="38100">
                      <a:solidFill>
                        <a:srgbClr val="5C4676"/>
                      </a:solidFill>
                      <a:prstDash val="solid"/>
                    </a:lnB>
                    <a:solidFill>
                      <a:srgbClr val="FF0000"/>
                    </a:solidFill>
                  </a:tcPr>
                </a:tc>
                <a:extLst>
                  <a:ext uri="{0D108BD9-81ED-4DB2-BD59-A6C34878D82A}">
                    <a16:rowId xmlns:a16="http://schemas.microsoft.com/office/drawing/2014/main" val="10003"/>
                  </a:ext>
                </a:extLst>
              </a:tr>
            </a:tbl>
          </a:graphicData>
        </a:graphic>
      </p:graphicFrame>
      <p:sp>
        <p:nvSpPr>
          <p:cNvPr id="187" name="object 187"/>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88" name="object 188"/>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a:endParaRPr/>
          </a:p>
        </p:txBody>
      </p:sp>
      <p:sp>
        <p:nvSpPr>
          <p:cNvPr id="189" name="object 189"/>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a:cs typeface="Calibri" panose="020F0502020204030204"/>
              </a:rPr>
              <a:t>Row</a:t>
            </a:r>
            <a:r>
              <a:rPr sz="1400" b="1" spc="-9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a:p>
            <a:pPr marL="12700">
              <a:lnSpc>
                <a:spcPct val="100000"/>
              </a:lnSpc>
            </a:pPr>
            <a:r>
              <a:rPr sz="1400" b="1" spc="-5" dirty="0">
                <a:solidFill>
                  <a:srgbClr val="FF0000"/>
                </a:solidFill>
                <a:latin typeface="Calibri" panose="020F0502020204030204"/>
                <a:cs typeface="Calibri" panose="020F0502020204030204"/>
              </a:rPr>
              <a:t>Col</a:t>
            </a:r>
            <a:r>
              <a:rPr sz="1400" b="1" spc="-4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1</a:t>
            </a:r>
            <a:endParaRPr sz="1400">
              <a:latin typeface="Calibri" panose="020F0502020204030204"/>
              <a:cs typeface="Calibri" panose="020F0502020204030204"/>
            </a:endParaRPr>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1" name="object 191"/>
          <p:cNvSpPr/>
          <p:nvPr/>
        </p:nvSpPr>
        <p:spPr>
          <a:xfrm>
            <a:off x="5639561" y="5487161"/>
            <a:ext cx="457200" cy="304800"/>
          </a:xfrm>
          <a:custGeom>
            <a:avLst/>
            <a:gdLst/>
            <a:ahLst/>
            <a:cxnLst/>
            <a:rect l="l" t="t" r="r" b="b"/>
            <a:pathLst>
              <a:path w="457200" h="304800">
                <a:moveTo>
                  <a:pt x="457200" y="0"/>
                </a:moveTo>
                <a:lnTo>
                  <a:pt x="0" y="0"/>
                </a:lnTo>
                <a:lnTo>
                  <a:pt x="0" y="304800"/>
                </a:lnTo>
                <a:lnTo>
                  <a:pt x="457200" y="304800"/>
                </a:lnTo>
                <a:lnTo>
                  <a:pt x="457200" y="0"/>
                </a:lnTo>
                <a:close/>
              </a:path>
            </a:pathLst>
          </a:custGeom>
          <a:solidFill>
            <a:srgbClr val="FF0000"/>
          </a:solidFill>
        </p:spPr>
        <p:txBody>
          <a:bodyPr wrap="square" lIns="0" tIns="0" rIns="0" bIns="0" rtlCol="0"/>
          <a:lstStyle/>
          <a:p>
            <a:endParaRPr/>
          </a:p>
        </p:txBody>
      </p:sp>
      <p:sp>
        <p:nvSpPr>
          <p:cNvPr id="192" name="object 192"/>
          <p:cNvSpPr/>
          <p:nvPr/>
        </p:nvSpPr>
        <p:spPr>
          <a:xfrm>
            <a:off x="5639561" y="5487161"/>
            <a:ext cx="457200" cy="304800"/>
          </a:xfrm>
          <a:custGeom>
            <a:avLst/>
            <a:gdLst/>
            <a:ahLst/>
            <a:cxnLst/>
            <a:rect l="l" t="t" r="r" b="b"/>
            <a:pathLst>
              <a:path w="457200" h="304800">
                <a:moveTo>
                  <a:pt x="0" y="304800"/>
                </a:moveTo>
                <a:lnTo>
                  <a:pt x="457200" y="304800"/>
                </a:lnTo>
                <a:lnTo>
                  <a:pt x="457200" y="0"/>
                </a:lnTo>
                <a:lnTo>
                  <a:pt x="0" y="0"/>
                </a:lnTo>
                <a:lnTo>
                  <a:pt x="0" y="304800"/>
                </a:lnTo>
                <a:close/>
              </a:path>
            </a:pathLst>
          </a:custGeom>
          <a:ln w="38100">
            <a:solidFill>
              <a:srgbClr val="FF0000"/>
            </a:solidFill>
          </a:ln>
        </p:spPr>
        <p:txBody>
          <a:bodyPr wrap="square" lIns="0" tIns="0" rIns="0" bIns="0" rtlCol="0"/>
          <a:lstStyle/>
          <a:p>
            <a:endParaRPr/>
          </a:p>
        </p:txBody>
      </p:sp>
      <p:sp>
        <p:nvSpPr>
          <p:cNvPr id="193" name="object 193"/>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194" name="object 194"/>
          <p:cNvSpPr txBox="1"/>
          <p:nvPr/>
        </p:nvSpPr>
        <p:spPr>
          <a:xfrm>
            <a:off x="5761735" y="5553024"/>
            <a:ext cx="212090" cy="203835"/>
          </a:xfrm>
          <a:prstGeom prst="rect">
            <a:avLst/>
          </a:prstGeom>
        </p:spPr>
        <p:txBody>
          <a:bodyPr vert="horz" wrap="square" lIns="0" tIns="0" rIns="0" bIns="0" rtlCol="0">
            <a:spAutoFit/>
          </a:bodyPr>
          <a:lstStyle/>
          <a:p>
            <a:pPr marL="12700">
              <a:lnSpc>
                <a:spcPts val="1435"/>
              </a:lnSpc>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p:txBody>
      </p:sp>
      <p:sp>
        <p:nvSpPr>
          <p:cNvPr id="196"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0xFFFF…F</a:t>
            </a:r>
            <a:endParaRPr sz="1600">
              <a:latin typeface="Calibri" panose="020F0502020204030204"/>
              <a:cs typeface="Calibri" panose="020F0502020204030204"/>
            </a:endParaRPr>
          </a:p>
        </p:txBody>
      </p:sp>
      <p:sp>
        <p:nvSpPr>
          <p:cNvPr id="4" name="object 4"/>
          <p:cNvSpPr txBox="1"/>
          <p:nvPr/>
        </p:nvSpPr>
        <p:spPr>
          <a:xfrm>
            <a:off x="659383" y="5399023"/>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5" name="object 5"/>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a:cs typeface="Calibri" panose="020F0502020204030204"/>
              </a:rPr>
              <a:t>0</a:t>
            </a:r>
            <a:r>
              <a:rPr sz="1600" spc="-5" dirty="0">
                <a:solidFill>
                  <a:srgbClr val="8063A1"/>
                </a:solidFill>
                <a:latin typeface="Calibri" panose="020F0502020204030204"/>
                <a:cs typeface="Calibri" panose="020F0502020204030204"/>
              </a:rPr>
              <a:t>x</a:t>
            </a:r>
            <a:r>
              <a:rPr sz="1600" spc="-10" dirty="0">
                <a:solidFill>
                  <a:srgbClr val="8063A1"/>
                </a:solidFill>
                <a:latin typeface="Calibri" panose="020F0502020204030204"/>
                <a:cs typeface="Calibri" panose="020F0502020204030204"/>
              </a:rPr>
              <a:t>4</a:t>
            </a:r>
            <a:r>
              <a:rPr sz="1600" spc="-5" dirty="0">
                <a:solidFill>
                  <a:srgbClr val="8063A1"/>
                </a:solidFill>
                <a:latin typeface="Calibri" panose="020F0502020204030204"/>
                <a:cs typeface="Calibri" panose="020F0502020204030204"/>
              </a:rPr>
              <a:t>0</a:t>
            </a:r>
            <a:endParaRPr sz="1600">
              <a:latin typeface="Calibri" panose="020F0502020204030204"/>
              <a:cs typeface="Calibri" panose="020F0502020204030204"/>
            </a:endParaRPr>
          </a:p>
        </p:txBody>
      </p:sp>
      <p:sp>
        <p:nvSpPr>
          <p:cNvPr id="6" name="object 6"/>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a:cs typeface="Calibri" panose="020F0502020204030204"/>
              </a:rPr>
              <a:t>...</a:t>
            </a:r>
            <a:endParaRPr sz="3200">
              <a:latin typeface="Calibri" panose="020F0502020204030204"/>
              <a:cs typeface="Calibri" panose="020F0502020204030204"/>
            </a:endParaRPr>
          </a:p>
        </p:txBody>
      </p:sp>
      <p:sp>
        <p:nvSpPr>
          <p:cNvPr id="7" name="object 7"/>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a:endParaRPr/>
          </a:p>
        </p:txBody>
      </p:sp>
      <p:sp>
        <p:nvSpPr>
          <p:cNvPr id="8" name="object 8"/>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a:cs typeface="Calibri" panose="020F0502020204030204"/>
              </a:rPr>
              <a:t>64B</a:t>
            </a:r>
            <a:endParaRPr sz="1600">
              <a:latin typeface="Calibri" panose="020F0502020204030204"/>
              <a:cs typeface="Calibri" panose="020F0502020204030204"/>
            </a:endParaRPr>
          </a:p>
          <a:p>
            <a:pPr algn="ctr">
              <a:lnSpc>
                <a:spcPct val="100000"/>
              </a:lnSpc>
            </a:pPr>
            <a:r>
              <a:rPr sz="1600" b="1" spc="-5" dirty="0">
                <a:latin typeface="Calibri" panose="020F0502020204030204"/>
                <a:cs typeface="Calibri" panose="020F0502020204030204"/>
              </a:rPr>
              <a:t>cache</a:t>
            </a:r>
            <a:r>
              <a:rPr sz="1600" b="1" spc="-60" dirty="0">
                <a:latin typeface="Calibri" panose="020F0502020204030204"/>
                <a:cs typeface="Calibri" panose="020F0502020204030204"/>
              </a:rPr>
              <a:t> </a:t>
            </a:r>
            <a:r>
              <a:rPr sz="1600" b="1" spc="-5" dirty="0">
                <a:latin typeface="Calibri" panose="020F0502020204030204"/>
                <a:cs typeface="Calibri" panose="020F0502020204030204"/>
              </a:rPr>
              <a:t>block</a:t>
            </a:r>
            <a:endParaRPr sz="1600">
              <a:latin typeface="Calibri" panose="020F0502020204030204"/>
              <a:cs typeface="Calibri" panose="020F0502020204030204"/>
            </a:endParaRPr>
          </a:p>
        </p:txBody>
      </p:sp>
      <p:sp>
        <p:nvSpPr>
          <p:cNvPr id="9" name="object 9"/>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a:cs typeface="Calibri" panose="020F0502020204030204"/>
              </a:rPr>
              <a:t>Physical </a:t>
            </a:r>
            <a:r>
              <a:rPr sz="1600" b="1" spc="-5" dirty="0">
                <a:latin typeface="Calibri" panose="020F0502020204030204"/>
                <a:cs typeface="Calibri" panose="020F0502020204030204"/>
              </a:rPr>
              <a:t>memory</a:t>
            </a:r>
            <a:r>
              <a:rPr sz="1600" b="1" spc="-50" dirty="0">
                <a:latin typeface="Calibri" panose="020F0502020204030204"/>
                <a:cs typeface="Calibri" panose="020F0502020204030204"/>
              </a:rPr>
              <a:t> </a:t>
            </a:r>
            <a:r>
              <a:rPr sz="1600" b="1" spc="-5" dirty="0">
                <a:latin typeface="Calibri" panose="020F0502020204030204"/>
                <a:cs typeface="Calibri" panose="020F0502020204030204"/>
              </a:rPr>
              <a:t>space</a:t>
            </a:r>
            <a:endParaRPr sz="1600">
              <a:latin typeface="Calibri" panose="020F0502020204030204"/>
              <a:cs typeface="Calibri" panose="020F0502020204030204"/>
            </a:endParaRPr>
          </a:p>
        </p:txBody>
      </p:sp>
      <p:sp>
        <p:nvSpPr>
          <p:cNvPr id="10" name="object 10"/>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a:endParaRPr/>
          </a:p>
        </p:txBody>
      </p:sp>
      <p:sp>
        <p:nvSpPr>
          <p:cNvPr id="11" name="object 11"/>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a:endParaRPr/>
          </a:p>
        </p:txBody>
      </p:sp>
      <p:sp>
        <p:nvSpPr>
          <p:cNvPr id="12" name="object 12"/>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a:cs typeface="Calibri" panose="020F0502020204030204"/>
              </a:rPr>
              <a:t>Rank</a:t>
            </a:r>
            <a:r>
              <a:rPr sz="1800" b="1" spc="-70" dirty="0">
                <a:solidFill>
                  <a:srgbClr val="F79546"/>
                </a:solidFill>
                <a:latin typeface="Calibri" panose="020F0502020204030204"/>
                <a:cs typeface="Calibri" panose="020F0502020204030204"/>
              </a:rPr>
              <a:t> </a:t>
            </a:r>
            <a:r>
              <a:rPr sz="1800" b="1" dirty="0">
                <a:solidFill>
                  <a:srgbClr val="F79546"/>
                </a:solidFill>
                <a:latin typeface="Calibri" panose="020F0502020204030204"/>
                <a:cs typeface="Calibri" panose="020F0502020204030204"/>
              </a:rPr>
              <a:t>0</a:t>
            </a:r>
            <a:endParaRPr sz="1800">
              <a:latin typeface="Calibri" panose="020F0502020204030204"/>
              <a:cs typeface="Calibri" panose="020F0502020204030204"/>
            </a:endParaRPr>
          </a:p>
        </p:txBody>
      </p:sp>
      <p:sp>
        <p:nvSpPr>
          <p:cNvPr id="13" name="object 13"/>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 name="object 14"/>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 name="object 15"/>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6" name="object 16"/>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7" name="object 17"/>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8" name="object 18"/>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9" name="object 19"/>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0" name="object 20"/>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1" name="object 21"/>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2" name="object 22"/>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3" name="object 23"/>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4" name="object 24"/>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25" name="object 25"/>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6" name="object 26"/>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7" name="object 27"/>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8" name="object 28"/>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29" name="object 29"/>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0" name="object 30"/>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1" name="object 31"/>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2" name="object 32"/>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3" name="object 33"/>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4" name="object 34"/>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5" name="object 35"/>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36" name="object 36"/>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37" name="object 37"/>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38" name="object 38"/>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39" name="object 39"/>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0" name="object 40"/>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1" name="object 41"/>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2" name="object 42"/>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3" name="object 43"/>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4" name="object 44"/>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5" name="object 45"/>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6" name="object 46"/>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7" name="object 47"/>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48" name="object 48"/>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49" name="object 49"/>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0" name="object 50"/>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51" name="object 51"/>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2" name="object 52"/>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3" name="object 53"/>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4" name="object 54"/>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55" name="object 55"/>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6" name="object 56"/>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7" name="object 57"/>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58" name="object 58"/>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59" name="object 59"/>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0" name="object 60"/>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1" name="object 61"/>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2" name="object 62"/>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63" name="object 63"/>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4" name="object 64"/>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65" name="object 65"/>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6" name="object 66"/>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7" name="object 67"/>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8" name="object 68"/>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69" name="object 69"/>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0" name="object 70"/>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1" name="object 71"/>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2" name="object 72"/>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3" name="object 73"/>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4" name="object 74"/>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5" name="object 75"/>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6" name="object 76"/>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77" name="object 77"/>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8" name="object 78"/>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79" name="object 79"/>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0" name="object 80"/>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81" name="object 81"/>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2" name="object 82"/>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3" name="object 83"/>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4" name="object 84"/>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5" name="object 85"/>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6" name="object 86"/>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87" name="object 87"/>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88" name="object 88"/>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89" name="object 89"/>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90" name="object 90"/>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91" name="object 91"/>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2" name="object 92"/>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3" name="object 93"/>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4" name="object 94"/>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5" name="object 95"/>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6" name="object 96"/>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7" name="object 97"/>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8" name="object 98"/>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99" name="object 99"/>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0" name="object 100"/>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01" name="object 101"/>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2" name="object 102"/>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03" name="object 103"/>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4" name="object 104"/>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5" name="object 105"/>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6" name="object 106"/>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07" name="object 107"/>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8" name="object 108"/>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09" name="object 109"/>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0" name="object 110"/>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1" name="object 111"/>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2" name="object 112"/>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3" name="object 113"/>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4" name="object 114"/>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15" name="object 115"/>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6" name="object 116"/>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17" name="object 117"/>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8" name="object 118"/>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19" name="object 119"/>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0" name="object 120"/>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1" name="object 121"/>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2" name="object 122"/>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3" name="object 123"/>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4" name="object 124"/>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5" name="object 125"/>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6" name="object 126"/>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7" name="object 127"/>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8" name="object 128"/>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29" name="object 129"/>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0" name="object 130"/>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1" name="object 131"/>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2" name="object 132"/>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33" name="object 133"/>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4" name="object 134"/>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5" name="object 135"/>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36" name="object 136"/>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7" name="object 137"/>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8" name="object 138"/>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39" name="object 139"/>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a:endParaRPr/>
          </a:p>
        </p:txBody>
      </p:sp>
      <p:sp>
        <p:nvSpPr>
          <p:cNvPr id="140" name="object 140"/>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41" name="object 141"/>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42" name="object 142"/>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a:endParaRPr/>
          </a:p>
        </p:txBody>
      </p:sp>
      <p:sp>
        <p:nvSpPr>
          <p:cNvPr id="143" name="object 143"/>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4" name="object 144"/>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5" name="object 145"/>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6" name="object 146"/>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7" name="object 147"/>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8" name="object 148"/>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49" name="object 149"/>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0" name="object 150"/>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1" name="object 151"/>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2" name="object 152"/>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a:endParaRPr/>
          </a:p>
        </p:txBody>
      </p:sp>
      <p:sp>
        <p:nvSpPr>
          <p:cNvPr id="153" name="object 153"/>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4" name="object 154"/>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a:endParaRPr/>
          </a:p>
        </p:txBody>
      </p:sp>
      <p:sp>
        <p:nvSpPr>
          <p:cNvPr id="155" name="object 155"/>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6" name="object 156"/>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7" name="object 157"/>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8" name="object 158"/>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a:endParaRPr/>
          </a:p>
        </p:txBody>
      </p:sp>
      <p:sp>
        <p:nvSpPr>
          <p:cNvPr id="159" name="object 159"/>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0" name="object 160"/>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1" name="object 161"/>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2" name="object 162"/>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3" name="object 163"/>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4" name="object 164"/>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5" name="object 165"/>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6" name="object 166"/>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a:endParaRPr/>
          </a:p>
        </p:txBody>
      </p:sp>
      <p:sp>
        <p:nvSpPr>
          <p:cNvPr id="167" name="object 167"/>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8" name="object 168"/>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a:endParaRPr/>
          </a:p>
        </p:txBody>
      </p:sp>
      <p:sp>
        <p:nvSpPr>
          <p:cNvPr id="169" name="object 169"/>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0" name="object 170"/>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1" name="object 171"/>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a:endParaRPr/>
          </a:p>
        </p:txBody>
      </p:sp>
      <p:sp>
        <p:nvSpPr>
          <p:cNvPr id="172" name="object 172"/>
          <p:cNvSpPr txBox="1"/>
          <p:nvPr/>
        </p:nvSpPr>
        <p:spPr>
          <a:xfrm>
            <a:off x="3873246" y="1776806"/>
            <a:ext cx="1475105" cy="240029"/>
          </a:xfrm>
          <a:prstGeom prst="rect">
            <a:avLst/>
          </a:prstGeom>
        </p:spPr>
        <p:txBody>
          <a:bodyPr vert="horz" wrap="square" lIns="0" tIns="13335" rIns="0" bIns="0" rtlCol="0">
            <a:spAutoFit/>
          </a:bodyPr>
          <a:lstStyle/>
          <a:p>
            <a:pPr marL="12700">
              <a:lnSpc>
                <a:spcPct val="100000"/>
              </a:lnSpc>
              <a:spcBef>
                <a:spcPts val="105"/>
              </a:spcBef>
              <a:tabLst>
                <a:tab pos="1003300" algn="l"/>
              </a:tabLst>
            </a:pPr>
            <a:r>
              <a:rPr sz="1400" b="1" spc="-5" dirty="0">
                <a:latin typeface="Calibri" panose="020F0502020204030204"/>
                <a:cs typeface="Calibri" panose="020F0502020204030204"/>
              </a:rPr>
              <a:t>Chip</a:t>
            </a:r>
            <a:r>
              <a:rPr sz="1400" b="1" spc="-10" dirty="0">
                <a:latin typeface="Calibri" panose="020F0502020204030204"/>
                <a:cs typeface="Calibri" panose="020F0502020204030204"/>
              </a:rPr>
              <a:t> </a:t>
            </a:r>
            <a:r>
              <a:rPr sz="1400" b="1" dirty="0">
                <a:latin typeface="Calibri" panose="020F0502020204030204"/>
                <a:cs typeface="Calibri" panose="020F0502020204030204"/>
              </a:rPr>
              <a:t>0	</a:t>
            </a:r>
            <a:r>
              <a:rPr sz="2100" b="1" spc="-7" baseline="2000" dirty="0">
                <a:latin typeface="Calibri" panose="020F0502020204030204"/>
                <a:cs typeface="Calibri" panose="020F0502020204030204"/>
              </a:rPr>
              <a:t>Chip</a:t>
            </a:r>
            <a:r>
              <a:rPr sz="2100" b="1" spc="-112" baseline="2000" dirty="0">
                <a:latin typeface="Calibri" panose="020F0502020204030204"/>
                <a:cs typeface="Calibri" panose="020F0502020204030204"/>
              </a:rPr>
              <a:t> </a:t>
            </a:r>
            <a:r>
              <a:rPr sz="2100" b="1" baseline="2000" dirty="0">
                <a:latin typeface="Calibri" panose="020F0502020204030204"/>
                <a:cs typeface="Calibri" panose="020F0502020204030204"/>
              </a:rPr>
              <a:t>1</a:t>
            </a:r>
            <a:endParaRPr sz="2100" baseline="2000">
              <a:latin typeface="Calibri" panose="020F0502020204030204"/>
              <a:cs typeface="Calibri" panose="020F0502020204030204"/>
            </a:endParaRPr>
          </a:p>
        </p:txBody>
      </p:sp>
      <p:sp>
        <p:nvSpPr>
          <p:cNvPr id="173" name="object 173"/>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a:cs typeface="Calibri" panose="020F0502020204030204"/>
              </a:rPr>
              <a:t>Chip</a:t>
            </a:r>
            <a:r>
              <a:rPr sz="1400" b="1" spc="-75" dirty="0">
                <a:latin typeface="Calibri" panose="020F0502020204030204"/>
                <a:cs typeface="Calibri" panose="020F0502020204030204"/>
              </a:rPr>
              <a:t> </a:t>
            </a:r>
            <a:r>
              <a:rPr sz="1400" b="1" dirty="0">
                <a:latin typeface="Calibri" panose="020F0502020204030204"/>
                <a:cs typeface="Calibri" panose="020F0502020204030204"/>
              </a:rPr>
              <a:t>7</a:t>
            </a:r>
            <a:endParaRPr sz="1400">
              <a:latin typeface="Calibri" panose="020F0502020204030204"/>
              <a:cs typeface="Calibri" panose="020F0502020204030204"/>
            </a:endParaRPr>
          </a:p>
        </p:txBody>
      </p:sp>
      <p:sp>
        <p:nvSpPr>
          <p:cNvPr id="174" name="object 174"/>
          <p:cNvSpPr/>
          <p:nvPr/>
        </p:nvSpPr>
        <p:spPr>
          <a:xfrm>
            <a:off x="3910584" y="3185160"/>
            <a:ext cx="390143" cy="1455420"/>
          </a:xfrm>
          <a:prstGeom prst="rect">
            <a:avLst/>
          </a:prstGeom>
          <a:blipFill>
            <a:blip r:embed="rId2" cstate="print"/>
            <a:stretch>
              <a:fillRect/>
            </a:stretch>
          </a:blipFill>
        </p:spPr>
        <p:txBody>
          <a:bodyPr wrap="square" lIns="0" tIns="0" rIns="0" bIns="0" rtlCol="0"/>
          <a:lstStyle/>
          <a:p>
            <a:endParaRPr/>
          </a:p>
        </p:txBody>
      </p:sp>
      <p:sp>
        <p:nvSpPr>
          <p:cNvPr id="175" name="object 175"/>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6" name="object 176"/>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&lt;0:7&gt;</a:t>
            </a:r>
            <a:endParaRPr sz="1800">
              <a:latin typeface="Calibri" panose="020F0502020204030204"/>
              <a:cs typeface="Calibri" panose="020F0502020204030204"/>
            </a:endParaRPr>
          </a:p>
        </p:txBody>
      </p:sp>
      <p:sp>
        <p:nvSpPr>
          <p:cNvPr id="177" name="object 177"/>
          <p:cNvSpPr/>
          <p:nvPr/>
        </p:nvSpPr>
        <p:spPr>
          <a:xfrm>
            <a:off x="49103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78" name="object 178"/>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a:endParaRPr/>
          </a:p>
        </p:txBody>
      </p:sp>
      <p:sp>
        <p:nvSpPr>
          <p:cNvPr id="179" name="object 179"/>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&lt;8:15&gt;</a:t>
            </a:r>
            <a:endParaRPr sz="1800">
              <a:latin typeface="Calibri" panose="020F0502020204030204"/>
              <a:cs typeface="Calibri" panose="020F0502020204030204"/>
            </a:endParaRPr>
          </a:p>
        </p:txBody>
      </p:sp>
      <p:sp>
        <p:nvSpPr>
          <p:cNvPr id="180" name="object 180"/>
          <p:cNvSpPr/>
          <p:nvPr/>
        </p:nvSpPr>
        <p:spPr>
          <a:xfrm>
            <a:off x="7653528" y="3185160"/>
            <a:ext cx="390144" cy="1455420"/>
          </a:xfrm>
          <a:prstGeom prst="rect">
            <a:avLst/>
          </a:prstGeom>
          <a:blipFill>
            <a:blip r:embed="rId2" cstate="print"/>
            <a:stretch>
              <a:fillRect/>
            </a:stretch>
          </a:blipFill>
        </p:spPr>
        <p:txBody>
          <a:bodyPr wrap="square" lIns="0" tIns="0" rIns="0" bIns="0" rtlCol="0"/>
          <a:lstStyle/>
          <a:p>
            <a:endParaRPr/>
          </a:p>
        </p:txBody>
      </p:sp>
      <p:sp>
        <p:nvSpPr>
          <p:cNvPr id="181" name="object 181"/>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a:endParaRPr/>
          </a:p>
        </p:txBody>
      </p:sp>
      <p:sp>
        <p:nvSpPr>
          <p:cNvPr id="182" name="object 182"/>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a:cs typeface="Calibri" panose="020F0502020204030204"/>
              </a:rPr>
              <a:t>&lt;56:63&gt;</a:t>
            </a:r>
            <a:endParaRPr sz="1800">
              <a:latin typeface="Calibri" panose="020F0502020204030204"/>
              <a:cs typeface="Calibri" panose="020F0502020204030204"/>
            </a:endParaRPr>
          </a:p>
        </p:txBody>
      </p:sp>
      <p:sp>
        <p:nvSpPr>
          <p:cNvPr id="183" name="object 183"/>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a:endParaRPr/>
          </a:p>
        </p:txBody>
      </p:sp>
      <p:sp>
        <p:nvSpPr>
          <p:cNvPr id="184" name="object 184"/>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a:endParaRPr/>
          </a:p>
        </p:txBody>
      </p:sp>
      <p:sp>
        <p:nvSpPr>
          <p:cNvPr id="185" name="object 185"/>
          <p:cNvSpPr/>
          <p:nvPr/>
        </p:nvSpPr>
        <p:spPr>
          <a:xfrm>
            <a:off x="5515355" y="4094988"/>
            <a:ext cx="704088" cy="1769364"/>
          </a:xfrm>
          <a:prstGeom prst="rect">
            <a:avLst/>
          </a:prstGeom>
          <a:blipFill>
            <a:blip r:embed="rId4" cstate="print"/>
            <a:stretch>
              <a:fillRect/>
            </a:stretch>
          </a:blipFill>
        </p:spPr>
        <p:txBody>
          <a:bodyPr wrap="square" lIns="0" tIns="0" rIns="0" bIns="0" rtlCol="0"/>
          <a:lstStyle/>
          <a:p>
            <a:endParaRPr/>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a:endParaRPr/>
          </a:p>
        </p:txBody>
      </p:sp>
      <p:graphicFrame>
        <p:nvGraphicFramePr>
          <p:cNvPr id="187" name="object 187"/>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tblGrid>
              <a:tr h="2286000">
                <a:tc>
                  <a:txBody>
                    <a:bodyPr/>
                    <a:lstStyle/>
                    <a:p>
                      <a:pPr>
                        <a:lnSpc>
                          <a:spcPct val="100000"/>
                        </a:lnSpc>
                      </a:pPr>
                      <a:endParaRPr sz="20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extLst>
                  <a:ext uri="{0D108BD9-81ED-4DB2-BD59-A6C34878D82A}">
                    <a16:rowId xmlns:a16="http://schemas.microsoft.com/office/drawing/2014/main" val="10000"/>
                  </a:ext>
                </a:extLst>
              </a:tr>
              <a:tr h="406145">
                <a:tc>
                  <a:txBody>
                    <a:bodyPr/>
                    <a:lstStyle/>
                    <a:p>
                      <a:pPr>
                        <a:lnSpc>
                          <a:spcPct val="100000"/>
                        </a:lnSpc>
                      </a:pPr>
                      <a:endParaRPr sz="2000">
                        <a:latin typeface="Times New Roman" panose="02020603050405020304"/>
                        <a:cs typeface="Times New Roman" panose="02020603050405020304"/>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extLst>
                  <a:ext uri="{0D108BD9-81ED-4DB2-BD59-A6C34878D82A}">
                    <a16:rowId xmlns:a16="http://schemas.microsoft.com/office/drawing/2014/main" val="10001"/>
                  </a:ext>
                </a:extLst>
              </a:tr>
              <a:tr h="362712">
                <a:tc>
                  <a:txBody>
                    <a:bodyPr/>
                    <a:lstStyle/>
                    <a:p>
                      <a:pPr marL="142240">
                        <a:lnSpc>
                          <a:spcPct val="100000"/>
                        </a:lnSpc>
                        <a:spcBef>
                          <a:spcPts val="420"/>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53340" marB="0">
                    <a:lnL w="38100">
                      <a:solidFill>
                        <a:srgbClr val="5C4676"/>
                      </a:solidFill>
                      <a:prstDash val="solid"/>
                    </a:lnL>
                    <a:lnR w="38100">
                      <a:solidFill>
                        <a:srgbClr val="5C4676"/>
                      </a:solidFill>
                      <a:prstDash val="solid"/>
                    </a:lnR>
                    <a:lnB w="53975">
                      <a:solidFill>
                        <a:srgbClr val="FFFFFF"/>
                      </a:solidFill>
                      <a:prstDash val="solid"/>
                    </a:lnB>
                    <a:solidFill>
                      <a:srgbClr val="FF0000"/>
                    </a:solidFill>
                  </a:tcPr>
                </a:tc>
                <a:extLst>
                  <a:ext uri="{0D108BD9-81ED-4DB2-BD59-A6C34878D82A}">
                    <a16:rowId xmlns:a16="http://schemas.microsoft.com/office/drawing/2014/main" val="10002"/>
                  </a:ext>
                </a:extLst>
              </a:tr>
              <a:tr h="374142">
                <a:tc>
                  <a:txBody>
                    <a:bodyPr/>
                    <a:lstStyle/>
                    <a:p>
                      <a:pPr marL="135255">
                        <a:lnSpc>
                          <a:spcPct val="100000"/>
                        </a:lnSpc>
                        <a:spcBef>
                          <a:spcPts val="580"/>
                        </a:spcBef>
                      </a:pPr>
                      <a:r>
                        <a:rPr sz="1400" spc="-5" dirty="0">
                          <a:solidFill>
                            <a:srgbClr val="FFFFFF"/>
                          </a:solidFill>
                          <a:latin typeface="Calibri" panose="020F0502020204030204"/>
                          <a:cs typeface="Calibri" panose="020F0502020204030204"/>
                        </a:rPr>
                        <a:t>8B</a:t>
                      </a:r>
                      <a:endParaRPr sz="1400">
                        <a:latin typeface="Calibri" panose="020F0502020204030204"/>
                        <a:cs typeface="Calibri" panose="020F0502020204030204"/>
                      </a:endParaRPr>
                    </a:p>
                  </a:txBody>
                  <a:tcPr marL="0" marR="0" marT="73660" marB="0">
                    <a:lnL w="38100">
                      <a:solidFill>
                        <a:srgbClr val="5C4676"/>
                      </a:solidFill>
                      <a:prstDash val="solid"/>
                    </a:lnL>
                    <a:lnR w="38100">
                      <a:solidFill>
                        <a:srgbClr val="5C4676"/>
                      </a:solidFill>
                      <a:prstDash val="solid"/>
                    </a:lnR>
                    <a:lnT w="53975">
                      <a:solidFill>
                        <a:srgbClr val="FFFFFF"/>
                      </a:solidFill>
                      <a:prstDash val="solid"/>
                    </a:lnT>
                    <a:lnB w="38100">
                      <a:solidFill>
                        <a:srgbClr val="5C4676"/>
                      </a:solidFill>
                      <a:prstDash val="solid"/>
                    </a:lnB>
                    <a:solidFill>
                      <a:srgbClr val="FF0000"/>
                    </a:solidFill>
                  </a:tcPr>
                </a:tc>
                <a:extLst>
                  <a:ext uri="{0D108BD9-81ED-4DB2-BD59-A6C34878D82A}">
                    <a16:rowId xmlns:a16="http://schemas.microsoft.com/office/drawing/2014/main" val="10003"/>
                  </a:ext>
                </a:extLst>
              </a:tr>
            </a:tbl>
          </a:graphicData>
        </a:graphic>
      </p:graphicFrame>
      <p:sp>
        <p:nvSpPr>
          <p:cNvPr id="188" name="object 188"/>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a:cs typeface="Calibri" panose="020F0502020204030204"/>
              </a:rPr>
              <a:t>Data</a:t>
            </a:r>
            <a:r>
              <a:rPr sz="1800" b="1" spc="-85" dirty="0">
                <a:solidFill>
                  <a:srgbClr val="C0504D"/>
                </a:solidFill>
                <a:latin typeface="Calibri" panose="020F0502020204030204"/>
                <a:cs typeface="Calibri" panose="020F0502020204030204"/>
              </a:rPr>
              <a:t> </a:t>
            </a:r>
            <a:r>
              <a:rPr sz="1800" b="1" spc="-5" dirty="0">
                <a:solidFill>
                  <a:srgbClr val="C0504D"/>
                </a:solidFill>
                <a:latin typeface="Calibri" panose="020F0502020204030204"/>
                <a:cs typeface="Calibri" panose="020F0502020204030204"/>
              </a:rPr>
              <a:t>&lt;0:63&gt;</a:t>
            </a:r>
            <a:endParaRPr sz="1800">
              <a:latin typeface="Calibri" panose="020F0502020204030204"/>
              <a:cs typeface="Calibri" panose="020F0502020204030204"/>
            </a:endParaRPr>
          </a:p>
        </p:txBody>
      </p:sp>
      <p:sp>
        <p:nvSpPr>
          <p:cNvPr id="189" name="object 189"/>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a:endParaRPr/>
          </a:p>
        </p:txBody>
      </p:sp>
      <p:sp>
        <p:nvSpPr>
          <p:cNvPr id="190" name="object 190"/>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a:cs typeface="Calibri" panose="020F0502020204030204"/>
              </a:rPr>
              <a:t>Row</a:t>
            </a:r>
            <a:r>
              <a:rPr sz="1400" b="1" spc="-9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0</a:t>
            </a:r>
            <a:endParaRPr sz="1400">
              <a:latin typeface="Calibri" panose="020F0502020204030204"/>
              <a:cs typeface="Calibri" panose="020F0502020204030204"/>
            </a:endParaRPr>
          </a:p>
          <a:p>
            <a:pPr marL="12700">
              <a:lnSpc>
                <a:spcPct val="100000"/>
              </a:lnSpc>
            </a:pPr>
            <a:r>
              <a:rPr sz="1400" b="1" spc="-5" dirty="0">
                <a:solidFill>
                  <a:srgbClr val="FF0000"/>
                </a:solidFill>
                <a:latin typeface="Calibri" panose="020F0502020204030204"/>
                <a:cs typeface="Calibri" panose="020F0502020204030204"/>
              </a:rPr>
              <a:t>Col</a:t>
            </a:r>
            <a:r>
              <a:rPr sz="1400" b="1" spc="-45" dirty="0">
                <a:solidFill>
                  <a:srgbClr val="FF0000"/>
                </a:solidFill>
                <a:latin typeface="Calibri" panose="020F0502020204030204"/>
                <a:cs typeface="Calibri" panose="020F0502020204030204"/>
              </a:rPr>
              <a:t> </a:t>
            </a:r>
            <a:r>
              <a:rPr sz="1400" b="1" dirty="0">
                <a:solidFill>
                  <a:srgbClr val="FF0000"/>
                </a:solidFill>
                <a:latin typeface="Calibri" panose="020F0502020204030204"/>
                <a:cs typeface="Calibri" panose="020F0502020204030204"/>
              </a:rPr>
              <a:t>1</a:t>
            </a:r>
            <a:endParaRPr sz="1400">
              <a:latin typeface="Calibri" panose="020F0502020204030204"/>
              <a:cs typeface="Calibri" panose="020F0502020204030204"/>
            </a:endParaRPr>
          </a:p>
        </p:txBody>
      </p:sp>
      <p:sp>
        <p:nvSpPr>
          <p:cNvPr id="191" name="object 191"/>
          <p:cNvSpPr txBox="1"/>
          <p:nvPr/>
        </p:nvSpPr>
        <p:spPr>
          <a:xfrm>
            <a:off x="3007614" y="5657494"/>
            <a:ext cx="4954270" cy="848994"/>
          </a:xfrm>
          <a:prstGeom prst="rect">
            <a:avLst/>
          </a:prstGeom>
        </p:spPr>
        <p:txBody>
          <a:bodyPr vert="horz" wrap="square" lIns="0" tIns="12700" rIns="0" bIns="0" rtlCol="0">
            <a:spAutoFit/>
          </a:bodyPr>
          <a:lstStyle/>
          <a:p>
            <a:pPr marL="2540" algn="ctr">
              <a:lnSpc>
                <a:spcPct val="100000"/>
              </a:lnSpc>
              <a:spcBef>
                <a:spcPts val="100"/>
              </a:spcBef>
            </a:pPr>
            <a:r>
              <a:rPr sz="1800" b="1" dirty="0">
                <a:solidFill>
                  <a:srgbClr val="FF0000"/>
                </a:solidFill>
                <a:latin typeface="Calibri" panose="020F0502020204030204"/>
                <a:cs typeface="Calibri" panose="020F0502020204030204"/>
              </a:rPr>
              <a:t>A 64B </a:t>
            </a:r>
            <a:r>
              <a:rPr sz="1800" b="1" spc="-5" dirty="0">
                <a:solidFill>
                  <a:srgbClr val="FF0000"/>
                </a:solidFill>
                <a:latin typeface="Calibri" panose="020F0502020204030204"/>
                <a:cs typeface="Calibri" panose="020F0502020204030204"/>
              </a:rPr>
              <a:t>cache </a:t>
            </a:r>
            <a:r>
              <a:rPr sz="1800" b="1" dirty="0">
                <a:solidFill>
                  <a:srgbClr val="FF0000"/>
                </a:solidFill>
                <a:latin typeface="Calibri" panose="020F0502020204030204"/>
                <a:cs typeface="Calibri" panose="020F0502020204030204"/>
              </a:rPr>
              <a:t>block </a:t>
            </a:r>
            <a:r>
              <a:rPr sz="1800" b="1" spc="-15" dirty="0">
                <a:solidFill>
                  <a:srgbClr val="FF0000"/>
                </a:solidFill>
                <a:latin typeface="Calibri" panose="020F0502020204030204"/>
                <a:cs typeface="Calibri" panose="020F0502020204030204"/>
              </a:rPr>
              <a:t>takes </a:t>
            </a:r>
            <a:r>
              <a:rPr sz="1800" b="1" dirty="0">
                <a:solidFill>
                  <a:srgbClr val="FF0000"/>
                </a:solidFill>
                <a:latin typeface="Calibri" panose="020F0502020204030204"/>
                <a:cs typeface="Calibri" panose="020F0502020204030204"/>
              </a:rPr>
              <a:t>8 </a:t>
            </a:r>
            <a:r>
              <a:rPr sz="1800" b="1" spc="-5" dirty="0">
                <a:solidFill>
                  <a:srgbClr val="FF0000"/>
                </a:solidFill>
                <a:latin typeface="Calibri" panose="020F0502020204030204"/>
                <a:cs typeface="Calibri" panose="020F0502020204030204"/>
              </a:rPr>
              <a:t>I/O cycles </a:t>
            </a:r>
            <a:r>
              <a:rPr sz="1800" b="1" spc="-10" dirty="0">
                <a:solidFill>
                  <a:srgbClr val="FF0000"/>
                </a:solidFill>
                <a:latin typeface="Calibri" panose="020F0502020204030204"/>
                <a:cs typeface="Calibri" panose="020F0502020204030204"/>
              </a:rPr>
              <a:t>to</a:t>
            </a:r>
            <a:r>
              <a:rPr sz="1800" b="1" spc="-105" dirty="0">
                <a:solidFill>
                  <a:srgbClr val="FF0000"/>
                </a:solidFill>
                <a:latin typeface="Calibri" panose="020F0502020204030204"/>
                <a:cs typeface="Calibri" panose="020F0502020204030204"/>
              </a:rPr>
              <a:t> </a:t>
            </a:r>
            <a:r>
              <a:rPr sz="1800" b="1" spc="-30" dirty="0">
                <a:solidFill>
                  <a:srgbClr val="FF0000"/>
                </a:solidFill>
                <a:latin typeface="Calibri" panose="020F0502020204030204"/>
                <a:cs typeface="Calibri" panose="020F0502020204030204"/>
              </a:rPr>
              <a:t>transfer.</a:t>
            </a:r>
            <a:endParaRPr sz="1800">
              <a:latin typeface="Calibri" panose="020F0502020204030204"/>
              <a:cs typeface="Calibri" panose="020F0502020204030204"/>
            </a:endParaRPr>
          </a:p>
          <a:p>
            <a:pPr>
              <a:lnSpc>
                <a:spcPct val="100000"/>
              </a:lnSpc>
              <a:spcBef>
                <a:spcPts val="25"/>
              </a:spcBef>
            </a:pPr>
            <a:endParaRPr sz="1750">
              <a:latin typeface="Calibri" panose="020F0502020204030204"/>
              <a:cs typeface="Calibri" panose="020F0502020204030204"/>
            </a:endParaRPr>
          </a:p>
          <a:p>
            <a:pPr algn="ctr">
              <a:lnSpc>
                <a:spcPct val="100000"/>
              </a:lnSpc>
            </a:pPr>
            <a:r>
              <a:rPr sz="1800" b="1" spc="-5" dirty="0">
                <a:solidFill>
                  <a:srgbClr val="FF0000"/>
                </a:solidFill>
                <a:latin typeface="Calibri" panose="020F0502020204030204"/>
                <a:cs typeface="Calibri" panose="020F0502020204030204"/>
              </a:rPr>
              <a:t>During </a:t>
            </a:r>
            <a:r>
              <a:rPr sz="1800" b="1" dirty="0">
                <a:solidFill>
                  <a:srgbClr val="FF0000"/>
                </a:solidFill>
                <a:latin typeface="Calibri" panose="020F0502020204030204"/>
                <a:cs typeface="Calibri" panose="020F0502020204030204"/>
              </a:rPr>
              <a:t>the </a:t>
            </a:r>
            <a:r>
              <a:rPr sz="1800" b="1" spc="-5" dirty="0">
                <a:solidFill>
                  <a:srgbClr val="FF0000"/>
                </a:solidFill>
                <a:latin typeface="Calibri" panose="020F0502020204030204"/>
                <a:cs typeface="Calibri" panose="020F0502020204030204"/>
              </a:rPr>
              <a:t>process, </a:t>
            </a:r>
            <a:r>
              <a:rPr sz="1800" b="1" dirty="0">
                <a:solidFill>
                  <a:srgbClr val="FF0000"/>
                </a:solidFill>
                <a:latin typeface="Calibri" panose="020F0502020204030204"/>
                <a:cs typeface="Calibri" panose="020F0502020204030204"/>
              </a:rPr>
              <a:t>8 </a:t>
            </a:r>
            <a:r>
              <a:rPr sz="1800" b="1" spc="-5" dirty="0">
                <a:solidFill>
                  <a:srgbClr val="FF0000"/>
                </a:solidFill>
                <a:latin typeface="Calibri" panose="020F0502020204030204"/>
                <a:cs typeface="Calibri" panose="020F0502020204030204"/>
              </a:rPr>
              <a:t>columns </a:t>
            </a:r>
            <a:r>
              <a:rPr sz="1800" b="1" spc="-10" dirty="0">
                <a:solidFill>
                  <a:srgbClr val="FF0000"/>
                </a:solidFill>
                <a:latin typeface="Calibri" panose="020F0502020204030204"/>
                <a:cs typeface="Calibri" panose="020F0502020204030204"/>
              </a:rPr>
              <a:t>are read</a:t>
            </a:r>
            <a:r>
              <a:rPr sz="1800" b="1" spc="-114" dirty="0">
                <a:solidFill>
                  <a:srgbClr val="FF0000"/>
                </a:solidFill>
                <a:latin typeface="Calibri" panose="020F0502020204030204"/>
                <a:cs typeface="Calibri" panose="020F0502020204030204"/>
              </a:rPr>
              <a:t> </a:t>
            </a:r>
            <a:r>
              <a:rPr sz="1800" b="1" spc="-15" dirty="0">
                <a:solidFill>
                  <a:srgbClr val="FF0000"/>
                </a:solidFill>
                <a:latin typeface="Calibri" panose="020F0502020204030204"/>
                <a:cs typeface="Calibri" panose="020F0502020204030204"/>
              </a:rPr>
              <a:t>sequentially.</a:t>
            </a:r>
            <a:endParaRPr sz="1800">
              <a:latin typeface="Calibri" panose="020F0502020204030204"/>
              <a:cs typeface="Calibri" panose="020F0502020204030204"/>
            </a:endParaRPr>
          </a:p>
        </p:txBody>
      </p:sp>
      <p:sp>
        <p:nvSpPr>
          <p:cNvPr id="192" name="object 192"/>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a:cs typeface="Calibri" panose="020F0502020204030204"/>
              </a:rPr>
              <a:t>. .</a:t>
            </a:r>
            <a:r>
              <a:rPr sz="3200" b="1" spc="-45" dirty="0">
                <a:latin typeface="Calibri" panose="020F0502020204030204"/>
                <a:cs typeface="Calibri" panose="020F0502020204030204"/>
              </a:rPr>
              <a:t> </a:t>
            </a:r>
            <a:r>
              <a:rPr sz="3200" b="1" dirty="0">
                <a:latin typeface="Calibri" panose="020F0502020204030204"/>
                <a:cs typeface="Calibri" panose="020F0502020204030204"/>
              </a:rPr>
              <a:t>.</a:t>
            </a:r>
            <a:endParaRPr sz="3200">
              <a:latin typeface="Calibri" panose="020F0502020204030204"/>
              <a:cs typeface="Calibri" panose="020F0502020204030204"/>
            </a:endParaRPr>
          </a:p>
        </p:txBody>
      </p:sp>
      <p:sp>
        <p:nvSpPr>
          <p:cNvPr id="194" name="object 2"/>
          <p:cNvSpPr txBox="1">
            <a:spLocks noGrp="1"/>
          </p:cNvSpPr>
          <p:nvPr>
            <p:ph type="title"/>
          </p:nvPr>
        </p:nvSpPr>
        <p:spPr>
          <a:xfrm>
            <a:off x="659257" y="333818"/>
            <a:ext cx="7886700" cy="442595"/>
          </a:xfrm>
          <a:prstGeom prst="rect">
            <a:avLst/>
          </a:prstGeom>
        </p:spPr>
        <p:txBody>
          <a:bodyPr vert="horz" wrap="square" lIns="0" tIns="12065" rIns="0" bIns="0" rtlCol="0">
            <a:spAutoFit/>
          </a:bodyPr>
          <a:lstStyle/>
          <a:p>
            <a:pPr marL="12700">
              <a:lnSpc>
                <a:spcPct val="100000"/>
              </a:lnSpc>
              <a:spcBef>
                <a:spcPts val="95"/>
              </a:spcBef>
            </a:pPr>
            <a:r>
              <a:rPr sz="2800" spc="-15" dirty="0"/>
              <a:t>Example: </a:t>
            </a:r>
            <a:r>
              <a:rPr sz="2800" spc="-45" dirty="0"/>
              <a:t>Transferring </a:t>
            </a:r>
            <a:r>
              <a:rPr sz="2800" spc="-5" dirty="0"/>
              <a:t>a </a:t>
            </a:r>
            <a:r>
              <a:rPr sz="2800" spc="-15" dirty="0"/>
              <a:t>cache</a:t>
            </a:r>
            <a:r>
              <a:rPr sz="2800" spc="75" dirty="0"/>
              <a:t> </a:t>
            </a:r>
            <a:r>
              <a:rPr sz="2800" spc="-10" dirty="0"/>
              <a:t>block</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773" y="400290"/>
            <a:ext cx="835152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pitchFamily="34" charset="0"/>
                <a:cs typeface="Arial" panose="020B0604020202020204" pitchFamily="34" charset="0"/>
              </a:rPr>
              <a:t>Latency </a:t>
            </a:r>
            <a:r>
              <a:rPr sz="2400" spc="-10" dirty="0">
                <a:latin typeface="Arial" panose="020B0604020202020204" pitchFamily="34" charset="0"/>
                <a:cs typeface="Arial" panose="020B0604020202020204" pitchFamily="34" charset="0"/>
              </a:rPr>
              <a:t>Components: </a:t>
            </a:r>
            <a:r>
              <a:rPr sz="2400" spc="-5" dirty="0">
                <a:latin typeface="Arial" panose="020B0604020202020204" pitchFamily="34" charset="0"/>
                <a:cs typeface="Arial" panose="020B0604020202020204" pitchFamily="34" charset="0"/>
              </a:rPr>
              <a:t>Basic </a:t>
            </a:r>
            <a:r>
              <a:rPr sz="2400" dirty="0">
                <a:latin typeface="Arial" panose="020B0604020202020204" pitchFamily="34" charset="0"/>
                <a:cs typeface="Arial" panose="020B0604020202020204" pitchFamily="34" charset="0"/>
              </a:rPr>
              <a:t>DRAM</a:t>
            </a:r>
            <a:r>
              <a:rPr sz="2400" spc="6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Operation</a:t>
            </a:r>
            <a:endParaRPr sz="2400" dirty="0">
              <a:latin typeface="Arial" panose="020B0604020202020204" pitchFamily="34" charset="0"/>
              <a:cs typeface="Arial" panose="020B0604020202020204" pitchFamily="34" charset="0"/>
            </a:endParaRPr>
          </a:p>
        </p:txBody>
      </p:sp>
      <p:sp>
        <p:nvSpPr>
          <p:cNvPr id="3" name="object 3"/>
          <p:cNvSpPr txBox="1"/>
          <p:nvPr/>
        </p:nvSpPr>
        <p:spPr>
          <a:xfrm>
            <a:off x="307340" y="1251213"/>
            <a:ext cx="7683500" cy="5086350"/>
          </a:xfrm>
          <a:prstGeom prst="rect">
            <a:avLst/>
          </a:prstGeom>
        </p:spPr>
        <p:txBody>
          <a:bodyPr vert="horz" wrap="square" lIns="0" tIns="92075" rIns="0" bIns="0" rtlCol="0">
            <a:spAutoFit/>
          </a:bodyPr>
          <a:lstStyle/>
          <a:p>
            <a:pPr marL="355600" indent="-342900">
              <a:lnSpc>
                <a:spcPct val="100000"/>
              </a:lnSpc>
              <a:spcBef>
                <a:spcPts val="72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CPU </a:t>
            </a:r>
            <a:r>
              <a:rPr sz="2400" dirty="0">
                <a:latin typeface="Arial" panose="020B0604020202020204"/>
                <a:cs typeface="Arial" panose="020B0604020202020204"/>
              </a:rPr>
              <a:t>→ </a:t>
            </a:r>
            <a:r>
              <a:rPr lang="en-US" sz="2400" dirty="0">
                <a:latin typeface="Arial" panose="020B0604020202020204"/>
                <a:cs typeface="Arial" panose="020B0604020202020204"/>
              </a:rPr>
              <a:t>Memory </a:t>
            </a:r>
            <a:r>
              <a:rPr sz="2400" spc="-5" dirty="0">
                <a:latin typeface="Tahoma" panose="020B0604030504040204"/>
                <a:cs typeface="Tahoma" panose="020B0604030504040204"/>
              </a:rPr>
              <a:t>controller transfer</a:t>
            </a:r>
            <a:r>
              <a:rPr sz="2400" spc="4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355600" indent="-342900">
              <a:lnSpc>
                <a:spcPct val="100000"/>
              </a:lnSpc>
              <a:spcBef>
                <a:spcPts val="620"/>
              </a:spcBef>
              <a:buClr>
                <a:srgbClr val="CC9900"/>
              </a:buClr>
              <a:buSzPct val="65000"/>
              <a:buFont typeface="Wingdings" panose="05000000000000000000"/>
              <a:buChar char=""/>
              <a:tabLst>
                <a:tab pos="354965" algn="l"/>
                <a:tab pos="355600" algn="l"/>
              </a:tabLst>
            </a:pPr>
            <a:r>
              <a:rPr lang="en-US" altLang="zh-CN" sz="2400" dirty="0">
                <a:latin typeface="Arial" panose="020B0604020202020204"/>
                <a:cs typeface="Arial" panose="020B0604020202020204"/>
              </a:rPr>
              <a:t>Memory </a:t>
            </a:r>
            <a:r>
              <a:rPr lang="en-US" sz="2400" spc="-5" dirty="0">
                <a:latin typeface="Tahoma" panose="020B0604030504040204"/>
                <a:cs typeface="Tahoma" panose="020B0604030504040204"/>
              </a:rPr>
              <a:t>c</a:t>
            </a:r>
            <a:r>
              <a:rPr sz="2400" spc="-5" dirty="0">
                <a:latin typeface="Tahoma" panose="020B0604030504040204"/>
                <a:cs typeface="Tahoma" panose="020B0604030504040204"/>
              </a:rPr>
              <a:t>ontroller</a:t>
            </a:r>
            <a:r>
              <a:rPr sz="2400" spc="-35" dirty="0">
                <a:latin typeface="Tahoma" panose="020B0604030504040204"/>
                <a:cs typeface="Tahoma" panose="020B0604030504040204"/>
              </a:rPr>
              <a:t> </a:t>
            </a:r>
            <a:r>
              <a:rPr sz="2400" spc="-5" dirty="0">
                <a:latin typeface="Tahoma" panose="020B0604030504040204"/>
                <a:cs typeface="Tahoma" panose="020B0604030504040204"/>
              </a:rPr>
              <a:t>latency</a:t>
            </a:r>
            <a:endParaRPr sz="2400" dirty="0">
              <a:latin typeface="Tahoma" panose="020B0604030504040204"/>
              <a:cs typeface="Tahoma" panose="020B0604030504040204"/>
            </a:endParaRPr>
          </a:p>
          <a:p>
            <a:pPr marL="683260" lvl="1" indent="-327025">
              <a:lnSpc>
                <a:spcPct val="100000"/>
              </a:lnSpc>
              <a:spcBef>
                <a:spcPts val="525"/>
              </a:spcBef>
              <a:buClr>
                <a:srgbClr val="3A812E"/>
              </a:buClr>
              <a:buSzPct val="59000"/>
              <a:buFont typeface="Wingdings" panose="05000000000000000000"/>
              <a:buChar char=""/>
              <a:tabLst>
                <a:tab pos="683260" algn="l"/>
                <a:tab pos="683895" algn="l"/>
              </a:tabLst>
            </a:pPr>
            <a:r>
              <a:rPr sz="2200" spc="-5" dirty="0">
                <a:latin typeface="Tahoma" panose="020B0604030504040204"/>
                <a:cs typeface="Tahoma" panose="020B0604030504040204"/>
              </a:rPr>
              <a:t>Queuing &amp; scheduling delay at the</a:t>
            </a:r>
            <a:r>
              <a:rPr sz="2200" spc="35" dirty="0">
                <a:latin typeface="Tahoma" panose="020B0604030504040204"/>
                <a:cs typeface="Tahoma" panose="020B0604030504040204"/>
              </a:rPr>
              <a:t> </a:t>
            </a:r>
            <a:r>
              <a:rPr lang="en-US" sz="2200" spc="35" dirty="0">
                <a:latin typeface="Tahoma" panose="020B0604030504040204"/>
                <a:cs typeface="Tahoma" panose="020B0604030504040204"/>
              </a:rPr>
              <a:t>memory </a:t>
            </a:r>
            <a:r>
              <a:rPr sz="2200" spc="-5" dirty="0">
                <a:latin typeface="Tahoma" panose="020B0604030504040204"/>
                <a:cs typeface="Tahoma" panose="020B0604030504040204"/>
              </a:rPr>
              <a:t>controller</a:t>
            </a:r>
            <a:endParaRPr sz="2200" dirty="0">
              <a:latin typeface="Tahoma" panose="020B0604030504040204"/>
              <a:cs typeface="Tahoma" panose="020B0604030504040204"/>
            </a:endParaRPr>
          </a:p>
          <a:p>
            <a:pPr marL="683260" lvl="1" indent="-327025">
              <a:lnSpc>
                <a:spcPct val="100000"/>
              </a:lnSpc>
              <a:spcBef>
                <a:spcPts val="530"/>
              </a:spcBef>
              <a:buClr>
                <a:srgbClr val="3A812E"/>
              </a:buClr>
              <a:buSzPct val="59000"/>
              <a:buFont typeface="Wingdings" panose="05000000000000000000"/>
              <a:buChar char=""/>
              <a:tabLst>
                <a:tab pos="683260" algn="l"/>
                <a:tab pos="683895" algn="l"/>
              </a:tabLst>
            </a:pPr>
            <a:r>
              <a:rPr sz="2200" spc="-5" dirty="0">
                <a:latin typeface="Tahoma" panose="020B0604030504040204"/>
                <a:cs typeface="Tahoma" panose="020B0604030504040204"/>
              </a:rPr>
              <a:t>Access converted to basic</a:t>
            </a:r>
            <a:r>
              <a:rPr sz="2200" spc="90" dirty="0">
                <a:latin typeface="Tahoma" panose="020B0604030504040204"/>
                <a:cs typeface="Tahoma" panose="020B0604030504040204"/>
              </a:rPr>
              <a:t> </a:t>
            </a:r>
            <a:r>
              <a:rPr sz="2200" spc="-5" dirty="0">
                <a:latin typeface="Tahoma" panose="020B0604030504040204"/>
                <a:cs typeface="Tahoma" panose="020B0604030504040204"/>
              </a:rPr>
              <a:t>commands</a:t>
            </a:r>
            <a:endParaRPr sz="2200" dirty="0">
              <a:latin typeface="Tahoma" panose="020B0604030504040204"/>
              <a:cs typeface="Tahoma" panose="020B0604030504040204"/>
            </a:endParaRPr>
          </a:p>
          <a:p>
            <a:pPr marL="355600" indent="-342900">
              <a:lnSpc>
                <a:spcPct val="100000"/>
              </a:lnSpc>
              <a:spcBef>
                <a:spcPts val="535"/>
              </a:spcBef>
              <a:buClr>
                <a:srgbClr val="CC9900"/>
              </a:buClr>
              <a:buSzPct val="65000"/>
              <a:buFont typeface="Wingdings" panose="05000000000000000000"/>
              <a:buChar char=""/>
              <a:tabLst>
                <a:tab pos="354965" algn="l"/>
                <a:tab pos="355600" algn="l"/>
              </a:tabLst>
            </a:pPr>
            <a:r>
              <a:rPr lang="en-US" altLang="zh-CN" sz="2400" dirty="0">
                <a:latin typeface="Arial" panose="020B0604020202020204"/>
                <a:cs typeface="Arial" panose="020B0604020202020204"/>
              </a:rPr>
              <a:t>Memory </a:t>
            </a:r>
            <a:r>
              <a:rPr lang="en-US" altLang="zh-CN" sz="2400" spc="-5" dirty="0">
                <a:latin typeface="Tahoma" panose="020B0604030504040204"/>
                <a:cs typeface="Tahoma" panose="020B0604030504040204"/>
              </a:rPr>
              <a:t>c</a:t>
            </a:r>
            <a:r>
              <a:rPr sz="2400" spc="-5" dirty="0">
                <a:latin typeface="Tahoma" panose="020B0604030504040204"/>
                <a:cs typeface="Tahoma" panose="020B0604030504040204"/>
              </a:rPr>
              <a:t>ontroller </a:t>
            </a:r>
            <a:r>
              <a:rPr sz="2400" dirty="0">
                <a:latin typeface="Arial" panose="020B0604020202020204"/>
                <a:cs typeface="Arial" panose="020B0604020202020204"/>
              </a:rPr>
              <a:t>→ </a:t>
            </a:r>
            <a:r>
              <a:rPr sz="2400" spc="-5" dirty="0">
                <a:latin typeface="Tahoma" panose="020B0604030504040204"/>
                <a:cs typeface="Tahoma" panose="020B0604030504040204"/>
              </a:rPr>
              <a:t>DRAM transfer</a:t>
            </a:r>
            <a:r>
              <a:rPr sz="2400" spc="3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355600" indent="-342900">
              <a:lnSpc>
                <a:spcPct val="100000"/>
              </a:lnSpc>
              <a:spcBef>
                <a:spcPts val="620"/>
              </a:spcBef>
              <a:buClr>
                <a:srgbClr val="CC9900"/>
              </a:buClr>
              <a:buSzPct val="65000"/>
              <a:buFont typeface="Wingdings" panose="05000000000000000000"/>
              <a:buChar char=""/>
              <a:tabLst>
                <a:tab pos="354965" algn="l"/>
                <a:tab pos="355600" algn="l"/>
              </a:tabLst>
            </a:pPr>
            <a:r>
              <a:rPr sz="2400" spc="-5" dirty="0">
                <a:latin typeface="Tahoma" panose="020B0604030504040204"/>
                <a:cs typeface="Tahoma" panose="020B0604030504040204"/>
              </a:rPr>
              <a:t>DRAM </a:t>
            </a:r>
            <a:r>
              <a:rPr sz="2400" dirty="0">
                <a:latin typeface="Tahoma" panose="020B0604030504040204"/>
                <a:cs typeface="Tahoma" panose="020B0604030504040204"/>
              </a:rPr>
              <a:t>bank</a:t>
            </a:r>
            <a:r>
              <a:rPr sz="2400" spc="-15" dirty="0">
                <a:latin typeface="Tahoma" panose="020B0604030504040204"/>
                <a:cs typeface="Tahoma" panose="020B0604030504040204"/>
              </a:rPr>
              <a:t> </a:t>
            </a:r>
            <a:r>
              <a:rPr lang="en-US" sz="2400" spc="-15" dirty="0">
                <a:latin typeface="Tahoma" panose="020B0604030504040204"/>
                <a:cs typeface="Tahoma" panose="020B0604030504040204"/>
              </a:rPr>
              <a:t>busy time</a:t>
            </a:r>
            <a:endParaRPr sz="2400" dirty="0">
              <a:latin typeface="Tahoma" panose="020B0604030504040204"/>
              <a:cs typeface="Tahoma" panose="020B0604030504040204"/>
            </a:endParaRPr>
          </a:p>
          <a:p>
            <a:pPr marL="683260" lvl="1" indent="-327025">
              <a:lnSpc>
                <a:spcPct val="100000"/>
              </a:lnSpc>
              <a:spcBef>
                <a:spcPts val="540"/>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Simple </a:t>
            </a:r>
            <a:r>
              <a:rPr sz="2200" spc="-5" dirty="0">
                <a:latin typeface="Tahoma" panose="020B0604030504040204"/>
                <a:cs typeface="Tahoma" panose="020B0604030504040204"/>
              </a:rPr>
              <a:t>CAS (column address </a:t>
            </a:r>
            <a:r>
              <a:rPr sz="2200" spc="-10" dirty="0">
                <a:latin typeface="Tahoma" panose="020B0604030504040204"/>
                <a:cs typeface="Tahoma" panose="020B0604030504040204"/>
              </a:rPr>
              <a:t>strobe) </a:t>
            </a:r>
            <a:r>
              <a:rPr sz="2200" spc="-5" dirty="0">
                <a:latin typeface="Tahoma" panose="020B0604030504040204"/>
                <a:cs typeface="Tahoma" panose="020B0604030504040204"/>
              </a:rPr>
              <a:t>if </a:t>
            </a:r>
            <a:r>
              <a:rPr sz="2200" spc="-10" dirty="0">
                <a:latin typeface="Tahoma" panose="020B0604030504040204"/>
                <a:cs typeface="Tahoma" panose="020B0604030504040204"/>
              </a:rPr>
              <a:t>row </a:t>
            </a:r>
            <a:r>
              <a:rPr sz="2200" spc="-5" dirty="0">
                <a:latin typeface="Tahoma" panose="020B0604030504040204"/>
                <a:cs typeface="Tahoma" panose="020B0604030504040204"/>
              </a:rPr>
              <a:t>is </a:t>
            </a:r>
            <a:r>
              <a:rPr sz="2200" spc="-5" dirty="0">
                <a:latin typeface="MS PGothic" panose="020B0600070205080204" charset="-128"/>
                <a:cs typeface="MS PGothic" panose="020B0600070205080204" charset="-128"/>
              </a:rPr>
              <a:t>“</a:t>
            </a:r>
            <a:r>
              <a:rPr sz="2200" spc="-5" dirty="0">
                <a:latin typeface="Tahoma" panose="020B0604030504040204"/>
                <a:cs typeface="Tahoma" panose="020B0604030504040204"/>
              </a:rPr>
              <a:t>open</a:t>
            </a:r>
            <a:r>
              <a:rPr sz="2200" spc="-5" dirty="0">
                <a:latin typeface="MS PGothic" panose="020B0600070205080204" charset="-128"/>
                <a:cs typeface="MS PGothic" panose="020B0600070205080204" charset="-128"/>
              </a:rPr>
              <a:t>”</a:t>
            </a:r>
            <a:r>
              <a:rPr sz="2200" spc="185" dirty="0">
                <a:latin typeface="MS PGothic" panose="020B0600070205080204" charset="-128"/>
                <a:cs typeface="MS PGothic" panose="020B0600070205080204" charset="-128"/>
              </a:rPr>
              <a:t> </a:t>
            </a:r>
            <a:r>
              <a:rPr sz="2200" spc="-15" dirty="0">
                <a:latin typeface="Tahoma" panose="020B0604030504040204"/>
                <a:cs typeface="Tahoma" panose="020B0604030504040204"/>
              </a:rPr>
              <a:t>OR</a:t>
            </a:r>
            <a:endParaRPr sz="2200" dirty="0">
              <a:latin typeface="Tahoma" panose="020B0604030504040204"/>
              <a:cs typeface="Tahoma" panose="020B0604030504040204"/>
            </a:endParaRPr>
          </a:p>
          <a:p>
            <a:pPr marL="683260" lvl="1" indent="-327025">
              <a:lnSpc>
                <a:spcPct val="100000"/>
              </a:lnSpc>
              <a:spcBef>
                <a:spcPts val="515"/>
              </a:spcBef>
              <a:buClr>
                <a:srgbClr val="3A812E"/>
              </a:buClr>
              <a:buSzPct val="59000"/>
              <a:buFont typeface="Wingdings" panose="05000000000000000000"/>
              <a:buChar char=""/>
              <a:tabLst>
                <a:tab pos="683260" algn="l"/>
                <a:tab pos="683895" algn="l"/>
              </a:tabLst>
            </a:pPr>
            <a:r>
              <a:rPr sz="2200" spc="-5" dirty="0">
                <a:latin typeface="Tahoma" panose="020B0604030504040204"/>
                <a:cs typeface="Tahoma" panose="020B0604030504040204"/>
              </a:rPr>
              <a:t>RAS (row address </a:t>
            </a:r>
            <a:r>
              <a:rPr sz="2200" spc="-10" dirty="0">
                <a:latin typeface="Tahoma" panose="020B0604030504040204"/>
                <a:cs typeface="Tahoma" panose="020B0604030504040204"/>
              </a:rPr>
              <a:t>strobe) </a:t>
            </a:r>
            <a:r>
              <a:rPr sz="2200" spc="-5" dirty="0">
                <a:latin typeface="Tahoma" panose="020B0604030504040204"/>
                <a:cs typeface="Tahoma" panose="020B0604030504040204"/>
              </a:rPr>
              <a:t>+ CAS if array </a:t>
            </a:r>
            <a:r>
              <a:rPr sz="2200" spc="-5" dirty="0">
                <a:solidFill>
                  <a:srgbClr val="FF0000"/>
                </a:solidFill>
                <a:latin typeface="Tahoma" panose="020B0604030504040204"/>
                <a:cs typeface="Tahoma" panose="020B0604030504040204"/>
              </a:rPr>
              <a:t>precharged</a:t>
            </a:r>
            <a:r>
              <a:rPr sz="2200" spc="105" dirty="0">
                <a:latin typeface="Tahoma" panose="020B0604030504040204"/>
                <a:cs typeface="Tahoma" panose="020B0604030504040204"/>
              </a:rPr>
              <a:t> </a:t>
            </a:r>
            <a:r>
              <a:rPr sz="2200" spc="-15" dirty="0">
                <a:latin typeface="Tahoma" panose="020B0604030504040204"/>
                <a:cs typeface="Tahoma" panose="020B0604030504040204"/>
              </a:rPr>
              <a:t>OR</a:t>
            </a:r>
            <a:endParaRPr sz="2200" dirty="0">
              <a:latin typeface="Tahoma" panose="020B0604030504040204"/>
              <a:cs typeface="Tahoma" panose="020B0604030504040204"/>
            </a:endParaRPr>
          </a:p>
          <a:p>
            <a:pPr marL="683260" lvl="1" indent="-327025">
              <a:lnSpc>
                <a:spcPct val="100000"/>
              </a:lnSpc>
              <a:spcBef>
                <a:spcPts val="530"/>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PRE </a:t>
            </a:r>
            <a:r>
              <a:rPr sz="2200" spc="-5" dirty="0">
                <a:latin typeface="Tahoma" panose="020B0604030504040204"/>
                <a:cs typeface="Tahoma" panose="020B0604030504040204"/>
              </a:rPr>
              <a:t>+ RAS + CAS (worst</a:t>
            </a:r>
            <a:r>
              <a:rPr sz="2200" spc="55" dirty="0">
                <a:latin typeface="Tahoma" panose="020B0604030504040204"/>
                <a:cs typeface="Tahoma" panose="020B0604030504040204"/>
              </a:rPr>
              <a:t> </a:t>
            </a:r>
            <a:r>
              <a:rPr sz="2200" spc="-10" dirty="0">
                <a:latin typeface="Tahoma" panose="020B0604030504040204"/>
                <a:cs typeface="Tahoma" panose="020B0604030504040204"/>
              </a:rPr>
              <a:t>case)</a:t>
            </a:r>
            <a:endParaRPr sz="2200" dirty="0">
              <a:latin typeface="Tahoma" panose="020B0604030504040204"/>
              <a:cs typeface="Tahoma" panose="020B0604030504040204"/>
            </a:endParaRPr>
          </a:p>
          <a:p>
            <a:pPr marL="355600" indent="-342900">
              <a:lnSpc>
                <a:spcPct val="100000"/>
              </a:lnSpc>
              <a:spcBef>
                <a:spcPts val="53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DRAM </a:t>
            </a:r>
            <a:r>
              <a:rPr sz="2400" dirty="0">
                <a:latin typeface="Arial" panose="020B0604020202020204"/>
                <a:cs typeface="Arial" panose="020B0604020202020204"/>
              </a:rPr>
              <a:t>→</a:t>
            </a:r>
            <a:r>
              <a:rPr lang="en-US" altLang="zh-CN" sz="2400" dirty="0">
                <a:latin typeface="Arial" panose="020B0604020202020204"/>
                <a:cs typeface="Arial" panose="020B0604020202020204"/>
              </a:rPr>
              <a:t> Memory</a:t>
            </a:r>
            <a:r>
              <a:rPr sz="2400" dirty="0">
                <a:latin typeface="Arial" panose="020B0604020202020204"/>
                <a:cs typeface="Arial" panose="020B0604020202020204"/>
              </a:rPr>
              <a:t> </a:t>
            </a:r>
            <a:r>
              <a:rPr lang="en-US" sz="2400" spc="-5" dirty="0">
                <a:latin typeface="Tahoma" panose="020B0604030504040204"/>
                <a:cs typeface="Tahoma" panose="020B0604030504040204"/>
              </a:rPr>
              <a:t>c</a:t>
            </a:r>
            <a:r>
              <a:rPr sz="2400" spc="-5" dirty="0">
                <a:latin typeface="Tahoma" panose="020B0604030504040204"/>
                <a:cs typeface="Tahoma" panose="020B0604030504040204"/>
              </a:rPr>
              <a:t>ontroller transfer</a:t>
            </a:r>
            <a:r>
              <a:rPr sz="2400" spc="2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683260" lvl="1" indent="-327025">
              <a:lnSpc>
                <a:spcPct val="100000"/>
              </a:lnSpc>
              <a:spcBef>
                <a:spcPts val="570"/>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Bus </a:t>
            </a:r>
            <a:r>
              <a:rPr sz="2200" spc="-5" dirty="0">
                <a:latin typeface="Tahoma" panose="020B0604030504040204"/>
                <a:cs typeface="Tahoma" panose="020B0604030504040204"/>
              </a:rPr>
              <a:t>latency</a:t>
            </a:r>
            <a:r>
              <a:rPr sz="2200" spc="30" dirty="0">
                <a:latin typeface="Tahoma" panose="020B0604030504040204"/>
                <a:cs typeface="Tahoma" panose="020B0604030504040204"/>
              </a:rPr>
              <a:t> </a:t>
            </a:r>
            <a:r>
              <a:rPr sz="2200" spc="-5" dirty="0">
                <a:latin typeface="Tahoma" panose="020B0604030504040204"/>
                <a:cs typeface="Tahoma" panose="020B0604030504040204"/>
              </a:rPr>
              <a:t>(BL)</a:t>
            </a:r>
            <a:endParaRPr sz="2200" dirty="0">
              <a:latin typeface="Tahoma" panose="020B0604030504040204"/>
              <a:cs typeface="Tahoma" panose="020B0604030504040204"/>
            </a:endParaRP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lang="en-US" altLang="zh-CN" sz="2400" dirty="0">
                <a:latin typeface="Arial" panose="020B0604020202020204"/>
                <a:cs typeface="Arial" panose="020B0604020202020204"/>
              </a:rPr>
              <a:t>Memory </a:t>
            </a:r>
            <a:r>
              <a:rPr lang="en-US" altLang="zh-CN" sz="2400" spc="-5" dirty="0">
                <a:latin typeface="Tahoma" panose="020B0604030504040204"/>
                <a:cs typeface="Tahoma" panose="020B0604030504040204"/>
              </a:rPr>
              <a:t>c</a:t>
            </a:r>
            <a:r>
              <a:rPr sz="2400" spc="-5" dirty="0">
                <a:latin typeface="Tahoma" panose="020B0604030504040204"/>
                <a:cs typeface="Tahoma" panose="020B0604030504040204"/>
              </a:rPr>
              <a:t>ontroller to </a:t>
            </a:r>
            <a:r>
              <a:rPr sz="2400" dirty="0">
                <a:latin typeface="Tahoma" panose="020B0604030504040204"/>
                <a:cs typeface="Tahoma" panose="020B0604030504040204"/>
              </a:rPr>
              <a:t>CPU </a:t>
            </a:r>
            <a:r>
              <a:rPr sz="2400" spc="-5" dirty="0">
                <a:latin typeface="Tahoma" panose="020B0604030504040204"/>
                <a:cs typeface="Tahoma" panose="020B0604030504040204"/>
              </a:rPr>
              <a:t>transfer</a:t>
            </a:r>
            <a:r>
              <a:rPr sz="2400" spc="-4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968" y="271525"/>
            <a:ext cx="8548370" cy="381000"/>
          </a:xfrm>
          <a:prstGeom prst="rect">
            <a:avLst/>
          </a:prstGeom>
        </p:spPr>
        <p:txBody>
          <a:bodyPr vert="horz" wrap="square" lIns="0" tIns="12065" rIns="0" bIns="0" rtlCol="0">
            <a:spAutoFit/>
          </a:bodyPr>
          <a:lstStyle/>
          <a:p>
            <a:pPr marL="12700">
              <a:lnSpc>
                <a:spcPct val="100000"/>
              </a:lnSpc>
              <a:spcBef>
                <a:spcPts val="95"/>
              </a:spcBef>
            </a:pPr>
            <a:r>
              <a:rPr sz="2400" spc="-10" dirty="0">
                <a:latin typeface="Arial" panose="020B0604020202020204" pitchFamily="34" charset="0"/>
                <a:cs typeface="Arial" panose="020B0604020202020204" pitchFamily="34" charset="0"/>
              </a:rPr>
              <a:t>Multiple </a:t>
            </a:r>
            <a:r>
              <a:rPr sz="2400" spc="-5" dirty="0">
                <a:latin typeface="Arial" panose="020B0604020202020204" pitchFamily="34" charset="0"/>
                <a:cs typeface="Arial" panose="020B0604020202020204" pitchFamily="34" charset="0"/>
              </a:rPr>
              <a:t>Banks (Interleaving) </a:t>
            </a:r>
            <a:r>
              <a:rPr sz="2400" spc="-10" dirty="0">
                <a:latin typeface="Arial" panose="020B0604020202020204" pitchFamily="34" charset="0"/>
                <a:cs typeface="Arial" panose="020B0604020202020204" pitchFamily="34" charset="0"/>
              </a:rPr>
              <a:t>and</a:t>
            </a:r>
            <a:r>
              <a:rPr sz="2400" spc="15"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Channels</a:t>
            </a:r>
          </a:p>
        </p:txBody>
      </p:sp>
      <p:sp>
        <p:nvSpPr>
          <p:cNvPr id="3" name="object 3"/>
          <p:cNvSpPr txBox="1"/>
          <p:nvPr/>
        </p:nvSpPr>
        <p:spPr>
          <a:xfrm>
            <a:off x="307340" y="955542"/>
            <a:ext cx="8682355" cy="4164602"/>
          </a:xfrm>
          <a:prstGeom prst="rect">
            <a:avLst/>
          </a:prstGeom>
        </p:spPr>
        <p:txBody>
          <a:bodyPr vert="horz" wrap="square" lIns="0" tIns="85725" rIns="0" bIns="0" rtlCol="0">
            <a:spAutoFit/>
          </a:bodyPr>
          <a:lstStyle/>
          <a:p>
            <a:pPr marL="355600" indent="-342900">
              <a:lnSpc>
                <a:spcPct val="100000"/>
              </a:lnSpc>
              <a:spcBef>
                <a:spcPts val="6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Multiple</a:t>
            </a:r>
            <a:r>
              <a:rPr sz="2400" spc="-25" dirty="0">
                <a:latin typeface="Tahoma" panose="020B0604030504040204"/>
                <a:cs typeface="Tahoma" panose="020B0604030504040204"/>
              </a:rPr>
              <a:t> </a:t>
            </a:r>
            <a:r>
              <a:rPr sz="2400" spc="-5" dirty="0">
                <a:latin typeface="Tahoma" panose="020B0604030504040204"/>
                <a:cs typeface="Tahoma" panose="020B0604030504040204"/>
              </a:rPr>
              <a:t>banks</a:t>
            </a:r>
            <a:endParaRPr sz="2400" dirty="0">
              <a:latin typeface="Tahoma" panose="020B0604030504040204"/>
              <a:cs typeface="Tahoma" panose="020B0604030504040204"/>
            </a:endParaRPr>
          </a:p>
          <a:p>
            <a:pPr marL="683260" lvl="1" indent="-327025">
              <a:lnSpc>
                <a:spcPct val="100000"/>
              </a:lnSpc>
              <a:spcBef>
                <a:spcPts val="525"/>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Enable </a:t>
            </a:r>
            <a:r>
              <a:rPr sz="2200" spc="-10" dirty="0">
                <a:solidFill>
                  <a:srgbClr val="FF0000"/>
                </a:solidFill>
                <a:latin typeface="Tahoma" panose="020B0604030504040204"/>
                <a:cs typeface="Tahoma" panose="020B0604030504040204"/>
              </a:rPr>
              <a:t>concurrent DRAM</a:t>
            </a:r>
            <a:r>
              <a:rPr sz="2200" spc="50" dirty="0">
                <a:solidFill>
                  <a:srgbClr val="FF0000"/>
                </a:solidFill>
                <a:latin typeface="Tahoma" panose="020B0604030504040204"/>
                <a:cs typeface="Tahoma" panose="020B0604030504040204"/>
              </a:rPr>
              <a:t> </a:t>
            </a:r>
            <a:r>
              <a:rPr sz="2200" spc="-10" dirty="0">
                <a:solidFill>
                  <a:srgbClr val="FF0000"/>
                </a:solidFill>
                <a:latin typeface="Tahoma" panose="020B0604030504040204"/>
                <a:cs typeface="Tahoma" panose="020B0604030504040204"/>
              </a:rPr>
              <a:t>accesses</a:t>
            </a:r>
            <a:endParaRPr sz="2200" dirty="0">
              <a:latin typeface="Tahoma" panose="020B0604030504040204"/>
              <a:cs typeface="Tahoma" panose="020B0604030504040204"/>
            </a:endParaRPr>
          </a:p>
          <a:p>
            <a:pPr marL="683260" lvl="1" indent="-327025">
              <a:lnSpc>
                <a:spcPct val="100000"/>
              </a:lnSpc>
              <a:spcBef>
                <a:spcPts val="530"/>
              </a:spcBef>
              <a:buClr>
                <a:srgbClr val="3A812E"/>
              </a:buClr>
              <a:buSzPct val="59000"/>
              <a:buFont typeface="Wingdings" panose="05000000000000000000"/>
              <a:buChar char=""/>
              <a:tabLst>
                <a:tab pos="683260" algn="l"/>
                <a:tab pos="683895" algn="l"/>
              </a:tabLst>
            </a:pPr>
            <a:r>
              <a:rPr sz="2200" spc="-5" dirty="0">
                <a:latin typeface="Tahoma" panose="020B0604030504040204"/>
                <a:cs typeface="Tahoma" panose="020B0604030504040204"/>
              </a:rPr>
              <a:t>Bits in </a:t>
            </a:r>
            <a:r>
              <a:rPr sz="2200" spc="-10" dirty="0">
                <a:latin typeface="Tahoma" panose="020B0604030504040204"/>
                <a:cs typeface="Tahoma" panose="020B0604030504040204"/>
              </a:rPr>
              <a:t>address determine which </a:t>
            </a:r>
            <a:r>
              <a:rPr sz="2200" spc="-5" dirty="0">
                <a:latin typeface="Tahoma" panose="020B0604030504040204"/>
                <a:cs typeface="Tahoma" panose="020B0604030504040204"/>
              </a:rPr>
              <a:t>bank an address </a:t>
            </a:r>
            <a:r>
              <a:rPr sz="2200" spc="-10" dirty="0">
                <a:latin typeface="Tahoma" panose="020B0604030504040204"/>
                <a:cs typeface="Tahoma" panose="020B0604030504040204"/>
              </a:rPr>
              <a:t>resides</a:t>
            </a:r>
            <a:r>
              <a:rPr sz="2200" spc="150" dirty="0">
                <a:latin typeface="Tahoma" panose="020B0604030504040204"/>
                <a:cs typeface="Tahoma" panose="020B0604030504040204"/>
              </a:rPr>
              <a:t> </a:t>
            </a:r>
            <a:r>
              <a:rPr sz="2200" spc="-5" dirty="0">
                <a:latin typeface="Tahoma" panose="020B0604030504040204"/>
                <a:cs typeface="Tahoma" panose="020B0604030504040204"/>
              </a:rPr>
              <a:t>in</a:t>
            </a:r>
            <a:endParaRPr sz="2200" dirty="0">
              <a:latin typeface="Tahoma" panose="020B0604030504040204"/>
              <a:cs typeface="Tahoma" panose="020B0604030504040204"/>
            </a:endParaRP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Multiple </a:t>
            </a:r>
            <a:r>
              <a:rPr sz="2400" spc="-5" dirty="0">
                <a:latin typeface="Tahoma" panose="020B0604030504040204"/>
                <a:cs typeface="Tahoma" panose="020B0604030504040204"/>
              </a:rPr>
              <a:t>independent channels serve </a:t>
            </a:r>
            <a:r>
              <a:rPr sz="2400" dirty="0">
                <a:latin typeface="Tahoma" panose="020B0604030504040204"/>
                <a:cs typeface="Tahoma" panose="020B0604030504040204"/>
              </a:rPr>
              <a:t>the </a:t>
            </a:r>
            <a:r>
              <a:rPr sz="2400" spc="-5" dirty="0">
                <a:latin typeface="Tahoma" panose="020B0604030504040204"/>
                <a:cs typeface="Tahoma" panose="020B0604030504040204"/>
              </a:rPr>
              <a:t>same</a:t>
            </a:r>
            <a:r>
              <a:rPr sz="2400" spc="-75" dirty="0">
                <a:latin typeface="Tahoma" panose="020B0604030504040204"/>
                <a:cs typeface="Tahoma" panose="020B0604030504040204"/>
              </a:rPr>
              <a:t> </a:t>
            </a:r>
            <a:r>
              <a:rPr sz="2400" dirty="0">
                <a:latin typeface="Tahoma" panose="020B0604030504040204"/>
                <a:cs typeface="Tahoma" panose="020B0604030504040204"/>
              </a:rPr>
              <a:t>purpose</a:t>
            </a:r>
          </a:p>
          <a:p>
            <a:pPr marL="683260" lvl="1" indent="-327025">
              <a:lnSpc>
                <a:spcPct val="100000"/>
              </a:lnSpc>
              <a:spcBef>
                <a:spcPts val="525"/>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But they </a:t>
            </a:r>
            <a:r>
              <a:rPr sz="2200" spc="-5" dirty="0">
                <a:latin typeface="Tahoma" panose="020B0604030504040204"/>
                <a:cs typeface="Tahoma" panose="020B0604030504040204"/>
              </a:rPr>
              <a:t>are </a:t>
            </a:r>
            <a:r>
              <a:rPr sz="2200" spc="-10" dirty="0">
                <a:latin typeface="Tahoma" panose="020B0604030504040204"/>
                <a:cs typeface="Tahoma" panose="020B0604030504040204"/>
              </a:rPr>
              <a:t>even better </a:t>
            </a:r>
            <a:r>
              <a:rPr sz="2200" spc="-5" dirty="0">
                <a:latin typeface="Tahoma" panose="020B0604030504040204"/>
                <a:cs typeface="Tahoma" panose="020B0604030504040204"/>
              </a:rPr>
              <a:t>because </a:t>
            </a:r>
            <a:r>
              <a:rPr sz="2200" spc="-10" dirty="0">
                <a:latin typeface="Tahoma" panose="020B0604030504040204"/>
                <a:cs typeface="Tahoma" panose="020B0604030504040204"/>
              </a:rPr>
              <a:t>they </a:t>
            </a:r>
            <a:r>
              <a:rPr sz="2200" spc="-5" dirty="0">
                <a:latin typeface="Tahoma" panose="020B0604030504040204"/>
                <a:cs typeface="Tahoma" panose="020B0604030504040204"/>
              </a:rPr>
              <a:t>have </a:t>
            </a:r>
            <a:r>
              <a:rPr sz="2200" spc="-5" dirty="0">
                <a:solidFill>
                  <a:srgbClr val="FF0000"/>
                </a:solidFill>
                <a:latin typeface="Tahoma" panose="020B0604030504040204"/>
                <a:cs typeface="Tahoma" panose="020B0604030504040204"/>
              </a:rPr>
              <a:t>separate data</a:t>
            </a:r>
            <a:r>
              <a:rPr sz="2200" spc="250" dirty="0">
                <a:solidFill>
                  <a:srgbClr val="FF0000"/>
                </a:solidFill>
                <a:latin typeface="Tahoma" panose="020B0604030504040204"/>
                <a:cs typeface="Tahoma" panose="020B0604030504040204"/>
              </a:rPr>
              <a:t> </a:t>
            </a:r>
            <a:r>
              <a:rPr sz="2200" spc="-5" dirty="0">
                <a:solidFill>
                  <a:srgbClr val="FF0000"/>
                </a:solidFill>
                <a:latin typeface="Tahoma" panose="020B0604030504040204"/>
                <a:cs typeface="Tahoma" panose="020B0604030504040204"/>
              </a:rPr>
              <a:t>buses</a:t>
            </a:r>
            <a:endParaRPr sz="2200" dirty="0">
              <a:latin typeface="Tahoma" panose="020B0604030504040204"/>
              <a:cs typeface="Tahoma" panose="020B0604030504040204"/>
            </a:endParaRPr>
          </a:p>
          <a:p>
            <a:pPr marL="683260" lvl="1" indent="-327025">
              <a:lnSpc>
                <a:spcPct val="100000"/>
              </a:lnSpc>
              <a:spcBef>
                <a:spcPts val="525"/>
              </a:spcBef>
              <a:buClr>
                <a:srgbClr val="3A812E"/>
              </a:buClr>
              <a:buSzPct val="59000"/>
              <a:buFont typeface="Wingdings" panose="05000000000000000000"/>
              <a:buChar char=""/>
              <a:tabLst>
                <a:tab pos="683260" algn="l"/>
                <a:tab pos="683895" algn="l"/>
              </a:tabLst>
            </a:pPr>
            <a:r>
              <a:rPr sz="2200" spc="-5" dirty="0">
                <a:solidFill>
                  <a:srgbClr val="FF0000"/>
                </a:solidFill>
                <a:latin typeface="Tahoma" panose="020B0604030504040204"/>
                <a:cs typeface="Tahoma" panose="020B0604030504040204"/>
              </a:rPr>
              <a:t>Increased bus</a:t>
            </a:r>
            <a:r>
              <a:rPr sz="2200" spc="25" dirty="0">
                <a:solidFill>
                  <a:srgbClr val="FF0000"/>
                </a:solidFill>
                <a:latin typeface="Tahoma" panose="020B0604030504040204"/>
                <a:cs typeface="Tahoma" panose="020B0604030504040204"/>
              </a:rPr>
              <a:t> </a:t>
            </a:r>
            <a:r>
              <a:rPr sz="2200" spc="-5" dirty="0">
                <a:solidFill>
                  <a:srgbClr val="FF0000"/>
                </a:solidFill>
                <a:latin typeface="Tahoma" panose="020B0604030504040204"/>
                <a:cs typeface="Tahoma" panose="020B0604030504040204"/>
              </a:rPr>
              <a:t>bandwidth</a:t>
            </a:r>
            <a:endParaRPr sz="2200" dirty="0">
              <a:latin typeface="Tahoma" panose="020B0604030504040204"/>
              <a:cs typeface="Tahoma" panose="020B0604030504040204"/>
            </a:endParaRPr>
          </a:p>
          <a:p>
            <a:pPr lvl="1">
              <a:lnSpc>
                <a:spcPct val="100000"/>
              </a:lnSpc>
              <a:spcBef>
                <a:spcPts val="10"/>
              </a:spcBef>
              <a:buClr>
                <a:srgbClr val="3A812E"/>
              </a:buClr>
              <a:buFont typeface="Wingdings" panose="05000000000000000000"/>
              <a:buChar char=""/>
            </a:pPr>
            <a:endParaRPr sz="3100" dirty="0">
              <a:latin typeface="Tahoma" panose="020B0604030504040204"/>
              <a:cs typeface="Tahoma" panose="020B0604030504040204"/>
            </a:endParaRPr>
          </a:p>
          <a:p>
            <a:pPr marL="355600" indent="-342900">
              <a:lnSpc>
                <a:spcPct val="100000"/>
              </a:lnSpc>
              <a:buClr>
                <a:srgbClr val="CC9900"/>
              </a:buClr>
              <a:buSzPct val="65000"/>
              <a:buFont typeface="Wingdings" panose="05000000000000000000"/>
              <a:buChar char=""/>
              <a:tabLst>
                <a:tab pos="354965" algn="l"/>
                <a:tab pos="355600" algn="l"/>
              </a:tabLst>
            </a:pPr>
            <a:r>
              <a:rPr sz="2400" spc="-5" dirty="0">
                <a:latin typeface="Tahoma" panose="020B0604030504040204"/>
                <a:cs typeface="Tahoma" panose="020B0604030504040204"/>
              </a:rPr>
              <a:t>Enabling </a:t>
            </a:r>
            <a:r>
              <a:rPr sz="2400" dirty="0">
                <a:latin typeface="Tahoma" panose="020B0604030504040204"/>
                <a:cs typeface="Tahoma" panose="020B0604030504040204"/>
              </a:rPr>
              <a:t>more </a:t>
            </a:r>
            <a:r>
              <a:rPr sz="2400" spc="-5" dirty="0">
                <a:latin typeface="Tahoma" panose="020B0604030504040204"/>
                <a:cs typeface="Tahoma" panose="020B0604030504040204"/>
              </a:rPr>
              <a:t>concurrency requires</a:t>
            </a:r>
            <a:r>
              <a:rPr sz="2400" spc="-40" dirty="0">
                <a:latin typeface="Tahoma" panose="020B0604030504040204"/>
                <a:cs typeface="Tahoma" panose="020B0604030504040204"/>
              </a:rPr>
              <a:t> </a:t>
            </a:r>
            <a:r>
              <a:rPr sz="2400" spc="-5" dirty="0">
                <a:latin typeface="Tahoma" panose="020B0604030504040204"/>
                <a:cs typeface="Tahoma" panose="020B0604030504040204"/>
              </a:rPr>
              <a:t>reducing</a:t>
            </a:r>
            <a:endParaRPr sz="2400" dirty="0">
              <a:latin typeface="Tahoma" panose="020B0604030504040204"/>
              <a:cs typeface="Tahoma" panose="020B0604030504040204"/>
            </a:endParaRPr>
          </a:p>
          <a:p>
            <a:pPr marL="683260" lvl="1" indent="-327025">
              <a:lnSpc>
                <a:spcPct val="100000"/>
              </a:lnSpc>
              <a:spcBef>
                <a:spcPts val="525"/>
              </a:spcBef>
              <a:buClr>
                <a:srgbClr val="3A812E"/>
              </a:buClr>
              <a:buSzPct val="59000"/>
              <a:buFont typeface="Wingdings" panose="05000000000000000000"/>
              <a:buChar char=""/>
              <a:tabLst>
                <a:tab pos="683260" algn="l"/>
                <a:tab pos="683895" algn="l"/>
              </a:tabLst>
            </a:pPr>
            <a:r>
              <a:rPr sz="2200" spc="-10" dirty="0">
                <a:latin typeface="Tahoma" panose="020B0604030504040204"/>
                <a:cs typeface="Tahoma" panose="020B0604030504040204"/>
              </a:rPr>
              <a:t>Bank</a:t>
            </a:r>
            <a:r>
              <a:rPr sz="2200" spc="-5" dirty="0">
                <a:latin typeface="Tahoma" panose="020B0604030504040204"/>
                <a:cs typeface="Tahoma" panose="020B0604030504040204"/>
              </a:rPr>
              <a:t> conflicts</a:t>
            </a:r>
            <a:endParaRPr sz="2200" dirty="0">
              <a:latin typeface="Tahoma" panose="020B0604030504040204"/>
              <a:cs typeface="Tahoma" panose="020B0604030504040204"/>
            </a:endParaRPr>
          </a:p>
          <a:p>
            <a:pPr marL="683260" lvl="1" indent="-327025">
              <a:lnSpc>
                <a:spcPct val="100000"/>
              </a:lnSpc>
              <a:spcBef>
                <a:spcPts val="530"/>
              </a:spcBef>
              <a:buClr>
                <a:srgbClr val="3A812E"/>
              </a:buClr>
              <a:buSzPct val="59000"/>
              <a:buFont typeface="Wingdings" panose="05000000000000000000"/>
              <a:buChar char=""/>
              <a:tabLst>
                <a:tab pos="683260" algn="l"/>
                <a:tab pos="683895" algn="l"/>
              </a:tabLst>
            </a:pPr>
            <a:r>
              <a:rPr sz="2200" spc="-5" dirty="0">
                <a:latin typeface="Tahoma" panose="020B0604030504040204"/>
                <a:cs typeface="Tahoma" panose="020B0604030504040204"/>
              </a:rPr>
              <a:t>Channel</a:t>
            </a:r>
            <a:r>
              <a:rPr sz="2200" dirty="0">
                <a:latin typeface="Tahoma" panose="020B0604030504040204"/>
                <a:cs typeface="Tahoma" panose="020B0604030504040204"/>
              </a:rPr>
              <a:t> </a:t>
            </a:r>
            <a:r>
              <a:rPr sz="2200" spc="-5" dirty="0">
                <a:latin typeface="Tahoma" panose="020B0604030504040204"/>
                <a:cs typeface="Tahoma" panose="020B0604030504040204"/>
              </a:rPr>
              <a:t>conflicts</a:t>
            </a:r>
            <a:endParaRPr sz="2200" dirty="0">
              <a:latin typeface="Tahoma" panose="020B0604030504040204"/>
              <a:cs typeface="Tahoma" panose="020B0604030504040204"/>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a:endParaRPr/>
          </a:p>
        </p:txBody>
      </p:sp>
      <p:sp>
        <p:nvSpPr>
          <p:cNvPr id="4" name="object 4"/>
          <p:cNvSpPr txBox="1">
            <a:spLocks noGrp="1"/>
          </p:cNvSpPr>
          <p:nvPr>
            <p:ph type="title"/>
          </p:nvPr>
        </p:nvSpPr>
        <p:spPr>
          <a:xfrm>
            <a:off x="2417445" y="230249"/>
            <a:ext cx="5201285" cy="504190"/>
          </a:xfrm>
          <a:prstGeom prst="rect">
            <a:avLst/>
          </a:prstGeom>
        </p:spPr>
        <p:txBody>
          <a:bodyPr vert="horz" wrap="square" lIns="0" tIns="12065" rIns="0" bIns="0" rtlCol="0">
            <a:spAutoFit/>
          </a:bodyPr>
          <a:lstStyle/>
          <a:p>
            <a:pPr marL="12700">
              <a:lnSpc>
                <a:spcPct val="100000"/>
              </a:lnSpc>
              <a:spcBef>
                <a:spcPts val="95"/>
              </a:spcBef>
            </a:pPr>
            <a:r>
              <a:rPr sz="3200" spc="-10" dirty="0">
                <a:solidFill>
                  <a:schemeClr val="tx1"/>
                </a:solidFill>
                <a:latin typeface="Arial" panose="020B0604020202020204" pitchFamily="34" charset="0"/>
                <a:cs typeface="Arial" panose="020B0604020202020204" pitchFamily="34" charset="0"/>
              </a:rPr>
              <a:t>How Multiple </a:t>
            </a:r>
            <a:r>
              <a:rPr sz="3200" spc="-5" dirty="0">
                <a:solidFill>
                  <a:schemeClr val="tx1"/>
                </a:solidFill>
                <a:latin typeface="Arial" panose="020B0604020202020204" pitchFamily="34" charset="0"/>
                <a:cs typeface="Arial" panose="020B0604020202020204" pitchFamily="34" charset="0"/>
              </a:rPr>
              <a:t>Banks</a:t>
            </a:r>
            <a:r>
              <a:rPr sz="3200" spc="20" dirty="0">
                <a:solidFill>
                  <a:schemeClr val="tx1"/>
                </a:solidFill>
                <a:latin typeface="Arial" panose="020B0604020202020204" pitchFamily="34" charset="0"/>
                <a:cs typeface="Arial" panose="020B0604020202020204" pitchFamily="34" charset="0"/>
              </a:rPr>
              <a:t> </a:t>
            </a:r>
            <a:r>
              <a:rPr sz="3200" spc="-10" dirty="0">
                <a:solidFill>
                  <a:schemeClr val="tx1"/>
                </a:solidFill>
                <a:latin typeface="Arial" panose="020B0604020202020204" pitchFamily="34" charset="0"/>
                <a:cs typeface="Arial" panose="020B0604020202020204" pitchFamily="34" charset="0"/>
              </a:rPr>
              <a:t>Help</a:t>
            </a:r>
          </a:p>
        </p:txBody>
      </p:sp>
      <p:sp>
        <p:nvSpPr>
          <p:cNvPr id="5" name="object 5"/>
          <p:cNvSpPr/>
          <p:nvPr/>
        </p:nvSpPr>
        <p:spPr>
          <a:xfrm>
            <a:off x="536341" y="1774615"/>
            <a:ext cx="8303620" cy="4873673"/>
          </a:xfrm>
          <a:prstGeom prst="rect">
            <a:avLst/>
          </a:prstGeom>
          <a:blipFill>
            <a:blip r:embed="rId2" cstate="print"/>
            <a:stretch>
              <a:fillRect/>
            </a:stretch>
          </a:blipFill>
        </p:spPr>
        <p:txBody>
          <a:bodyPr wrap="square" lIns="0" tIns="0" rIns="0" bIns="0" rtlCol="0"/>
          <a:lstStyle/>
          <a:p>
            <a:endParaRPr dirty="0"/>
          </a:p>
        </p:txBody>
      </p:sp>
      <p:sp>
        <p:nvSpPr>
          <p:cNvPr id="9" name="矩形标注 8"/>
          <p:cNvSpPr/>
          <p:nvPr/>
        </p:nvSpPr>
        <p:spPr>
          <a:xfrm>
            <a:off x="536341" y="3289534"/>
            <a:ext cx="3402624" cy="430823"/>
          </a:xfrm>
          <a:prstGeom prst="wedgeRectCallout">
            <a:avLst>
              <a:gd name="adj1" fmla="val -36551"/>
              <a:gd name="adj2" fmla="val 2073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 latency</a:t>
            </a:r>
          </a:p>
        </p:txBody>
      </p:sp>
      <p:sp>
        <p:nvSpPr>
          <p:cNvPr id="7" name="文本框 6"/>
          <p:cNvSpPr txBox="1"/>
          <p:nvPr/>
        </p:nvSpPr>
        <p:spPr>
          <a:xfrm>
            <a:off x="1846386" y="1667666"/>
            <a:ext cx="1478225" cy="369332"/>
          </a:xfrm>
          <a:prstGeom prst="rect">
            <a:avLst/>
          </a:prstGeom>
          <a:noFill/>
        </p:spPr>
        <p:txBody>
          <a:bodyPr wrap="none" rtlCol="0">
            <a:spAutoFit/>
          </a:bodyPr>
          <a:lstStyle/>
          <a:p>
            <a:r>
              <a:rPr lang="en-US" dirty="0">
                <a:solidFill>
                  <a:srgbClr val="FF0000"/>
                </a:solidFill>
              </a:rPr>
              <a:t>Bank conflicts</a:t>
            </a:r>
          </a:p>
        </p:txBody>
      </p:sp>
      <p:sp>
        <p:nvSpPr>
          <p:cNvPr id="10" name="矩形标注 9"/>
          <p:cNvSpPr/>
          <p:nvPr/>
        </p:nvSpPr>
        <p:spPr>
          <a:xfrm>
            <a:off x="606669" y="1199156"/>
            <a:ext cx="3402624" cy="430823"/>
          </a:xfrm>
          <a:prstGeom prst="wedgeRectCallout">
            <a:avLst>
              <a:gd name="adj1" fmla="val -35665"/>
              <a:gd name="adj2" fmla="val 1461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Bank start-up latency</a:t>
            </a:r>
          </a:p>
        </p:txBody>
      </p:sp>
      <p:sp>
        <p:nvSpPr>
          <p:cNvPr id="2" name="文本框 1"/>
          <p:cNvSpPr txBox="1"/>
          <p:nvPr/>
        </p:nvSpPr>
        <p:spPr>
          <a:xfrm>
            <a:off x="4857007" y="3754869"/>
            <a:ext cx="1795684" cy="369332"/>
          </a:xfrm>
          <a:prstGeom prst="rect">
            <a:avLst/>
          </a:prstGeom>
          <a:noFill/>
        </p:spPr>
        <p:txBody>
          <a:bodyPr wrap="none" rtlCol="0">
            <a:spAutoFit/>
          </a:bodyPr>
          <a:lstStyle/>
          <a:p>
            <a:r>
              <a:rPr lang="en-US" altLang="zh-CN" i="1" dirty="0">
                <a:latin typeface="Calibri" panose="020F0502020204030204" charset="0"/>
                <a:cs typeface="Calibri" panose="020F0502020204030204" charset="0"/>
              </a:rPr>
              <a:t>in the same bank</a:t>
            </a:r>
            <a:endParaRPr lang="en-US" i="1" dirty="0">
              <a:latin typeface="Calibri" panose="020F0502020204030204" charset="0"/>
              <a:cs typeface="Calibri" panose="020F0502020204030204" charset="0"/>
            </a:endParaRPr>
          </a:p>
        </p:txBody>
      </p:sp>
      <p:sp>
        <p:nvSpPr>
          <p:cNvPr id="11" name="文本框 10"/>
          <p:cNvSpPr txBox="1"/>
          <p:nvPr/>
        </p:nvSpPr>
        <p:spPr>
          <a:xfrm>
            <a:off x="1964062" y="2563096"/>
            <a:ext cx="1615186" cy="369332"/>
          </a:xfrm>
          <a:prstGeom prst="rect">
            <a:avLst/>
          </a:prstGeom>
          <a:noFill/>
        </p:spPr>
        <p:txBody>
          <a:bodyPr wrap="none" rtlCol="0">
            <a:spAutoFit/>
          </a:bodyPr>
          <a:lstStyle/>
          <a:p>
            <a:r>
              <a:rPr lang="en-US" dirty="0">
                <a:solidFill>
                  <a:srgbClr val="FF0000"/>
                </a:solidFill>
              </a:rPr>
              <a:t>Bank busy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9</a:t>
            </a:r>
            <a:endParaRPr sz="1200">
              <a:latin typeface="Times New Roman" panose="02020603050405020304"/>
              <a:cs typeface="Times New Roman" panose="02020603050405020304"/>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a:cs typeface="Times New Roman" panose="02020603050405020304"/>
              </a:rPr>
              <a:t> </a:t>
            </a:r>
            <a:endParaRPr sz="1200" dirty="0">
              <a:latin typeface="Times New Roman" panose="02020603050405020304"/>
              <a:cs typeface="Times New Roman" panose="02020603050405020304"/>
            </a:endParaRPr>
          </a:p>
        </p:txBody>
      </p:sp>
      <p:sp>
        <p:nvSpPr>
          <p:cNvPr id="4" name="object 4"/>
          <p:cNvSpPr/>
          <p:nvPr/>
        </p:nvSpPr>
        <p:spPr>
          <a:xfrm>
            <a:off x="1206308" y="547683"/>
            <a:ext cx="4286250" cy="442595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07986" y="4913820"/>
            <a:ext cx="7677022" cy="1674817"/>
          </a:xfrm>
          <a:prstGeom prst="rect">
            <a:avLst/>
          </a:prstGeom>
        </p:spPr>
        <p:txBody>
          <a:bodyPr vert="horz" wrap="square" lIns="0" tIns="12700" rIns="0" bIns="0" rtlCol="0">
            <a:spAutoFit/>
          </a:bodyPr>
          <a:lstStyle/>
          <a:p>
            <a:pPr marL="12700" marR="5080">
              <a:lnSpc>
                <a:spcPct val="100000"/>
              </a:lnSpc>
              <a:spcBef>
                <a:spcPts val="100"/>
              </a:spcBef>
            </a:pPr>
            <a:r>
              <a:rPr b="1" spc="-5" dirty="0">
                <a:latin typeface="Arial" panose="020B0604020202020204" pitchFamily="34" charset="0"/>
                <a:cs typeface="Arial" panose="020B0604020202020204" pitchFamily="34" charset="0"/>
              </a:rPr>
              <a:t>Figure </a:t>
            </a:r>
            <a:r>
              <a:rPr b="1" dirty="0">
                <a:latin typeface="Arial" panose="020B0604020202020204" pitchFamily="34" charset="0"/>
                <a:cs typeface="Arial" panose="020B0604020202020204" pitchFamily="34" charset="0"/>
              </a:rPr>
              <a:t>4.2 </a:t>
            </a:r>
            <a:r>
              <a:rPr lang="en-US" b="1" dirty="0">
                <a:latin typeface="Arial" panose="020B0604020202020204" pitchFamily="34" charset="0"/>
                <a:cs typeface="Arial" panose="020B0604020202020204" pitchFamily="34" charset="0"/>
              </a:rPr>
              <a:t>The basic structure of a vector architecture, RV64V, </a:t>
            </a:r>
            <a:r>
              <a:rPr lang="en-US" dirty="0">
                <a:latin typeface="Arial" panose="020B0604020202020204" pitchFamily="34" charset="0"/>
                <a:cs typeface="Arial" panose="020B0604020202020204" pitchFamily="34" charset="0"/>
              </a:rPr>
              <a:t>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a:t>
            </a:r>
            <a:endParaRPr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4A17179-FDF4-4F09-B302-CAB0552DCDE3}"/>
              </a:ext>
            </a:extLst>
          </p:cNvPr>
          <p:cNvSpPr/>
          <p:nvPr/>
        </p:nvSpPr>
        <p:spPr>
          <a:xfrm>
            <a:off x="1206308" y="269363"/>
            <a:ext cx="1635253" cy="381952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流程图: 数据 6">
            <a:extLst>
              <a:ext uri="{FF2B5EF4-FFF2-40B4-BE49-F238E27FC236}">
                <a16:creationId xmlns:a16="http://schemas.microsoft.com/office/drawing/2014/main" id="{7464B975-F0C2-4FC8-A2D6-F7FDCC3460EB}"/>
              </a:ext>
            </a:extLst>
          </p:cNvPr>
          <p:cNvSpPr/>
          <p:nvPr/>
        </p:nvSpPr>
        <p:spPr>
          <a:xfrm flipH="1">
            <a:off x="5604962" y="1503206"/>
            <a:ext cx="3283314" cy="1417514"/>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dirty="0"/>
          </a:p>
        </p:txBody>
      </p:sp>
      <p:sp>
        <p:nvSpPr>
          <p:cNvPr id="8" name="文本框 7">
            <a:extLst>
              <a:ext uri="{FF2B5EF4-FFF2-40B4-BE49-F238E27FC236}">
                <a16:creationId xmlns:a16="http://schemas.microsoft.com/office/drawing/2014/main" id="{8E50373C-815C-4216-AB43-EBFAF689D69D}"/>
              </a:ext>
            </a:extLst>
          </p:cNvPr>
          <p:cNvSpPr txBox="1"/>
          <p:nvPr/>
        </p:nvSpPr>
        <p:spPr>
          <a:xfrm>
            <a:off x="5776483" y="1133874"/>
            <a:ext cx="2366353" cy="369332"/>
          </a:xfrm>
          <a:prstGeom prst="rect">
            <a:avLst/>
          </a:prstGeom>
          <a:noFill/>
        </p:spPr>
        <p:txBody>
          <a:bodyPr wrap="none" rtlCol="0">
            <a:spAutoFit/>
          </a:bodyPr>
          <a:lstStyle/>
          <a:p>
            <a:r>
              <a:rPr lang="en-US" altLang="zh-CN" dirty="0"/>
              <a:t>Fully-loaded pipeline  </a:t>
            </a:r>
            <a:r>
              <a:rPr lang="en-US" altLang="zh-CN" dirty="0">
                <a:solidFill>
                  <a:srgbClr val="FF0000"/>
                </a:solidFill>
              </a:rPr>
              <a:t>√</a:t>
            </a:r>
            <a:endParaRPr lang="zh-CN" altLang="en-US" dirty="0">
              <a:solidFill>
                <a:srgbClr val="FF0000"/>
              </a:solidFill>
            </a:endParaRPr>
          </a:p>
        </p:txBody>
      </p:sp>
      <p:sp>
        <p:nvSpPr>
          <p:cNvPr id="9" name="流程图: 数据 8">
            <a:extLst>
              <a:ext uri="{FF2B5EF4-FFF2-40B4-BE49-F238E27FC236}">
                <a16:creationId xmlns:a16="http://schemas.microsoft.com/office/drawing/2014/main" id="{569B83A0-ABB5-4F29-AFAF-C8978F23754F}"/>
              </a:ext>
            </a:extLst>
          </p:cNvPr>
          <p:cNvSpPr/>
          <p:nvPr/>
        </p:nvSpPr>
        <p:spPr>
          <a:xfrm flipH="1">
            <a:off x="5745487" y="3415675"/>
            <a:ext cx="3283314" cy="1384617"/>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2800" dirty="0"/>
          </a:p>
        </p:txBody>
      </p:sp>
      <p:sp>
        <p:nvSpPr>
          <p:cNvPr id="10" name="文本框 9">
            <a:extLst>
              <a:ext uri="{FF2B5EF4-FFF2-40B4-BE49-F238E27FC236}">
                <a16:creationId xmlns:a16="http://schemas.microsoft.com/office/drawing/2014/main" id="{F2F5C5B8-D36E-4D9F-8CC9-40FF2C10C0F4}"/>
              </a:ext>
            </a:extLst>
          </p:cNvPr>
          <p:cNvSpPr txBox="1"/>
          <p:nvPr/>
        </p:nvSpPr>
        <p:spPr>
          <a:xfrm>
            <a:off x="5740572" y="3045601"/>
            <a:ext cx="3086166" cy="369332"/>
          </a:xfrm>
          <a:prstGeom prst="rect">
            <a:avLst/>
          </a:prstGeom>
          <a:noFill/>
        </p:spPr>
        <p:txBody>
          <a:bodyPr wrap="none" rtlCol="0">
            <a:spAutoFit/>
          </a:bodyPr>
          <a:lstStyle/>
          <a:p>
            <a:r>
              <a:rPr lang="en-US" altLang="zh-CN" dirty="0"/>
              <a:t>Fractionally-loaded pipeline   </a:t>
            </a:r>
            <a:r>
              <a:rPr lang="en-US" altLang="zh-CN" dirty="0">
                <a:solidFill>
                  <a:srgbClr val="FF0000"/>
                </a:solidFill>
              </a:rPr>
              <a:t>ꓫ</a:t>
            </a:r>
            <a:endParaRPr lang="zh-CN" altLang="en-US" dirty="0">
              <a:solidFill>
                <a:srgbClr val="FF0000"/>
              </a:solidFill>
            </a:endParaRPr>
          </a:p>
        </p:txBody>
      </p:sp>
      <p:sp>
        <p:nvSpPr>
          <p:cNvPr id="11" name="矩形 10">
            <a:extLst>
              <a:ext uri="{FF2B5EF4-FFF2-40B4-BE49-F238E27FC236}">
                <a16:creationId xmlns:a16="http://schemas.microsoft.com/office/drawing/2014/main" id="{376A54D2-993A-42E6-AC97-9F144ED4C33D}"/>
              </a:ext>
            </a:extLst>
          </p:cNvPr>
          <p:cNvSpPr/>
          <p:nvPr/>
        </p:nvSpPr>
        <p:spPr>
          <a:xfrm>
            <a:off x="6359998" y="3414933"/>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F2265AC-A4C2-42DE-8AAA-A22D36BD75A5}"/>
              </a:ext>
            </a:extLst>
          </p:cNvPr>
          <p:cNvSpPr/>
          <p:nvPr/>
        </p:nvSpPr>
        <p:spPr>
          <a:xfrm>
            <a:off x="6359998" y="3677542"/>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6C6D0B2-7AA2-4922-BB62-D5120C24CD9A}"/>
              </a:ext>
            </a:extLst>
          </p:cNvPr>
          <p:cNvSpPr/>
          <p:nvPr/>
        </p:nvSpPr>
        <p:spPr>
          <a:xfrm>
            <a:off x="6647998" y="3958890"/>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D0BBA30-CFC8-4E07-B6D3-F0551ED45E0B}"/>
              </a:ext>
            </a:extLst>
          </p:cNvPr>
          <p:cNvSpPr/>
          <p:nvPr/>
        </p:nvSpPr>
        <p:spPr>
          <a:xfrm>
            <a:off x="6647998" y="4248916"/>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CA0F327-D0EF-4FFF-B9D9-E0836BC930C0}"/>
              </a:ext>
            </a:extLst>
          </p:cNvPr>
          <p:cNvSpPr/>
          <p:nvPr/>
        </p:nvSpPr>
        <p:spPr>
          <a:xfrm>
            <a:off x="7262509" y="3425190"/>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0F8E40-4434-42FD-A14B-C459BF493E59}"/>
              </a:ext>
            </a:extLst>
          </p:cNvPr>
          <p:cNvSpPr/>
          <p:nvPr/>
        </p:nvSpPr>
        <p:spPr>
          <a:xfrm>
            <a:off x="7262509" y="4248916"/>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AA3CF0A-6B44-4491-84C6-78C6F7F32CB7}"/>
              </a:ext>
            </a:extLst>
          </p:cNvPr>
          <p:cNvSpPr/>
          <p:nvPr/>
        </p:nvSpPr>
        <p:spPr>
          <a:xfrm>
            <a:off x="7537845" y="4504543"/>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4880266-24D6-4135-8854-C02E91D360C0}"/>
              </a:ext>
            </a:extLst>
          </p:cNvPr>
          <p:cNvSpPr/>
          <p:nvPr/>
        </p:nvSpPr>
        <p:spPr>
          <a:xfrm>
            <a:off x="7839263" y="3677542"/>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9CBB874-1B37-430E-8893-EC886BAB1403}"/>
              </a:ext>
            </a:extLst>
          </p:cNvPr>
          <p:cNvSpPr/>
          <p:nvPr/>
        </p:nvSpPr>
        <p:spPr>
          <a:xfrm>
            <a:off x="8153404" y="4248916"/>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06627D3-2E3B-4DC1-86D3-D36691BA0115}"/>
              </a:ext>
            </a:extLst>
          </p:cNvPr>
          <p:cNvSpPr/>
          <p:nvPr/>
        </p:nvSpPr>
        <p:spPr>
          <a:xfrm>
            <a:off x="6647998" y="3677542"/>
            <a:ext cx="288000" cy="288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78330" y="94648"/>
            <a:ext cx="6162088" cy="599780"/>
          </a:xfrm>
          <a:prstGeom prst="rect">
            <a:avLst/>
          </a:prstGeom>
        </p:spPr>
        <p:txBody>
          <a:bodyPr vert="horz" wrap="square" lIns="0" tIns="13335" rIns="0" bIns="0" rtlCol="0">
            <a:spAutoFit/>
          </a:bodyPr>
          <a:lstStyle/>
          <a:p>
            <a:pPr marL="12700">
              <a:lnSpc>
                <a:spcPct val="100000"/>
              </a:lnSpc>
              <a:spcBef>
                <a:spcPts val="105"/>
              </a:spcBef>
            </a:pPr>
            <a:r>
              <a:rPr lang="en-US" altLang="en-US" dirty="0"/>
              <a:t>Cray-1 (1976)</a:t>
            </a:r>
            <a:endParaRPr spc="-5" dirty="0"/>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13</a:t>
            </a:fld>
            <a:endParaRPr sz="1200">
              <a:latin typeface="Arial" panose="020B0604020202020204"/>
              <a:cs typeface="Arial" panose="020B0604020202020204"/>
            </a:endParaRPr>
          </a:p>
        </p:txBody>
      </p:sp>
      <p:sp>
        <p:nvSpPr>
          <p:cNvPr id="164" name="Rectangle 5"/>
          <p:cNvSpPr>
            <a:spLocks noChangeArrowheads="1"/>
          </p:cNvSpPr>
          <p:nvPr/>
        </p:nvSpPr>
        <p:spPr bwMode="auto">
          <a:xfrm>
            <a:off x="240347" y="1213849"/>
            <a:ext cx="2041526" cy="4814888"/>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5" name="Rectangle 6"/>
          <p:cNvSpPr>
            <a:spLocks noChangeArrowheads="1"/>
          </p:cNvSpPr>
          <p:nvPr/>
        </p:nvSpPr>
        <p:spPr bwMode="auto">
          <a:xfrm>
            <a:off x="365760" y="1899649"/>
            <a:ext cx="1990725" cy="42447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Single Port</a:t>
            </a:r>
          </a:p>
          <a:p>
            <a:pPr eaLnBrk="0" fontAlgn="base" hangingPunct="0">
              <a:spcBef>
                <a:spcPct val="0"/>
              </a:spcBef>
              <a:spcAft>
                <a:spcPct val="0"/>
              </a:spcAft>
            </a:pPr>
            <a:r>
              <a:rPr lang="en-US" altLang="en-US" b="1" dirty="0">
                <a:solidFill>
                  <a:srgbClr val="000000"/>
                </a:solidFill>
                <a:latin typeface="Arial" panose="020B0604020202020204" pitchFamily="34" charset="0"/>
              </a:rPr>
              <a:t>Memory</a:t>
            </a: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16 banks of 64-bit words</a:t>
            </a:r>
          </a:p>
          <a:p>
            <a:pPr algn="ctr" eaLnBrk="0" fontAlgn="base" hangingPunct="0">
              <a:spcBef>
                <a:spcPct val="0"/>
              </a:spcBef>
              <a:spcAft>
                <a:spcPct val="0"/>
              </a:spcAft>
            </a:pPr>
            <a:r>
              <a:rPr lang="en-US" altLang="en-US" b="1" dirty="0">
                <a:solidFill>
                  <a:srgbClr val="000000"/>
                </a:solidFill>
                <a:latin typeface="Arial" panose="020B0604020202020204" pitchFamily="34" charset="0"/>
              </a:rPr>
              <a:t>+ </a:t>
            </a:r>
          </a:p>
          <a:p>
            <a:pPr algn="ctr" eaLnBrk="0" fontAlgn="base" hangingPunct="0">
              <a:spcBef>
                <a:spcPct val="0"/>
              </a:spcBef>
              <a:spcAft>
                <a:spcPct val="0"/>
              </a:spcAft>
            </a:pPr>
            <a:r>
              <a:rPr lang="en-US" altLang="en-US" b="1" dirty="0">
                <a:solidFill>
                  <a:srgbClr val="000000"/>
                </a:solidFill>
                <a:latin typeface="Arial" panose="020B0604020202020204" pitchFamily="34" charset="0"/>
              </a:rPr>
              <a:t>8-bit SECDED</a:t>
            </a:r>
            <a:r>
              <a:rPr lang="zh-CN" altLang="en-US" b="1" dirty="0">
                <a:solidFill>
                  <a:srgbClr val="000000"/>
                </a:solidFill>
                <a:latin typeface="Arial" panose="020B0604020202020204" pitchFamily="34" charset="0"/>
              </a:rPr>
              <a:t>单错纠正双错检测</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80MW/sec data load/store</a:t>
            </a: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320MW/sec instruction</a:t>
            </a:r>
          </a:p>
          <a:p>
            <a:pPr eaLnBrk="0" fontAlgn="base" hangingPunct="0">
              <a:spcBef>
                <a:spcPct val="0"/>
              </a:spcBef>
              <a:spcAft>
                <a:spcPct val="0"/>
              </a:spcAft>
            </a:pPr>
            <a:r>
              <a:rPr lang="en-US" altLang="en-US" b="1" dirty="0">
                <a:solidFill>
                  <a:srgbClr val="000000"/>
                </a:solidFill>
                <a:latin typeface="Arial" panose="020B0604020202020204" pitchFamily="34" charset="0"/>
              </a:rPr>
              <a:t>buffer refill</a:t>
            </a:r>
          </a:p>
        </p:txBody>
      </p:sp>
      <p:sp>
        <p:nvSpPr>
          <p:cNvPr id="166" name="Rectangle 7"/>
          <p:cNvSpPr>
            <a:spLocks noChangeArrowheads="1"/>
          </p:cNvSpPr>
          <p:nvPr/>
        </p:nvSpPr>
        <p:spPr bwMode="auto">
          <a:xfrm>
            <a:off x="2421573" y="6014449"/>
            <a:ext cx="2478087"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4 Instruction Buffers</a:t>
            </a:r>
          </a:p>
        </p:txBody>
      </p:sp>
      <p:sp>
        <p:nvSpPr>
          <p:cNvPr id="167" name="Line 8"/>
          <p:cNvSpPr>
            <a:spLocks noChangeShapeType="1"/>
          </p:cNvSpPr>
          <p:nvPr/>
        </p:nvSpPr>
        <p:spPr bwMode="auto">
          <a:xfrm flipV="1">
            <a:off x="2726373" y="5455649"/>
            <a:ext cx="431800" cy="482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8" name="Line 9"/>
          <p:cNvSpPr>
            <a:spLocks noChangeShapeType="1"/>
          </p:cNvSpPr>
          <p:nvPr/>
        </p:nvSpPr>
        <p:spPr bwMode="auto">
          <a:xfrm>
            <a:off x="28025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9" name="Line 10"/>
          <p:cNvSpPr>
            <a:spLocks noChangeShapeType="1"/>
          </p:cNvSpPr>
          <p:nvPr/>
        </p:nvSpPr>
        <p:spPr bwMode="auto">
          <a:xfrm>
            <a:off x="28787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0" name="Line 11"/>
          <p:cNvSpPr>
            <a:spLocks noChangeShapeType="1"/>
          </p:cNvSpPr>
          <p:nvPr/>
        </p:nvSpPr>
        <p:spPr bwMode="auto">
          <a:xfrm>
            <a:off x="2954973" y="56969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1" name="Line 12"/>
          <p:cNvSpPr>
            <a:spLocks noChangeShapeType="1"/>
          </p:cNvSpPr>
          <p:nvPr/>
        </p:nvSpPr>
        <p:spPr bwMode="auto">
          <a:xfrm>
            <a:off x="30311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2" name="Rectangle 13"/>
          <p:cNvSpPr>
            <a:spLocks noChangeArrowheads="1"/>
          </p:cNvSpPr>
          <p:nvPr/>
        </p:nvSpPr>
        <p:spPr bwMode="auto">
          <a:xfrm>
            <a:off x="3335973" y="54048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3" name="Rectangle 14"/>
          <p:cNvSpPr>
            <a:spLocks noChangeArrowheads="1"/>
          </p:cNvSpPr>
          <p:nvPr/>
        </p:nvSpPr>
        <p:spPr bwMode="auto">
          <a:xfrm>
            <a:off x="3259773" y="54810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4" name="Rectangle 15"/>
          <p:cNvSpPr>
            <a:spLocks noChangeArrowheads="1"/>
          </p:cNvSpPr>
          <p:nvPr/>
        </p:nvSpPr>
        <p:spPr bwMode="auto">
          <a:xfrm>
            <a:off x="3183573" y="55572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5" name="Rectangle 16"/>
          <p:cNvSpPr>
            <a:spLocks noChangeArrowheads="1"/>
          </p:cNvSpPr>
          <p:nvPr/>
        </p:nvSpPr>
        <p:spPr bwMode="auto">
          <a:xfrm>
            <a:off x="3107373" y="56334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6" name="Rectangle 17"/>
          <p:cNvSpPr>
            <a:spLocks noChangeArrowheads="1"/>
          </p:cNvSpPr>
          <p:nvPr/>
        </p:nvSpPr>
        <p:spPr bwMode="auto">
          <a:xfrm>
            <a:off x="3080385" y="5644562"/>
            <a:ext cx="9477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64-bitx16</a:t>
            </a:r>
          </a:p>
        </p:txBody>
      </p:sp>
      <p:sp>
        <p:nvSpPr>
          <p:cNvPr id="177" name="Line 18"/>
          <p:cNvSpPr>
            <a:spLocks noChangeShapeType="1"/>
          </p:cNvSpPr>
          <p:nvPr/>
        </p:nvSpPr>
        <p:spPr bwMode="auto">
          <a:xfrm>
            <a:off x="2269173" y="5925549"/>
            <a:ext cx="431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8" name="Line 19"/>
          <p:cNvSpPr>
            <a:spLocks noChangeShapeType="1"/>
          </p:cNvSpPr>
          <p:nvPr/>
        </p:nvSpPr>
        <p:spPr bwMode="auto">
          <a:xfrm>
            <a:off x="2269173" y="5773149"/>
            <a:ext cx="584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9" name="Line 20"/>
          <p:cNvSpPr>
            <a:spLocks noChangeShapeType="1"/>
          </p:cNvSpPr>
          <p:nvPr/>
        </p:nvSpPr>
        <p:spPr bwMode="auto">
          <a:xfrm>
            <a:off x="2269173" y="5620749"/>
            <a:ext cx="736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0" name="Line 21"/>
          <p:cNvSpPr>
            <a:spLocks noChangeShapeType="1"/>
          </p:cNvSpPr>
          <p:nvPr/>
        </p:nvSpPr>
        <p:spPr bwMode="auto">
          <a:xfrm>
            <a:off x="2269173" y="5468349"/>
            <a:ext cx="889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1" name="Rectangle 22"/>
          <p:cNvSpPr>
            <a:spLocks noChangeArrowheads="1"/>
          </p:cNvSpPr>
          <p:nvPr/>
        </p:nvSpPr>
        <p:spPr bwMode="auto">
          <a:xfrm>
            <a:off x="5164773" y="5633449"/>
            <a:ext cx="8382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2" name="Rectangle 23"/>
          <p:cNvSpPr>
            <a:spLocks noChangeArrowheads="1"/>
          </p:cNvSpPr>
          <p:nvPr/>
        </p:nvSpPr>
        <p:spPr bwMode="auto">
          <a:xfrm>
            <a:off x="5366385" y="5581062"/>
            <a:ext cx="4778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NIP</a:t>
            </a:r>
          </a:p>
        </p:txBody>
      </p:sp>
      <p:sp>
        <p:nvSpPr>
          <p:cNvPr id="183" name="Rectangle 24"/>
          <p:cNvSpPr>
            <a:spLocks noChangeArrowheads="1"/>
          </p:cNvSpPr>
          <p:nvPr/>
        </p:nvSpPr>
        <p:spPr bwMode="auto">
          <a:xfrm>
            <a:off x="5164773" y="6014449"/>
            <a:ext cx="8128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4" name="Rectangle 25"/>
          <p:cNvSpPr>
            <a:spLocks noChangeArrowheads="1"/>
          </p:cNvSpPr>
          <p:nvPr/>
        </p:nvSpPr>
        <p:spPr bwMode="auto">
          <a:xfrm>
            <a:off x="5366385" y="5962062"/>
            <a:ext cx="4572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LIP</a:t>
            </a:r>
          </a:p>
        </p:txBody>
      </p:sp>
      <p:grpSp>
        <p:nvGrpSpPr>
          <p:cNvPr id="185" name="Group 26"/>
          <p:cNvGrpSpPr/>
          <p:nvPr/>
        </p:nvGrpSpPr>
        <p:grpSpPr bwMode="auto">
          <a:xfrm>
            <a:off x="6764973" y="5581062"/>
            <a:ext cx="812800" cy="301625"/>
            <a:chOff x="4368" y="3327"/>
            <a:chExt cx="512" cy="190"/>
          </a:xfrm>
        </p:grpSpPr>
        <p:sp>
          <p:nvSpPr>
            <p:cNvPr id="186" name="Rectangle 27"/>
            <p:cNvSpPr>
              <a:spLocks noChangeArrowheads="1"/>
            </p:cNvSpPr>
            <p:nvPr/>
          </p:nvSpPr>
          <p:spPr bwMode="auto">
            <a:xfrm>
              <a:off x="4368" y="3360"/>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7" name="Rectangle 28"/>
            <p:cNvSpPr>
              <a:spLocks noChangeArrowheads="1"/>
            </p:cNvSpPr>
            <p:nvPr/>
          </p:nvSpPr>
          <p:spPr bwMode="auto">
            <a:xfrm>
              <a:off x="4495" y="3327"/>
              <a:ext cx="30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CIP</a:t>
              </a:r>
            </a:p>
          </p:txBody>
        </p:sp>
      </p:grpSp>
      <p:sp>
        <p:nvSpPr>
          <p:cNvPr id="188" name="Line 29"/>
          <p:cNvSpPr>
            <a:spLocks noChangeShapeType="1"/>
          </p:cNvSpPr>
          <p:nvPr/>
        </p:nvSpPr>
        <p:spPr bwMode="auto">
          <a:xfrm flipV="1">
            <a:off x="4326573" y="5608049"/>
            <a:ext cx="203200" cy="2540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9" name="Line 30"/>
          <p:cNvSpPr>
            <a:spLocks noChangeShapeType="1"/>
          </p:cNvSpPr>
          <p:nvPr/>
        </p:nvSpPr>
        <p:spPr bwMode="auto">
          <a:xfrm>
            <a:off x="44027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0" name="Line 31"/>
          <p:cNvSpPr>
            <a:spLocks noChangeShapeType="1"/>
          </p:cNvSpPr>
          <p:nvPr/>
        </p:nvSpPr>
        <p:spPr bwMode="auto">
          <a:xfrm>
            <a:off x="40217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1" name="Line 32"/>
          <p:cNvSpPr>
            <a:spLocks noChangeShapeType="1"/>
          </p:cNvSpPr>
          <p:nvPr/>
        </p:nvSpPr>
        <p:spPr bwMode="auto">
          <a:xfrm>
            <a:off x="40979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2" name="Line 33"/>
          <p:cNvSpPr>
            <a:spLocks noChangeShapeType="1"/>
          </p:cNvSpPr>
          <p:nvPr/>
        </p:nvSpPr>
        <p:spPr bwMode="auto">
          <a:xfrm>
            <a:off x="4174173" y="57096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3" name="Line 34"/>
          <p:cNvSpPr>
            <a:spLocks noChangeShapeType="1"/>
          </p:cNvSpPr>
          <p:nvPr/>
        </p:nvSpPr>
        <p:spPr bwMode="auto">
          <a:xfrm>
            <a:off x="42503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4" name="Freeform 35"/>
          <p:cNvSpPr/>
          <p:nvPr/>
        </p:nvSpPr>
        <p:spPr bwMode="auto">
          <a:xfrm>
            <a:off x="4783773" y="5709649"/>
            <a:ext cx="369887" cy="369888"/>
          </a:xfrm>
          <a:custGeom>
            <a:avLst/>
            <a:gdLst>
              <a:gd name="T0" fmla="*/ 0 w 241"/>
              <a:gd name="T1" fmla="*/ 0 h 241"/>
              <a:gd name="T2" fmla="*/ 0 w 241"/>
              <a:gd name="T3" fmla="*/ 240 h 241"/>
              <a:gd name="T4" fmla="*/ 240 w 241"/>
              <a:gd name="T5" fmla="*/ 240 h 241"/>
            </a:gdLst>
            <a:ahLst/>
            <a:cxnLst>
              <a:cxn ang="0">
                <a:pos x="T0" y="T1"/>
              </a:cxn>
              <a:cxn ang="0">
                <a:pos x="T2" y="T3"/>
              </a:cxn>
              <a:cxn ang="0">
                <a:pos x="T4" y="T5"/>
              </a:cxn>
            </a:cxnLst>
            <a:rect l="0" t="0" r="r" b="b"/>
            <a:pathLst>
              <a:path w="241" h="241">
                <a:moveTo>
                  <a:pt x="0" y="0"/>
                </a:moveTo>
                <a:lnTo>
                  <a:pt x="0" y="240"/>
                </a:lnTo>
                <a:lnTo>
                  <a:pt x="240" y="24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5" name="Line 36"/>
          <p:cNvSpPr>
            <a:spLocks noChangeShapeType="1"/>
          </p:cNvSpPr>
          <p:nvPr/>
        </p:nvSpPr>
        <p:spPr bwMode="auto">
          <a:xfrm flipV="1">
            <a:off x="60029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6" name="Rectangle 37"/>
          <p:cNvSpPr>
            <a:spLocks noChangeArrowheads="1"/>
          </p:cNvSpPr>
          <p:nvPr/>
        </p:nvSpPr>
        <p:spPr bwMode="auto">
          <a:xfrm>
            <a:off x="3285173" y="31966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7" name="Line 38"/>
          <p:cNvSpPr>
            <a:spLocks noChangeShapeType="1"/>
          </p:cNvSpPr>
          <p:nvPr/>
        </p:nvSpPr>
        <p:spPr bwMode="auto">
          <a:xfrm flipH="1">
            <a:off x="2269173" y="34887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8" name="Line 39"/>
          <p:cNvSpPr>
            <a:spLocks noChangeShapeType="1"/>
          </p:cNvSpPr>
          <p:nvPr/>
        </p:nvSpPr>
        <p:spPr bwMode="auto">
          <a:xfrm flipV="1">
            <a:off x="4097973" y="3347449"/>
            <a:ext cx="838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9" name="Line 40"/>
          <p:cNvSpPr>
            <a:spLocks noChangeShapeType="1"/>
          </p:cNvSpPr>
          <p:nvPr/>
        </p:nvSpPr>
        <p:spPr bwMode="auto">
          <a:xfrm flipH="1">
            <a:off x="4097973" y="36411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0" name="Rectangle 41"/>
          <p:cNvSpPr>
            <a:spLocks noChangeArrowheads="1"/>
          </p:cNvSpPr>
          <p:nvPr/>
        </p:nvSpPr>
        <p:spPr bwMode="auto">
          <a:xfrm>
            <a:off x="2483485" y="31950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p>
        </p:txBody>
      </p:sp>
      <p:sp>
        <p:nvSpPr>
          <p:cNvPr id="201" name="Line 42"/>
          <p:cNvSpPr>
            <a:spLocks noChangeShapeType="1"/>
          </p:cNvSpPr>
          <p:nvPr/>
        </p:nvSpPr>
        <p:spPr bwMode="auto">
          <a:xfrm flipH="1">
            <a:off x="2269173" y="30315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2" name="Rectangle 43"/>
          <p:cNvSpPr>
            <a:spLocks noChangeArrowheads="1"/>
          </p:cNvSpPr>
          <p:nvPr/>
        </p:nvSpPr>
        <p:spPr bwMode="auto">
          <a:xfrm>
            <a:off x="2864485" y="27378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p>
        </p:txBody>
      </p:sp>
      <p:sp>
        <p:nvSpPr>
          <p:cNvPr id="203" name="Rectangle 44"/>
          <p:cNvSpPr>
            <a:spLocks noChangeArrowheads="1"/>
          </p:cNvSpPr>
          <p:nvPr/>
        </p:nvSpPr>
        <p:spPr bwMode="auto">
          <a:xfrm>
            <a:off x="3245485" y="3149012"/>
            <a:ext cx="9429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64</a:t>
            </a:r>
          </a:p>
          <a:p>
            <a:pPr eaLnBrk="0" fontAlgn="base" hangingPunct="0">
              <a:spcBef>
                <a:spcPct val="0"/>
              </a:spcBef>
              <a:spcAft>
                <a:spcPct val="0"/>
              </a:spcAft>
            </a:pPr>
            <a:r>
              <a:rPr lang="en-US" altLang="en-US" b="1" dirty="0">
                <a:solidFill>
                  <a:srgbClr val="000000"/>
                </a:solidFill>
                <a:latin typeface="Arial" panose="020B0604020202020204" pitchFamily="34" charset="0"/>
              </a:rPr>
              <a:t>T Regs</a:t>
            </a:r>
          </a:p>
        </p:txBody>
      </p:sp>
      <p:sp>
        <p:nvSpPr>
          <p:cNvPr id="204" name="Rectangle 45"/>
          <p:cNvSpPr>
            <a:spLocks noChangeArrowheads="1"/>
          </p:cNvSpPr>
          <p:nvPr/>
        </p:nvSpPr>
        <p:spPr bwMode="auto">
          <a:xfrm>
            <a:off x="3285173" y="46444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5" name="Line 46"/>
          <p:cNvSpPr>
            <a:spLocks noChangeShapeType="1"/>
          </p:cNvSpPr>
          <p:nvPr/>
        </p:nvSpPr>
        <p:spPr bwMode="auto">
          <a:xfrm flipH="1">
            <a:off x="2269173" y="49365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6" name="Line 47"/>
          <p:cNvSpPr>
            <a:spLocks noChangeShapeType="1"/>
          </p:cNvSpPr>
          <p:nvPr/>
        </p:nvSpPr>
        <p:spPr bwMode="auto">
          <a:xfrm>
            <a:off x="4123373" y="4784137"/>
            <a:ext cx="812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7" name="Line 48"/>
          <p:cNvSpPr>
            <a:spLocks noChangeShapeType="1"/>
          </p:cNvSpPr>
          <p:nvPr/>
        </p:nvSpPr>
        <p:spPr bwMode="auto">
          <a:xfrm flipH="1">
            <a:off x="4097973" y="50889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8" name="Rectangle 49"/>
          <p:cNvSpPr>
            <a:spLocks noChangeArrowheads="1"/>
          </p:cNvSpPr>
          <p:nvPr/>
        </p:nvSpPr>
        <p:spPr bwMode="auto">
          <a:xfrm>
            <a:off x="2483485" y="46428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p>
        </p:txBody>
      </p:sp>
      <p:sp>
        <p:nvSpPr>
          <p:cNvPr id="209" name="Line 50"/>
          <p:cNvSpPr>
            <a:spLocks noChangeShapeType="1"/>
          </p:cNvSpPr>
          <p:nvPr/>
        </p:nvSpPr>
        <p:spPr bwMode="auto">
          <a:xfrm flipH="1">
            <a:off x="2269173" y="44793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0" name="Rectangle 51"/>
          <p:cNvSpPr>
            <a:spLocks noChangeArrowheads="1"/>
          </p:cNvSpPr>
          <p:nvPr/>
        </p:nvSpPr>
        <p:spPr bwMode="auto">
          <a:xfrm>
            <a:off x="2864485" y="41856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p>
        </p:txBody>
      </p:sp>
      <p:sp>
        <p:nvSpPr>
          <p:cNvPr id="211" name="Rectangle 52"/>
          <p:cNvSpPr>
            <a:spLocks noChangeArrowheads="1"/>
          </p:cNvSpPr>
          <p:nvPr/>
        </p:nvSpPr>
        <p:spPr bwMode="auto">
          <a:xfrm>
            <a:off x="3232785" y="4609512"/>
            <a:ext cx="9683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64 </a:t>
            </a:r>
          </a:p>
          <a:p>
            <a:pPr eaLnBrk="0" fontAlgn="base" hangingPunct="0">
              <a:spcBef>
                <a:spcPct val="0"/>
              </a:spcBef>
              <a:spcAft>
                <a:spcPct val="0"/>
              </a:spcAft>
            </a:pPr>
            <a:r>
              <a:rPr lang="en-US" altLang="en-US" b="1">
                <a:solidFill>
                  <a:srgbClr val="000000"/>
                </a:solidFill>
                <a:latin typeface="Arial" panose="020B0604020202020204" pitchFamily="34" charset="0"/>
              </a:rPr>
              <a:t>B Regs</a:t>
            </a:r>
          </a:p>
        </p:txBody>
      </p:sp>
      <p:grpSp>
        <p:nvGrpSpPr>
          <p:cNvPr id="212" name="Group 53"/>
          <p:cNvGrpSpPr/>
          <p:nvPr/>
        </p:nvGrpSpPr>
        <p:grpSpPr bwMode="auto">
          <a:xfrm>
            <a:off x="4955223" y="2631487"/>
            <a:ext cx="901700" cy="1308100"/>
            <a:chOff x="3236" y="988"/>
            <a:chExt cx="568" cy="824"/>
          </a:xfrm>
        </p:grpSpPr>
        <p:sp>
          <p:nvSpPr>
            <p:cNvPr id="213" name="Rectangle 54"/>
            <p:cNvSpPr>
              <a:spLocks noChangeArrowheads="1"/>
            </p:cNvSpPr>
            <p:nvPr/>
          </p:nvSpPr>
          <p:spPr bwMode="auto">
            <a:xfrm>
              <a:off x="3240" y="1008"/>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4" name="Line 55"/>
            <p:cNvSpPr>
              <a:spLocks noChangeShapeType="1"/>
            </p:cNvSpPr>
            <p:nvPr/>
          </p:nvSpPr>
          <p:spPr bwMode="auto">
            <a:xfrm>
              <a:off x="3236" y="10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5" name="Line 56"/>
            <p:cNvSpPr>
              <a:spLocks noChangeShapeType="1"/>
            </p:cNvSpPr>
            <p:nvPr/>
          </p:nvSpPr>
          <p:spPr bwMode="auto">
            <a:xfrm>
              <a:off x="3236" y="11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6" name="Line 57"/>
            <p:cNvSpPr>
              <a:spLocks noChangeShapeType="1"/>
            </p:cNvSpPr>
            <p:nvPr/>
          </p:nvSpPr>
          <p:spPr bwMode="auto">
            <a:xfrm>
              <a:off x="3236" y="12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7" name="Line 58"/>
            <p:cNvSpPr>
              <a:spLocks noChangeShapeType="1"/>
            </p:cNvSpPr>
            <p:nvPr/>
          </p:nvSpPr>
          <p:spPr bwMode="auto">
            <a:xfrm>
              <a:off x="3236" y="13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8" name="Line 59"/>
            <p:cNvSpPr>
              <a:spLocks noChangeShapeType="1"/>
            </p:cNvSpPr>
            <p:nvPr/>
          </p:nvSpPr>
          <p:spPr bwMode="auto">
            <a:xfrm>
              <a:off x="3236" y="148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9" name="Line 60"/>
            <p:cNvSpPr>
              <a:spLocks noChangeShapeType="1"/>
            </p:cNvSpPr>
            <p:nvPr/>
          </p:nvSpPr>
          <p:spPr bwMode="auto">
            <a:xfrm>
              <a:off x="3236" y="157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0" name="Line 61"/>
            <p:cNvSpPr>
              <a:spLocks noChangeShapeType="1"/>
            </p:cNvSpPr>
            <p:nvPr/>
          </p:nvSpPr>
          <p:spPr bwMode="auto">
            <a:xfrm>
              <a:off x="3236" y="167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1" name="Rectangle 62"/>
            <p:cNvSpPr>
              <a:spLocks noChangeArrowheads="1"/>
            </p:cNvSpPr>
            <p:nvPr/>
          </p:nvSpPr>
          <p:spPr bwMode="auto">
            <a:xfrm>
              <a:off x="3407" y="98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S0</a:t>
              </a:r>
            </a:p>
          </p:txBody>
        </p:sp>
        <p:sp>
          <p:nvSpPr>
            <p:cNvPr id="222" name="Rectangle 63"/>
            <p:cNvSpPr>
              <a:spLocks noChangeArrowheads="1"/>
            </p:cNvSpPr>
            <p:nvPr/>
          </p:nvSpPr>
          <p:spPr bwMode="auto">
            <a:xfrm>
              <a:off x="3407" y="108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S1</a:t>
              </a:r>
            </a:p>
          </p:txBody>
        </p:sp>
        <p:sp>
          <p:nvSpPr>
            <p:cNvPr id="223" name="Rectangle 64"/>
            <p:cNvSpPr>
              <a:spLocks noChangeArrowheads="1"/>
            </p:cNvSpPr>
            <p:nvPr/>
          </p:nvSpPr>
          <p:spPr bwMode="auto">
            <a:xfrm>
              <a:off x="3407" y="118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S2</a:t>
              </a:r>
            </a:p>
          </p:txBody>
        </p:sp>
        <p:sp>
          <p:nvSpPr>
            <p:cNvPr id="224" name="Rectangle 65"/>
            <p:cNvSpPr>
              <a:spLocks noChangeArrowheads="1"/>
            </p:cNvSpPr>
            <p:nvPr/>
          </p:nvSpPr>
          <p:spPr bwMode="auto">
            <a:xfrm>
              <a:off x="3407" y="12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S3</a:t>
              </a:r>
            </a:p>
          </p:txBody>
        </p:sp>
        <p:sp>
          <p:nvSpPr>
            <p:cNvPr id="225" name="Rectangle 66"/>
            <p:cNvSpPr>
              <a:spLocks noChangeArrowheads="1"/>
            </p:cNvSpPr>
            <p:nvPr/>
          </p:nvSpPr>
          <p:spPr bwMode="auto">
            <a:xfrm>
              <a:off x="3407" y="13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S4</a:t>
              </a:r>
            </a:p>
          </p:txBody>
        </p:sp>
        <p:sp>
          <p:nvSpPr>
            <p:cNvPr id="226" name="Rectangle 67"/>
            <p:cNvSpPr>
              <a:spLocks noChangeArrowheads="1"/>
            </p:cNvSpPr>
            <p:nvPr/>
          </p:nvSpPr>
          <p:spPr bwMode="auto">
            <a:xfrm>
              <a:off x="3407" y="14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S5</a:t>
              </a:r>
            </a:p>
          </p:txBody>
        </p:sp>
        <p:sp>
          <p:nvSpPr>
            <p:cNvPr id="227" name="Rectangle 68"/>
            <p:cNvSpPr>
              <a:spLocks noChangeArrowheads="1"/>
            </p:cNvSpPr>
            <p:nvPr/>
          </p:nvSpPr>
          <p:spPr bwMode="auto">
            <a:xfrm>
              <a:off x="3407" y="15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S6</a:t>
              </a:r>
            </a:p>
          </p:txBody>
        </p:sp>
        <p:sp>
          <p:nvSpPr>
            <p:cNvPr id="228" name="Rectangle 69"/>
            <p:cNvSpPr>
              <a:spLocks noChangeArrowheads="1"/>
            </p:cNvSpPr>
            <p:nvPr/>
          </p:nvSpPr>
          <p:spPr bwMode="auto">
            <a:xfrm>
              <a:off x="3407" y="16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S7</a:t>
              </a:r>
            </a:p>
          </p:txBody>
        </p:sp>
      </p:grpSp>
      <p:grpSp>
        <p:nvGrpSpPr>
          <p:cNvPr id="229" name="Group 70"/>
          <p:cNvGrpSpPr/>
          <p:nvPr/>
        </p:nvGrpSpPr>
        <p:grpSpPr bwMode="auto">
          <a:xfrm>
            <a:off x="4955223" y="4079287"/>
            <a:ext cx="901700" cy="1308100"/>
            <a:chOff x="3236" y="1900"/>
            <a:chExt cx="568" cy="824"/>
          </a:xfrm>
        </p:grpSpPr>
        <p:sp>
          <p:nvSpPr>
            <p:cNvPr id="230" name="Rectangle 71"/>
            <p:cNvSpPr>
              <a:spLocks noChangeArrowheads="1"/>
            </p:cNvSpPr>
            <p:nvPr/>
          </p:nvSpPr>
          <p:spPr bwMode="auto">
            <a:xfrm>
              <a:off x="3240" y="1920"/>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1" name="Line 72"/>
            <p:cNvSpPr>
              <a:spLocks noChangeShapeType="1"/>
            </p:cNvSpPr>
            <p:nvPr/>
          </p:nvSpPr>
          <p:spPr bwMode="auto">
            <a:xfrm>
              <a:off x="3236" y="200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2" name="Line 73"/>
            <p:cNvSpPr>
              <a:spLocks noChangeShapeType="1"/>
            </p:cNvSpPr>
            <p:nvPr/>
          </p:nvSpPr>
          <p:spPr bwMode="auto">
            <a:xfrm>
              <a:off x="3236" y="210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3" name="Line 74"/>
            <p:cNvSpPr>
              <a:spLocks noChangeShapeType="1"/>
            </p:cNvSpPr>
            <p:nvPr/>
          </p:nvSpPr>
          <p:spPr bwMode="auto">
            <a:xfrm>
              <a:off x="3236" y="220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4" name="Line 75"/>
            <p:cNvSpPr>
              <a:spLocks noChangeShapeType="1"/>
            </p:cNvSpPr>
            <p:nvPr/>
          </p:nvSpPr>
          <p:spPr bwMode="auto">
            <a:xfrm>
              <a:off x="3236" y="22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5" name="Line 76"/>
            <p:cNvSpPr>
              <a:spLocks noChangeShapeType="1"/>
            </p:cNvSpPr>
            <p:nvPr/>
          </p:nvSpPr>
          <p:spPr bwMode="auto">
            <a:xfrm>
              <a:off x="3236" y="23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6" name="Line 77"/>
            <p:cNvSpPr>
              <a:spLocks noChangeShapeType="1"/>
            </p:cNvSpPr>
            <p:nvPr/>
          </p:nvSpPr>
          <p:spPr bwMode="auto">
            <a:xfrm>
              <a:off x="3236" y="24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7" name="Line 78"/>
            <p:cNvSpPr>
              <a:spLocks noChangeShapeType="1"/>
            </p:cNvSpPr>
            <p:nvPr/>
          </p:nvSpPr>
          <p:spPr bwMode="auto">
            <a:xfrm>
              <a:off x="3236" y="25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8" name="Rectangle 79"/>
            <p:cNvSpPr>
              <a:spLocks noChangeArrowheads="1"/>
            </p:cNvSpPr>
            <p:nvPr/>
          </p:nvSpPr>
          <p:spPr bwMode="auto">
            <a:xfrm>
              <a:off x="3407" y="190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A0</a:t>
              </a:r>
            </a:p>
          </p:txBody>
        </p:sp>
        <p:sp>
          <p:nvSpPr>
            <p:cNvPr id="239" name="Rectangle 80"/>
            <p:cNvSpPr>
              <a:spLocks noChangeArrowheads="1"/>
            </p:cNvSpPr>
            <p:nvPr/>
          </p:nvSpPr>
          <p:spPr bwMode="auto">
            <a:xfrm>
              <a:off x="3407" y="199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A1</a:t>
              </a:r>
            </a:p>
          </p:txBody>
        </p:sp>
        <p:sp>
          <p:nvSpPr>
            <p:cNvPr id="240" name="Rectangle 81"/>
            <p:cNvSpPr>
              <a:spLocks noChangeArrowheads="1"/>
            </p:cNvSpPr>
            <p:nvPr/>
          </p:nvSpPr>
          <p:spPr bwMode="auto">
            <a:xfrm>
              <a:off x="3407" y="209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A2</a:t>
              </a:r>
            </a:p>
          </p:txBody>
        </p:sp>
        <p:sp>
          <p:nvSpPr>
            <p:cNvPr id="241" name="Rectangle 82"/>
            <p:cNvSpPr>
              <a:spLocks noChangeArrowheads="1"/>
            </p:cNvSpPr>
            <p:nvPr/>
          </p:nvSpPr>
          <p:spPr bwMode="auto">
            <a:xfrm>
              <a:off x="3407" y="2188"/>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A3</a:t>
              </a:r>
            </a:p>
          </p:txBody>
        </p:sp>
        <p:sp>
          <p:nvSpPr>
            <p:cNvPr id="242" name="Rectangle 83"/>
            <p:cNvSpPr>
              <a:spLocks noChangeArrowheads="1"/>
            </p:cNvSpPr>
            <p:nvPr/>
          </p:nvSpPr>
          <p:spPr bwMode="auto">
            <a:xfrm>
              <a:off x="3407" y="2284"/>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A4</a:t>
              </a:r>
            </a:p>
          </p:txBody>
        </p:sp>
        <p:sp>
          <p:nvSpPr>
            <p:cNvPr id="243" name="Rectangle 84"/>
            <p:cNvSpPr>
              <a:spLocks noChangeArrowheads="1"/>
            </p:cNvSpPr>
            <p:nvPr/>
          </p:nvSpPr>
          <p:spPr bwMode="auto">
            <a:xfrm>
              <a:off x="3407" y="238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A5</a:t>
              </a:r>
            </a:p>
          </p:txBody>
        </p:sp>
        <p:sp>
          <p:nvSpPr>
            <p:cNvPr id="244" name="Rectangle 85"/>
            <p:cNvSpPr>
              <a:spLocks noChangeArrowheads="1"/>
            </p:cNvSpPr>
            <p:nvPr/>
          </p:nvSpPr>
          <p:spPr bwMode="auto">
            <a:xfrm>
              <a:off x="3407" y="247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A6</a:t>
              </a:r>
            </a:p>
          </p:txBody>
        </p:sp>
        <p:sp>
          <p:nvSpPr>
            <p:cNvPr id="245" name="Rectangle 86"/>
            <p:cNvSpPr>
              <a:spLocks noChangeArrowheads="1"/>
            </p:cNvSpPr>
            <p:nvPr/>
          </p:nvSpPr>
          <p:spPr bwMode="auto">
            <a:xfrm>
              <a:off x="3407" y="257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A7</a:t>
              </a:r>
            </a:p>
          </p:txBody>
        </p:sp>
      </p:grpSp>
      <p:sp>
        <p:nvSpPr>
          <p:cNvPr id="246" name="Rectangle 87"/>
          <p:cNvSpPr>
            <a:spLocks noChangeArrowheads="1"/>
          </p:cNvSpPr>
          <p:nvPr/>
        </p:nvSpPr>
        <p:spPr bwMode="auto">
          <a:xfrm>
            <a:off x="4388485" y="30426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p>
        </p:txBody>
      </p:sp>
      <p:sp>
        <p:nvSpPr>
          <p:cNvPr id="247" name="Rectangle 88"/>
          <p:cNvSpPr>
            <a:spLocks noChangeArrowheads="1"/>
          </p:cNvSpPr>
          <p:nvPr/>
        </p:nvSpPr>
        <p:spPr bwMode="auto">
          <a:xfrm>
            <a:off x="4388485" y="3347449"/>
            <a:ext cx="3841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T</a:t>
            </a:r>
            <a:r>
              <a:rPr lang="en-US" altLang="en-US" sz="1400" b="1" baseline="-25000">
                <a:solidFill>
                  <a:srgbClr val="000000"/>
                </a:solidFill>
                <a:latin typeface="Arial" panose="020B0604020202020204" pitchFamily="34" charset="0"/>
              </a:rPr>
              <a:t>jk</a:t>
            </a:r>
          </a:p>
        </p:txBody>
      </p:sp>
      <p:sp>
        <p:nvSpPr>
          <p:cNvPr id="248" name="Rectangle 89"/>
          <p:cNvSpPr>
            <a:spLocks noChangeArrowheads="1"/>
          </p:cNvSpPr>
          <p:nvPr/>
        </p:nvSpPr>
        <p:spPr bwMode="auto">
          <a:xfrm>
            <a:off x="4388485" y="4490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p>
        </p:txBody>
      </p:sp>
      <p:sp>
        <p:nvSpPr>
          <p:cNvPr id="249" name="Rectangle 90"/>
          <p:cNvSpPr>
            <a:spLocks noChangeArrowheads="1"/>
          </p:cNvSpPr>
          <p:nvPr/>
        </p:nvSpPr>
        <p:spPr bwMode="auto">
          <a:xfrm>
            <a:off x="4388485" y="4795249"/>
            <a:ext cx="4048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B</a:t>
            </a:r>
            <a:r>
              <a:rPr lang="en-US" altLang="en-US" sz="1400" b="1" baseline="-25000">
                <a:solidFill>
                  <a:srgbClr val="000000"/>
                </a:solidFill>
                <a:latin typeface="Arial" panose="020B0604020202020204" pitchFamily="34" charset="0"/>
              </a:rPr>
              <a:t>jk</a:t>
            </a:r>
          </a:p>
        </p:txBody>
      </p:sp>
      <p:sp>
        <p:nvSpPr>
          <p:cNvPr id="250" name="Rectangle 91"/>
          <p:cNvSpPr>
            <a:spLocks noChangeArrowheads="1"/>
          </p:cNvSpPr>
          <p:nvPr/>
        </p:nvSpPr>
        <p:spPr bwMode="auto">
          <a:xfrm>
            <a:off x="7171373" y="2282237"/>
            <a:ext cx="965200" cy="8890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1" name="Rectangle 92"/>
          <p:cNvSpPr>
            <a:spLocks noChangeArrowheads="1"/>
          </p:cNvSpPr>
          <p:nvPr/>
        </p:nvSpPr>
        <p:spPr bwMode="auto">
          <a:xfrm>
            <a:off x="7207885" y="2280649"/>
            <a:ext cx="8032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Add</a:t>
            </a:r>
          </a:p>
        </p:txBody>
      </p:sp>
      <p:sp>
        <p:nvSpPr>
          <p:cNvPr id="252" name="Rectangle 93"/>
          <p:cNvSpPr>
            <a:spLocks noChangeArrowheads="1"/>
          </p:cNvSpPr>
          <p:nvPr/>
        </p:nvSpPr>
        <p:spPr bwMode="auto">
          <a:xfrm>
            <a:off x="7207885" y="2585449"/>
            <a:ext cx="7635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Mul</a:t>
            </a:r>
          </a:p>
        </p:txBody>
      </p:sp>
      <p:sp>
        <p:nvSpPr>
          <p:cNvPr id="253" name="Rectangle 94"/>
          <p:cNvSpPr>
            <a:spLocks noChangeArrowheads="1"/>
          </p:cNvSpPr>
          <p:nvPr/>
        </p:nvSpPr>
        <p:spPr bwMode="auto">
          <a:xfrm>
            <a:off x="7207885" y="2890249"/>
            <a:ext cx="9413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Recip</a:t>
            </a:r>
          </a:p>
        </p:txBody>
      </p:sp>
      <p:sp>
        <p:nvSpPr>
          <p:cNvPr id="254" name="Line 95"/>
          <p:cNvSpPr>
            <a:spLocks noChangeShapeType="1"/>
          </p:cNvSpPr>
          <p:nvPr/>
        </p:nvSpPr>
        <p:spPr bwMode="auto">
          <a:xfrm>
            <a:off x="7171373" y="25743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5" name="Line 96"/>
          <p:cNvSpPr>
            <a:spLocks noChangeShapeType="1"/>
          </p:cNvSpPr>
          <p:nvPr/>
        </p:nvSpPr>
        <p:spPr bwMode="auto">
          <a:xfrm>
            <a:off x="7171373" y="28791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56" name="Group 97"/>
          <p:cNvGrpSpPr/>
          <p:nvPr/>
        </p:nvGrpSpPr>
        <p:grpSpPr bwMode="auto">
          <a:xfrm>
            <a:off x="7171373" y="3271249"/>
            <a:ext cx="965200" cy="1216025"/>
            <a:chOff x="4624" y="1872"/>
            <a:chExt cx="608" cy="766"/>
          </a:xfrm>
        </p:grpSpPr>
        <p:sp>
          <p:nvSpPr>
            <p:cNvPr id="257" name="Rectangle 98"/>
            <p:cNvSpPr>
              <a:spLocks noChangeArrowheads="1"/>
            </p:cNvSpPr>
            <p:nvPr/>
          </p:nvSpPr>
          <p:spPr bwMode="auto">
            <a:xfrm>
              <a:off x="4624" y="1873"/>
              <a:ext cx="608" cy="752"/>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8" name="Rectangle 99"/>
            <p:cNvSpPr>
              <a:spLocks noChangeArrowheads="1"/>
            </p:cNvSpPr>
            <p:nvPr/>
          </p:nvSpPr>
          <p:spPr bwMode="auto">
            <a:xfrm>
              <a:off x="4647" y="1872"/>
              <a:ext cx="49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Add</a:t>
              </a:r>
            </a:p>
          </p:txBody>
        </p:sp>
        <p:sp>
          <p:nvSpPr>
            <p:cNvPr id="259" name="Rectangle 100"/>
            <p:cNvSpPr>
              <a:spLocks noChangeArrowheads="1"/>
            </p:cNvSpPr>
            <p:nvPr/>
          </p:nvSpPr>
          <p:spPr bwMode="auto">
            <a:xfrm>
              <a:off x="4647" y="2064"/>
              <a:ext cx="57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Logic</a:t>
              </a:r>
            </a:p>
          </p:txBody>
        </p:sp>
        <p:sp>
          <p:nvSpPr>
            <p:cNvPr id="260" name="Rectangle 101"/>
            <p:cNvSpPr>
              <a:spLocks noChangeArrowheads="1"/>
            </p:cNvSpPr>
            <p:nvPr/>
          </p:nvSpPr>
          <p:spPr bwMode="auto">
            <a:xfrm>
              <a:off x="4647" y="2256"/>
              <a:ext cx="529"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Shift</a:t>
              </a:r>
            </a:p>
          </p:txBody>
        </p:sp>
        <p:sp>
          <p:nvSpPr>
            <p:cNvPr id="261" name="Line 102"/>
            <p:cNvSpPr>
              <a:spLocks noChangeShapeType="1"/>
            </p:cNvSpPr>
            <p:nvPr/>
          </p:nvSpPr>
          <p:spPr bwMode="auto">
            <a:xfrm>
              <a:off x="4624" y="2057"/>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2" name="Line 103"/>
            <p:cNvSpPr>
              <a:spLocks noChangeShapeType="1"/>
            </p:cNvSpPr>
            <p:nvPr/>
          </p:nvSpPr>
          <p:spPr bwMode="auto">
            <a:xfrm>
              <a:off x="4624" y="2249"/>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3" name="Rectangle 104"/>
            <p:cNvSpPr>
              <a:spLocks noChangeArrowheads="1"/>
            </p:cNvSpPr>
            <p:nvPr/>
          </p:nvSpPr>
          <p:spPr bwMode="auto">
            <a:xfrm>
              <a:off x="4647" y="2448"/>
              <a:ext cx="543"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Pop Cnt</a:t>
              </a:r>
            </a:p>
          </p:txBody>
        </p:sp>
        <p:sp>
          <p:nvSpPr>
            <p:cNvPr id="264" name="Line 105"/>
            <p:cNvSpPr>
              <a:spLocks noChangeShapeType="1"/>
            </p:cNvSpPr>
            <p:nvPr/>
          </p:nvSpPr>
          <p:spPr bwMode="auto">
            <a:xfrm>
              <a:off x="4624" y="2441"/>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265" name="Freeform 106"/>
          <p:cNvSpPr/>
          <p:nvPr/>
        </p:nvSpPr>
        <p:spPr bwMode="auto">
          <a:xfrm>
            <a:off x="5850573" y="2585449"/>
            <a:ext cx="1296987" cy="306388"/>
          </a:xfrm>
          <a:custGeom>
            <a:avLst/>
            <a:gdLst>
              <a:gd name="T0" fmla="*/ 0 w 817"/>
              <a:gd name="T1" fmla="*/ 192 h 193"/>
              <a:gd name="T2" fmla="*/ 288 w 817"/>
              <a:gd name="T3" fmla="*/ 192 h 193"/>
              <a:gd name="T4" fmla="*/ 288 w 817"/>
              <a:gd name="T5" fmla="*/ 0 h 193"/>
              <a:gd name="T6" fmla="*/ 816 w 817"/>
              <a:gd name="T7" fmla="*/ 0 h 193"/>
            </a:gdLst>
            <a:ahLst/>
            <a:cxnLst>
              <a:cxn ang="0">
                <a:pos x="T0" y="T1"/>
              </a:cxn>
              <a:cxn ang="0">
                <a:pos x="T2" y="T3"/>
              </a:cxn>
              <a:cxn ang="0">
                <a:pos x="T4" y="T5"/>
              </a:cxn>
              <a:cxn ang="0">
                <a:pos x="T6" y="T7"/>
              </a:cxn>
            </a:cxnLst>
            <a:rect l="0" t="0" r="r" b="b"/>
            <a:pathLst>
              <a:path w="817" h="193">
                <a:moveTo>
                  <a:pt x="0" y="192"/>
                </a:moveTo>
                <a:lnTo>
                  <a:pt x="288" y="192"/>
                </a:lnTo>
                <a:lnTo>
                  <a:pt x="288"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6" name="Freeform 107"/>
          <p:cNvSpPr/>
          <p:nvPr/>
        </p:nvSpPr>
        <p:spPr bwMode="auto">
          <a:xfrm>
            <a:off x="6307773" y="2890249"/>
            <a:ext cx="839787" cy="839788"/>
          </a:xfrm>
          <a:custGeom>
            <a:avLst/>
            <a:gdLst>
              <a:gd name="T0" fmla="*/ 0 w 529"/>
              <a:gd name="T1" fmla="*/ 0 h 529"/>
              <a:gd name="T2" fmla="*/ 0 w 529"/>
              <a:gd name="T3" fmla="*/ 528 h 529"/>
              <a:gd name="T4" fmla="*/ 528 w 529"/>
              <a:gd name="T5" fmla="*/ 528 h 529"/>
            </a:gdLst>
            <a:ahLst/>
            <a:cxnLst>
              <a:cxn ang="0">
                <a:pos x="T0" y="T1"/>
              </a:cxn>
              <a:cxn ang="0">
                <a:pos x="T2" y="T3"/>
              </a:cxn>
              <a:cxn ang="0">
                <a:pos x="T4" y="T5"/>
              </a:cxn>
            </a:cxnLst>
            <a:rect l="0" t="0" r="r" b="b"/>
            <a:pathLst>
              <a:path w="529" h="529">
                <a:moveTo>
                  <a:pt x="0" y="0"/>
                </a:moveTo>
                <a:lnTo>
                  <a:pt x="0" y="528"/>
                </a:lnTo>
                <a:lnTo>
                  <a:pt x="528" y="528"/>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7" name="Freeform 108"/>
          <p:cNvSpPr/>
          <p:nvPr/>
        </p:nvSpPr>
        <p:spPr bwMode="auto">
          <a:xfrm>
            <a:off x="5850573" y="2737849"/>
            <a:ext cx="1296987" cy="458788"/>
          </a:xfrm>
          <a:custGeom>
            <a:avLst/>
            <a:gdLst>
              <a:gd name="T0" fmla="*/ 0 w 817"/>
              <a:gd name="T1" fmla="*/ 288 h 289"/>
              <a:gd name="T2" fmla="*/ 384 w 817"/>
              <a:gd name="T3" fmla="*/ 288 h 289"/>
              <a:gd name="T4" fmla="*/ 384 w 817"/>
              <a:gd name="T5" fmla="*/ 0 h 289"/>
              <a:gd name="T6" fmla="*/ 816 w 817"/>
              <a:gd name="T7" fmla="*/ 0 h 289"/>
            </a:gdLst>
            <a:ahLst/>
            <a:cxnLst>
              <a:cxn ang="0">
                <a:pos x="T0" y="T1"/>
              </a:cxn>
              <a:cxn ang="0">
                <a:pos x="T2" y="T3"/>
              </a:cxn>
              <a:cxn ang="0">
                <a:pos x="T4" y="T5"/>
              </a:cxn>
              <a:cxn ang="0">
                <a:pos x="T6" y="T7"/>
              </a:cxn>
            </a:cxnLst>
            <a:rect l="0" t="0" r="r" b="b"/>
            <a:pathLst>
              <a:path w="817" h="289">
                <a:moveTo>
                  <a:pt x="0" y="288"/>
                </a:moveTo>
                <a:lnTo>
                  <a:pt x="384" y="288"/>
                </a:lnTo>
                <a:lnTo>
                  <a:pt x="384"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8" name="Freeform 109"/>
          <p:cNvSpPr/>
          <p:nvPr/>
        </p:nvSpPr>
        <p:spPr bwMode="auto">
          <a:xfrm>
            <a:off x="6460173" y="3195049"/>
            <a:ext cx="687387" cy="687388"/>
          </a:xfrm>
          <a:custGeom>
            <a:avLst/>
            <a:gdLst>
              <a:gd name="T0" fmla="*/ 0 w 433"/>
              <a:gd name="T1" fmla="*/ 0 h 433"/>
              <a:gd name="T2" fmla="*/ 0 w 433"/>
              <a:gd name="T3" fmla="*/ 432 h 433"/>
              <a:gd name="T4" fmla="*/ 432 w 433"/>
              <a:gd name="T5" fmla="*/ 432 h 433"/>
            </a:gdLst>
            <a:ahLst/>
            <a:cxnLst>
              <a:cxn ang="0">
                <a:pos x="T0" y="T1"/>
              </a:cxn>
              <a:cxn ang="0">
                <a:pos x="T2" y="T3"/>
              </a:cxn>
              <a:cxn ang="0">
                <a:pos x="T4" y="T5"/>
              </a:cxn>
            </a:cxnLst>
            <a:rect l="0" t="0" r="r" b="b"/>
            <a:pathLst>
              <a:path w="433" h="433">
                <a:moveTo>
                  <a:pt x="0" y="0"/>
                </a:moveTo>
                <a:lnTo>
                  <a:pt x="0" y="432"/>
                </a:lnTo>
                <a:lnTo>
                  <a:pt x="432" y="432"/>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9" name="Freeform 110"/>
          <p:cNvSpPr/>
          <p:nvPr/>
        </p:nvSpPr>
        <p:spPr bwMode="auto">
          <a:xfrm>
            <a:off x="5850573" y="2890249"/>
            <a:ext cx="1296987" cy="611188"/>
          </a:xfrm>
          <a:custGeom>
            <a:avLst/>
            <a:gdLst>
              <a:gd name="T0" fmla="*/ 816 w 817"/>
              <a:gd name="T1" fmla="*/ 0 h 385"/>
              <a:gd name="T2" fmla="*/ 480 w 817"/>
              <a:gd name="T3" fmla="*/ 0 h 385"/>
              <a:gd name="T4" fmla="*/ 480 w 817"/>
              <a:gd name="T5" fmla="*/ 384 h 385"/>
              <a:gd name="T6" fmla="*/ 0 w 817"/>
              <a:gd name="T7" fmla="*/ 384 h 385"/>
            </a:gdLst>
            <a:ahLst/>
            <a:cxnLst>
              <a:cxn ang="0">
                <a:pos x="T0" y="T1"/>
              </a:cxn>
              <a:cxn ang="0">
                <a:pos x="T2" y="T3"/>
              </a:cxn>
              <a:cxn ang="0">
                <a:pos x="T4" y="T5"/>
              </a:cxn>
              <a:cxn ang="0">
                <a:pos x="T6" y="T7"/>
              </a:cxn>
            </a:cxnLst>
            <a:rect l="0" t="0" r="r" b="b"/>
            <a:pathLst>
              <a:path w="817" h="385">
                <a:moveTo>
                  <a:pt x="816" y="0"/>
                </a:moveTo>
                <a:lnTo>
                  <a:pt x="480" y="0"/>
                </a:lnTo>
                <a:lnTo>
                  <a:pt x="480" y="384"/>
                </a:lnTo>
                <a:lnTo>
                  <a:pt x="0" y="384"/>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0" name="Freeform 111"/>
          <p:cNvSpPr/>
          <p:nvPr/>
        </p:nvSpPr>
        <p:spPr bwMode="auto">
          <a:xfrm>
            <a:off x="6612573" y="3499849"/>
            <a:ext cx="534987" cy="534988"/>
          </a:xfrm>
          <a:custGeom>
            <a:avLst/>
            <a:gdLst>
              <a:gd name="T0" fmla="*/ 336 w 337"/>
              <a:gd name="T1" fmla="*/ 336 h 337"/>
              <a:gd name="T2" fmla="*/ 0 w 337"/>
              <a:gd name="T3" fmla="*/ 336 h 337"/>
              <a:gd name="T4" fmla="*/ 0 w 337"/>
              <a:gd name="T5" fmla="*/ 0 h 337"/>
            </a:gdLst>
            <a:ahLst/>
            <a:cxnLst>
              <a:cxn ang="0">
                <a:pos x="T0" y="T1"/>
              </a:cxn>
              <a:cxn ang="0">
                <a:pos x="T2" y="T3"/>
              </a:cxn>
              <a:cxn ang="0">
                <a:pos x="T4" y="T5"/>
              </a:cxn>
            </a:cxnLst>
            <a:rect l="0" t="0" r="r" b="b"/>
            <a:pathLst>
              <a:path w="337" h="337">
                <a:moveTo>
                  <a:pt x="336" y="336"/>
                </a:moveTo>
                <a:lnTo>
                  <a:pt x="0" y="336"/>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1" name="Rectangle 112"/>
          <p:cNvSpPr>
            <a:spLocks noChangeArrowheads="1"/>
          </p:cNvSpPr>
          <p:nvPr/>
        </p:nvSpPr>
        <p:spPr bwMode="auto">
          <a:xfrm>
            <a:off x="5988685" y="25854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j</a:t>
            </a:r>
          </a:p>
        </p:txBody>
      </p:sp>
      <p:sp>
        <p:nvSpPr>
          <p:cNvPr id="272" name="Rectangle 113"/>
          <p:cNvSpPr>
            <a:spLocks noChangeArrowheads="1"/>
          </p:cNvSpPr>
          <p:nvPr/>
        </p:nvSpPr>
        <p:spPr bwMode="auto">
          <a:xfrm>
            <a:off x="5988685" y="31950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p>
        </p:txBody>
      </p:sp>
      <p:sp>
        <p:nvSpPr>
          <p:cNvPr id="273" name="Rectangle 114"/>
          <p:cNvSpPr>
            <a:spLocks noChangeArrowheads="1"/>
          </p:cNvSpPr>
          <p:nvPr/>
        </p:nvSpPr>
        <p:spPr bwMode="auto">
          <a:xfrm>
            <a:off x="5988685" y="2890249"/>
            <a:ext cx="363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k</a:t>
            </a:r>
          </a:p>
        </p:txBody>
      </p:sp>
      <p:sp>
        <p:nvSpPr>
          <p:cNvPr id="274" name="Rectangle 115"/>
          <p:cNvSpPr>
            <a:spLocks noChangeArrowheads="1"/>
          </p:cNvSpPr>
          <p:nvPr/>
        </p:nvSpPr>
        <p:spPr bwMode="auto">
          <a:xfrm>
            <a:off x="7171373" y="4644437"/>
            <a:ext cx="965200" cy="584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5" name="Rectangle 116"/>
          <p:cNvSpPr>
            <a:spLocks noChangeArrowheads="1"/>
          </p:cNvSpPr>
          <p:nvPr/>
        </p:nvSpPr>
        <p:spPr bwMode="auto">
          <a:xfrm>
            <a:off x="7207885" y="4642849"/>
            <a:ext cx="9906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Add</a:t>
            </a:r>
          </a:p>
        </p:txBody>
      </p:sp>
      <p:sp>
        <p:nvSpPr>
          <p:cNvPr id="276" name="Rectangle 117"/>
          <p:cNvSpPr>
            <a:spLocks noChangeArrowheads="1"/>
          </p:cNvSpPr>
          <p:nvPr/>
        </p:nvSpPr>
        <p:spPr bwMode="auto">
          <a:xfrm>
            <a:off x="7207885" y="4947649"/>
            <a:ext cx="9509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Mul</a:t>
            </a:r>
          </a:p>
        </p:txBody>
      </p:sp>
      <p:sp>
        <p:nvSpPr>
          <p:cNvPr id="277" name="Line 118"/>
          <p:cNvSpPr>
            <a:spLocks noChangeShapeType="1"/>
          </p:cNvSpPr>
          <p:nvPr/>
        </p:nvSpPr>
        <p:spPr bwMode="auto">
          <a:xfrm>
            <a:off x="7171373" y="49365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8" name="Line 119"/>
          <p:cNvSpPr>
            <a:spLocks noChangeShapeType="1"/>
          </p:cNvSpPr>
          <p:nvPr/>
        </p:nvSpPr>
        <p:spPr bwMode="auto">
          <a:xfrm>
            <a:off x="5875973" y="47079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9" name="Line 120"/>
          <p:cNvSpPr>
            <a:spLocks noChangeShapeType="1"/>
          </p:cNvSpPr>
          <p:nvPr/>
        </p:nvSpPr>
        <p:spPr bwMode="auto">
          <a:xfrm>
            <a:off x="5875973" y="49365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0" name="Line 121"/>
          <p:cNvSpPr>
            <a:spLocks noChangeShapeType="1"/>
          </p:cNvSpPr>
          <p:nvPr/>
        </p:nvSpPr>
        <p:spPr bwMode="auto">
          <a:xfrm flipH="1">
            <a:off x="5850573" y="5165137"/>
            <a:ext cx="1320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1" name="Rectangle 122"/>
          <p:cNvSpPr>
            <a:spLocks noChangeArrowheads="1"/>
          </p:cNvSpPr>
          <p:nvPr/>
        </p:nvSpPr>
        <p:spPr bwMode="auto">
          <a:xfrm>
            <a:off x="6293485" y="44142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j</a:t>
            </a:r>
          </a:p>
        </p:txBody>
      </p:sp>
      <p:sp>
        <p:nvSpPr>
          <p:cNvPr id="282" name="Rectangle 123"/>
          <p:cNvSpPr>
            <a:spLocks noChangeArrowheads="1"/>
          </p:cNvSpPr>
          <p:nvPr/>
        </p:nvSpPr>
        <p:spPr bwMode="auto">
          <a:xfrm>
            <a:off x="6293485" y="4871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p>
        </p:txBody>
      </p:sp>
      <p:sp>
        <p:nvSpPr>
          <p:cNvPr id="283" name="Rectangle 124"/>
          <p:cNvSpPr>
            <a:spLocks noChangeArrowheads="1"/>
          </p:cNvSpPr>
          <p:nvPr/>
        </p:nvSpPr>
        <p:spPr bwMode="auto">
          <a:xfrm>
            <a:off x="6293485" y="4642849"/>
            <a:ext cx="37306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k</a:t>
            </a:r>
          </a:p>
        </p:txBody>
      </p:sp>
      <p:sp>
        <p:nvSpPr>
          <p:cNvPr id="284" name="Rectangle 125"/>
          <p:cNvSpPr>
            <a:spLocks noChangeArrowheads="1"/>
          </p:cNvSpPr>
          <p:nvPr/>
        </p:nvSpPr>
        <p:spPr bwMode="auto">
          <a:xfrm>
            <a:off x="680085" y="6344649"/>
            <a:ext cx="7512050"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2000" b="1" i="1">
                <a:solidFill>
                  <a:srgbClr val="000000"/>
                </a:solidFill>
                <a:latin typeface="Arial" panose="020B0604020202020204" pitchFamily="34" charset="0"/>
              </a:rPr>
              <a:t>memory bank cycle </a:t>
            </a:r>
            <a:r>
              <a:rPr lang="en-US" altLang="en-US" sz="2000" b="1">
                <a:solidFill>
                  <a:srgbClr val="000000"/>
                </a:solidFill>
                <a:latin typeface="Arial" panose="020B0604020202020204" pitchFamily="34" charset="0"/>
              </a:rPr>
              <a:t>50 ns     </a:t>
            </a:r>
            <a:r>
              <a:rPr lang="en-US" altLang="en-US" sz="2000" b="1" i="1">
                <a:solidFill>
                  <a:srgbClr val="000000"/>
                </a:solidFill>
                <a:latin typeface="Arial" panose="020B0604020202020204" pitchFamily="34" charset="0"/>
              </a:rPr>
              <a:t>processor cycle </a:t>
            </a:r>
            <a:r>
              <a:rPr lang="en-US" altLang="en-US" sz="2000" b="1">
                <a:solidFill>
                  <a:srgbClr val="000000"/>
                </a:solidFill>
                <a:latin typeface="Arial" panose="020B0604020202020204" pitchFamily="34" charset="0"/>
              </a:rPr>
              <a:t>12.5 ns (80MHz)</a:t>
            </a:r>
          </a:p>
        </p:txBody>
      </p:sp>
      <p:sp>
        <p:nvSpPr>
          <p:cNvPr id="285" name="Rectangle 126"/>
          <p:cNvSpPr>
            <a:spLocks noChangeArrowheads="1"/>
          </p:cNvSpPr>
          <p:nvPr/>
        </p:nvSpPr>
        <p:spPr bwMode="auto">
          <a:xfrm>
            <a:off x="2650173" y="1213849"/>
            <a:ext cx="3200400" cy="1225550"/>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6" name="Line 127"/>
          <p:cNvSpPr>
            <a:spLocks noChangeShapeType="1"/>
          </p:cNvSpPr>
          <p:nvPr/>
        </p:nvSpPr>
        <p:spPr bwMode="auto">
          <a:xfrm>
            <a:off x="2650173" y="13567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7" name="Line 128"/>
          <p:cNvSpPr>
            <a:spLocks noChangeShapeType="1"/>
          </p:cNvSpPr>
          <p:nvPr/>
        </p:nvSpPr>
        <p:spPr bwMode="auto">
          <a:xfrm>
            <a:off x="2650173" y="15138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8" name="Line 129"/>
          <p:cNvSpPr>
            <a:spLocks noChangeShapeType="1"/>
          </p:cNvSpPr>
          <p:nvPr/>
        </p:nvSpPr>
        <p:spPr bwMode="auto">
          <a:xfrm>
            <a:off x="2650173" y="16694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9" name="Line 130"/>
          <p:cNvSpPr>
            <a:spLocks noChangeShapeType="1"/>
          </p:cNvSpPr>
          <p:nvPr/>
        </p:nvSpPr>
        <p:spPr bwMode="auto">
          <a:xfrm>
            <a:off x="2650173" y="18266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0" name="Line 131"/>
          <p:cNvSpPr>
            <a:spLocks noChangeShapeType="1"/>
          </p:cNvSpPr>
          <p:nvPr/>
        </p:nvSpPr>
        <p:spPr bwMode="auto">
          <a:xfrm>
            <a:off x="2650173" y="19837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1" name="Line 132"/>
          <p:cNvSpPr>
            <a:spLocks noChangeShapeType="1"/>
          </p:cNvSpPr>
          <p:nvPr/>
        </p:nvSpPr>
        <p:spPr bwMode="auto">
          <a:xfrm>
            <a:off x="2650173" y="21393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2" name="Line 133"/>
          <p:cNvSpPr>
            <a:spLocks noChangeShapeType="1"/>
          </p:cNvSpPr>
          <p:nvPr/>
        </p:nvSpPr>
        <p:spPr bwMode="auto">
          <a:xfrm>
            <a:off x="2650173" y="22965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93" name="Group 134"/>
          <p:cNvGrpSpPr/>
          <p:nvPr/>
        </p:nvGrpSpPr>
        <p:grpSpPr bwMode="auto">
          <a:xfrm>
            <a:off x="5240973" y="1180512"/>
            <a:ext cx="336550" cy="1308100"/>
            <a:chOff x="2282" y="576"/>
            <a:chExt cx="212" cy="824"/>
          </a:xfrm>
        </p:grpSpPr>
        <p:sp>
          <p:nvSpPr>
            <p:cNvPr id="294" name="Rectangle 135"/>
            <p:cNvSpPr>
              <a:spLocks noChangeArrowheads="1"/>
            </p:cNvSpPr>
            <p:nvPr/>
          </p:nvSpPr>
          <p:spPr bwMode="auto">
            <a:xfrm>
              <a:off x="2282" y="5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V0</a:t>
              </a:r>
            </a:p>
          </p:txBody>
        </p:sp>
        <p:sp>
          <p:nvSpPr>
            <p:cNvPr id="295" name="Rectangle 136"/>
            <p:cNvSpPr>
              <a:spLocks noChangeArrowheads="1"/>
            </p:cNvSpPr>
            <p:nvPr/>
          </p:nvSpPr>
          <p:spPr bwMode="auto">
            <a:xfrm>
              <a:off x="2282" y="6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V1</a:t>
              </a:r>
            </a:p>
          </p:txBody>
        </p:sp>
        <p:sp>
          <p:nvSpPr>
            <p:cNvPr id="296" name="Rectangle 137"/>
            <p:cNvSpPr>
              <a:spLocks noChangeArrowheads="1"/>
            </p:cNvSpPr>
            <p:nvPr/>
          </p:nvSpPr>
          <p:spPr bwMode="auto">
            <a:xfrm>
              <a:off x="2282" y="7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V2</a:t>
              </a:r>
            </a:p>
          </p:txBody>
        </p:sp>
        <p:sp>
          <p:nvSpPr>
            <p:cNvPr id="297" name="Rectangle 138"/>
            <p:cNvSpPr>
              <a:spLocks noChangeArrowheads="1"/>
            </p:cNvSpPr>
            <p:nvPr/>
          </p:nvSpPr>
          <p:spPr bwMode="auto">
            <a:xfrm>
              <a:off x="2282" y="8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V3</a:t>
              </a:r>
            </a:p>
          </p:txBody>
        </p:sp>
        <p:sp>
          <p:nvSpPr>
            <p:cNvPr id="298" name="Rectangle 139"/>
            <p:cNvSpPr>
              <a:spLocks noChangeArrowheads="1"/>
            </p:cNvSpPr>
            <p:nvPr/>
          </p:nvSpPr>
          <p:spPr bwMode="auto">
            <a:xfrm>
              <a:off x="2282" y="9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V4</a:t>
              </a:r>
            </a:p>
          </p:txBody>
        </p:sp>
        <p:sp>
          <p:nvSpPr>
            <p:cNvPr id="299" name="Rectangle 140"/>
            <p:cNvSpPr>
              <a:spLocks noChangeArrowheads="1"/>
            </p:cNvSpPr>
            <p:nvPr/>
          </p:nvSpPr>
          <p:spPr bwMode="auto">
            <a:xfrm>
              <a:off x="2282" y="105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V5</a:t>
              </a:r>
            </a:p>
          </p:txBody>
        </p:sp>
        <p:sp>
          <p:nvSpPr>
            <p:cNvPr id="300" name="Rectangle 141"/>
            <p:cNvSpPr>
              <a:spLocks noChangeArrowheads="1"/>
            </p:cNvSpPr>
            <p:nvPr/>
          </p:nvSpPr>
          <p:spPr bwMode="auto">
            <a:xfrm>
              <a:off x="2282" y="115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V6</a:t>
              </a:r>
            </a:p>
          </p:txBody>
        </p:sp>
        <p:sp>
          <p:nvSpPr>
            <p:cNvPr id="301" name="Rectangle 142"/>
            <p:cNvSpPr>
              <a:spLocks noChangeArrowheads="1"/>
            </p:cNvSpPr>
            <p:nvPr/>
          </p:nvSpPr>
          <p:spPr bwMode="auto">
            <a:xfrm>
              <a:off x="2282" y="124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V7</a:t>
              </a:r>
            </a:p>
          </p:txBody>
        </p:sp>
      </p:grpSp>
      <p:sp>
        <p:nvSpPr>
          <p:cNvPr id="302" name="Line 143"/>
          <p:cNvSpPr>
            <a:spLocks noChangeShapeType="1"/>
          </p:cNvSpPr>
          <p:nvPr/>
        </p:nvSpPr>
        <p:spPr bwMode="auto">
          <a:xfrm flipH="1">
            <a:off x="2280285" y="1825037"/>
            <a:ext cx="376238" cy="4762"/>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3" name="Line 144"/>
          <p:cNvSpPr>
            <a:spLocks noChangeShapeType="1"/>
          </p:cNvSpPr>
          <p:nvPr/>
        </p:nvSpPr>
        <p:spPr bwMode="auto">
          <a:xfrm flipV="1">
            <a:off x="6612573" y="1442449"/>
            <a:ext cx="0" cy="14478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4" name="Line 145"/>
          <p:cNvSpPr>
            <a:spLocks noChangeShapeType="1"/>
          </p:cNvSpPr>
          <p:nvPr/>
        </p:nvSpPr>
        <p:spPr bwMode="auto">
          <a:xfrm flipH="1">
            <a:off x="5850573" y="14424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5" name="Line 146"/>
          <p:cNvSpPr>
            <a:spLocks noChangeShapeType="1"/>
          </p:cNvSpPr>
          <p:nvPr/>
        </p:nvSpPr>
        <p:spPr bwMode="auto">
          <a:xfrm>
            <a:off x="5850573" y="1747249"/>
            <a:ext cx="6096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6" name="Line 147"/>
          <p:cNvSpPr>
            <a:spLocks noChangeShapeType="1"/>
          </p:cNvSpPr>
          <p:nvPr/>
        </p:nvSpPr>
        <p:spPr bwMode="auto">
          <a:xfrm>
            <a:off x="6307773" y="2052049"/>
            <a:ext cx="0" cy="5334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7" name="Line 148"/>
          <p:cNvSpPr>
            <a:spLocks noChangeShapeType="1"/>
          </p:cNvSpPr>
          <p:nvPr/>
        </p:nvSpPr>
        <p:spPr bwMode="auto">
          <a:xfrm>
            <a:off x="5850573" y="2052049"/>
            <a:ext cx="457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8" name="Line 149"/>
          <p:cNvSpPr>
            <a:spLocks noChangeShapeType="1"/>
          </p:cNvSpPr>
          <p:nvPr/>
        </p:nvSpPr>
        <p:spPr bwMode="auto">
          <a:xfrm flipV="1">
            <a:off x="6460173" y="1747249"/>
            <a:ext cx="0" cy="990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9" name="Rectangle 150"/>
          <p:cNvSpPr>
            <a:spLocks noChangeArrowheads="1"/>
          </p:cNvSpPr>
          <p:nvPr/>
        </p:nvSpPr>
        <p:spPr bwMode="auto">
          <a:xfrm>
            <a:off x="5926773" y="1747249"/>
            <a:ext cx="3635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k</a:t>
            </a:r>
          </a:p>
        </p:txBody>
      </p:sp>
      <p:sp>
        <p:nvSpPr>
          <p:cNvPr id="310" name="Rectangle 151"/>
          <p:cNvSpPr>
            <a:spLocks noChangeArrowheads="1"/>
          </p:cNvSpPr>
          <p:nvPr/>
        </p:nvSpPr>
        <p:spPr bwMode="auto">
          <a:xfrm>
            <a:off x="5926773" y="14424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j</a:t>
            </a:r>
          </a:p>
        </p:txBody>
      </p:sp>
      <p:sp>
        <p:nvSpPr>
          <p:cNvPr id="311" name="Rectangle 152"/>
          <p:cNvSpPr>
            <a:spLocks noChangeArrowheads="1"/>
          </p:cNvSpPr>
          <p:nvPr/>
        </p:nvSpPr>
        <p:spPr bwMode="auto">
          <a:xfrm>
            <a:off x="5926773" y="11376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i</a:t>
            </a:r>
          </a:p>
        </p:txBody>
      </p:sp>
      <p:grpSp>
        <p:nvGrpSpPr>
          <p:cNvPr id="312" name="Group 153"/>
          <p:cNvGrpSpPr/>
          <p:nvPr/>
        </p:nvGrpSpPr>
        <p:grpSpPr bwMode="auto">
          <a:xfrm>
            <a:off x="7153910" y="1213849"/>
            <a:ext cx="974725" cy="301625"/>
            <a:chOff x="4613" y="576"/>
            <a:chExt cx="614" cy="190"/>
          </a:xfrm>
        </p:grpSpPr>
        <p:sp>
          <p:nvSpPr>
            <p:cNvPr id="313" name="Rectangle 154"/>
            <p:cNvSpPr>
              <a:spLocks noChangeArrowheads="1"/>
            </p:cNvSpPr>
            <p:nvPr/>
          </p:nvSpPr>
          <p:spPr bwMode="auto">
            <a:xfrm>
              <a:off x="4613" y="609"/>
              <a:ext cx="614"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4" name="Rectangle 155"/>
            <p:cNvSpPr>
              <a:spLocks noChangeArrowheads="1"/>
            </p:cNvSpPr>
            <p:nvPr/>
          </p:nvSpPr>
          <p:spPr bwMode="auto">
            <a:xfrm>
              <a:off x="4655" y="576"/>
              <a:ext cx="53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Mask</a:t>
              </a:r>
            </a:p>
          </p:txBody>
        </p:sp>
      </p:grpSp>
      <p:grpSp>
        <p:nvGrpSpPr>
          <p:cNvPr id="315" name="Group 156"/>
          <p:cNvGrpSpPr/>
          <p:nvPr/>
        </p:nvGrpSpPr>
        <p:grpSpPr bwMode="auto">
          <a:xfrm>
            <a:off x="7145973" y="1594849"/>
            <a:ext cx="987425" cy="301625"/>
            <a:chOff x="4624" y="576"/>
            <a:chExt cx="528" cy="190"/>
          </a:xfrm>
        </p:grpSpPr>
        <p:sp>
          <p:nvSpPr>
            <p:cNvPr id="316" name="Rectangle 157"/>
            <p:cNvSpPr>
              <a:spLocks noChangeArrowheads="1"/>
            </p:cNvSpPr>
            <p:nvPr/>
          </p:nvSpPr>
          <p:spPr bwMode="auto">
            <a:xfrm>
              <a:off x="4632" y="609"/>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7" name="Rectangle 158"/>
            <p:cNvSpPr>
              <a:spLocks noChangeArrowheads="1"/>
            </p:cNvSpPr>
            <p:nvPr/>
          </p:nvSpPr>
          <p:spPr bwMode="auto">
            <a:xfrm>
              <a:off x="4624" y="576"/>
              <a:ext cx="5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Length</a:t>
              </a:r>
            </a:p>
          </p:txBody>
        </p:sp>
      </p:grpSp>
      <p:sp>
        <p:nvSpPr>
          <p:cNvPr id="318" name="Text Box 159"/>
          <p:cNvSpPr txBox="1">
            <a:spLocks noChangeArrowheads="1"/>
          </p:cNvSpPr>
          <p:nvPr/>
        </p:nvSpPr>
        <p:spPr bwMode="auto">
          <a:xfrm>
            <a:off x="2888298" y="1485312"/>
            <a:ext cx="2089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50000"/>
              </a:spcBef>
              <a:spcAft>
                <a:spcPct val="0"/>
              </a:spcAft>
            </a:pPr>
            <a:r>
              <a:rPr lang="en-US" altLang="en-US" b="1">
                <a:solidFill>
                  <a:srgbClr val="000000"/>
                </a:solidFill>
                <a:latin typeface="Arial" panose="020B0604020202020204" pitchFamily="34" charset="0"/>
              </a:rPr>
              <a:t>64 Element Vector Registers</a:t>
            </a:r>
            <a:endParaRPr lang="en-US" altLang="en-US" sz="2400" b="1">
              <a:solidFill>
                <a:srgbClr val="000000"/>
              </a:solidFill>
              <a:latin typeface="Arial" panose="020B0604020202020204" pitchFamily="34" charset="0"/>
            </a:endParaRPr>
          </a:p>
        </p:txBody>
      </p:sp>
      <p:sp>
        <p:nvSpPr>
          <p:cNvPr id="2" name="文本框 1">
            <a:extLst>
              <a:ext uri="{FF2B5EF4-FFF2-40B4-BE49-F238E27FC236}">
                <a16:creationId xmlns:a16="http://schemas.microsoft.com/office/drawing/2014/main" id="{D762BDDE-6025-4350-9B58-35547ED33959}"/>
              </a:ext>
            </a:extLst>
          </p:cNvPr>
          <p:cNvSpPr txBox="1"/>
          <p:nvPr/>
        </p:nvSpPr>
        <p:spPr>
          <a:xfrm>
            <a:off x="2481898" y="885655"/>
            <a:ext cx="3459994" cy="1714222"/>
          </a:xfrm>
          <a:prstGeom prst="rect">
            <a:avLst/>
          </a:prstGeom>
          <a:noFill/>
          <a:ln w="25400">
            <a:solidFill>
              <a:srgbClr val="FF0000"/>
            </a:solidFill>
            <a:prstDash val="dash"/>
          </a:ln>
        </p:spPr>
        <p:txBody>
          <a:bodyPr wrap="square" rtlCol="0">
            <a:noAutofit/>
          </a:bodyPr>
          <a:lstStyle/>
          <a:p>
            <a:r>
              <a:rPr lang="en-US" b="1" dirty="0">
                <a:solidFill>
                  <a:srgbClr val="FF0000"/>
                </a:solidFill>
              </a:rPr>
              <a:t>Novel design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CD547-E89B-4B32-A0D0-FA3FD0FDFF12}"/>
              </a:ext>
            </a:extLst>
          </p:cNvPr>
          <p:cNvSpPr>
            <a:spLocks noGrp="1"/>
          </p:cNvSpPr>
          <p:nvPr>
            <p:ph type="title"/>
          </p:nvPr>
        </p:nvSpPr>
        <p:spPr/>
        <p:txBody>
          <a:bodyPr/>
          <a:lstStyle/>
          <a:p>
            <a:r>
              <a:rPr lang="en-US" dirty="0"/>
              <a:t>Vector Arithmetic Execution</a:t>
            </a:r>
          </a:p>
        </p:txBody>
      </p:sp>
      <p:sp>
        <p:nvSpPr>
          <p:cNvPr id="3" name="内容占位符 2">
            <a:extLst>
              <a:ext uri="{FF2B5EF4-FFF2-40B4-BE49-F238E27FC236}">
                <a16:creationId xmlns:a16="http://schemas.microsoft.com/office/drawing/2014/main" id="{0840138F-8A0F-41DE-A7F1-10F4EEB364BA}"/>
              </a:ext>
            </a:extLst>
          </p:cNvPr>
          <p:cNvSpPr>
            <a:spLocks noGrp="1"/>
          </p:cNvSpPr>
          <p:nvPr>
            <p:ph idx="1"/>
          </p:nvPr>
        </p:nvSpPr>
        <p:spPr>
          <a:xfrm>
            <a:off x="457199" y="1028733"/>
            <a:ext cx="7143751" cy="4525963"/>
          </a:xfrm>
        </p:spPr>
        <p:txBody>
          <a:bodyPr/>
          <a:lstStyle/>
          <a:p>
            <a:r>
              <a:rPr lang="en-US" sz="2400" dirty="0"/>
              <a:t>Use deep pipeline to execute element operations</a:t>
            </a:r>
          </a:p>
          <a:p>
            <a:r>
              <a:rPr lang="en-US" sz="2400" dirty="0"/>
              <a:t>Simplify control of deep pipeline, since elements in vector are more independent and consistent, compared to general instruction pipelines.</a:t>
            </a:r>
          </a:p>
        </p:txBody>
      </p:sp>
      <p:sp>
        <p:nvSpPr>
          <p:cNvPr id="4" name="灯片编号占位符 3">
            <a:extLst>
              <a:ext uri="{FF2B5EF4-FFF2-40B4-BE49-F238E27FC236}">
                <a16:creationId xmlns:a16="http://schemas.microsoft.com/office/drawing/2014/main" id="{FC5E4733-B6AC-48F0-8508-5E27F4589252}"/>
              </a:ext>
            </a:extLst>
          </p:cNvPr>
          <p:cNvSpPr>
            <a:spLocks noGrp="1"/>
          </p:cNvSpPr>
          <p:nvPr>
            <p:ph type="sldNum" sz="quarter" idx="12"/>
          </p:nvPr>
        </p:nvSpPr>
        <p:spPr/>
        <p:txBody>
          <a:bodyPr/>
          <a:lstStyle/>
          <a:p>
            <a:pPr>
              <a:defRPr/>
            </a:pPr>
            <a:fld id="{CA40A734-EF3B-425E-9970-80954DDB0807}" type="slidenum">
              <a:rPr lang="zh-CN" altLang="en-US" smtClean="0"/>
              <a:t>14</a:t>
            </a:fld>
            <a:endParaRPr lang="zh-CN" altLang="en-US"/>
          </a:p>
        </p:txBody>
      </p:sp>
      <p:pic>
        <p:nvPicPr>
          <p:cNvPr id="5" name="图片 4">
            <a:extLst>
              <a:ext uri="{FF2B5EF4-FFF2-40B4-BE49-F238E27FC236}">
                <a16:creationId xmlns:a16="http://schemas.microsoft.com/office/drawing/2014/main" id="{519C1F40-659A-4BED-BA09-956A6EA27F67}"/>
              </a:ext>
            </a:extLst>
          </p:cNvPr>
          <p:cNvPicPr>
            <a:picLocks noChangeAspect="1"/>
          </p:cNvPicPr>
          <p:nvPr/>
        </p:nvPicPr>
        <p:blipFill>
          <a:blip r:embed="rId2"/>
          <a:stretch>
            <a:fillRect/>
          </a:stretch>
        </p:blipFill>
        <p:spPr>
          <a:xfrm>
            <a:off x="597717" y="2862267"/>
            <a:ext cx="5438775" cy="3676650"/>
          </a:xfrm>
          <a:prstGeom prst="rect">
            <a:avLst/>
          </a:prstGeom>
        </p:spPr>
      </p:pic>
      <p:pic>
        <p:nvPicPr>
          <p:cNvPr id="7" name="Picture 2">
            <a:extLst>
              <a:ext uri="{FF2B5EF4-FFF2-40B4-BE49-F238E27FC236}">
                <a16:creationId xmlns:a16="http://schemas.microsoft.com/office/drawing/2014/main" id="{EF55B4AD-01BA-46DE-9B78-77CF15668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03"/>
          <a:stretch/>
        </p:blipFill>
        <p:spPr bwMode="auto">
          <a:xfrm>
            <a:off x="6288858" y="2012954"/>
            <a:ext cx="2257425" cy="4525963"/>
          </a:xfrm>
          <a:prstGeom prst="rect">
            <a:avLst/>
          </a:prstGeom>
          <a:noFill/>
          <a:ln w="9525">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7215C838-86E2-4EEF-940E-8BA7BD1AD656}"/>
              </a:ext>
            </a:extLst>
          </p:cNvPr>
          <p:cNvSpPr txBox="1"/>
          <p:nvPr/>
        </p:nvSpPr>
        <p:spPr>
          <a:xfrm>
            <a:off x="5987670" y="5093031"/>
            <a:ext cx="1042978" cy="923330"/>
          </a:xfrm>
          <a:prstGeom prst="rect">
            <a:avLst/>
          </a:prstGeom>
          <a:noFill/>
        </p:spPr>
        <p:txBody>
          <a:bodyPr wrap="none" rtlCol="0">
            <a:spAutoFit/>
          </a:bodyPr>
          <a:lstStyle/>
          <a:p>
            <a:r>
              <a:rPr lang="en-US" dirty="0"/>
              <a:t>Six stage </a:t>
            </a:r>
          </a:p>
          <a:p>
            <a:r>
              <a:rPr lang="en-US" dirty="0"/>
              <a:t>Multiply</a:t>
            </a:r>
          </a:p>
          <a:p>
            <a:r>
              <a:rPr lang="en-US" dirty="0"/>
              <a:t>pipeline</a:t>
            </a:r>
          </a:p>
        </p:txBody>
      </p:sp>
    </p:spTree>
    <p:extLst>
      <p:ext uri="{BB962C8B-B14F-4D97-AF65-F5344CB8AC3E}">
        <p14:creationId xmlns:p14="http://schemas.microsoft.com/office/powerpoint/2010/main" val="357466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ChangeArrowheads="1"/>
          </p:cNvSpPr>
          <p:nvPr/>
        </p:nvSpPr>
        <p:spPr bwMode="auto">
          <a:xfrm>
            <a:off x="838200" y="152400"/>
            <a:ext cx="739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hangingPunct="0">
              <a:lnSpc>
                <a:spcPct val="90000"/>
              </a:lnSpc>
              <a:buClrTx/>
              <a:buSzTx/>
              <a:buFontTx/>
              <a:buNone/>
            </a:pPr>
            <a:r>
              <a:rPr lang="en-US" altLang="en-US" sz="3600" b="1" dirty="0">
                <a:latin typeface="Arial" panose="020B0604020202020204" pitchFamily="34" charset="0"/>
              </a:rPr>
              <a:t>Vector Memory System</a:t>
            </a:r>
          </a:p>
        </p:txBody>
      </p:sp>
      <p:sp>
        <p:nvSpPr>
          <p:cNvPr id="1091589" name="Rectangle 5"/>
          <p:cNvSpPr>
            <a:spLocks noChangeArrowheads="1"/>
          </p:cNvSpPr>
          <p:nvPr/>
        </p:nvSpPr>
        <p:spPr bwMode="auto">
          <a:xfrm>
            <a:off x="4699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0</a:t>
            </a:r>
          </a:p>
        </p:txBody>
      </p:sp>
      <p:sp>
        <p:nvSpPr>
          <p:cNvPr id="1091590" name="Rectangle 6"/>
          <p:cNvSpPr>
            <a:spLocks noChangeArrowheads="1"/>
          </p:cNvSpPr>
          <p:nvPr/>
        </p:nvSpPr>
        <p:spPr bwMode="auto">
          <a:xfrm>
            <a:off x="933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1</a:t>
            </a:r>
          </a:p>
        </p:txBody>
      </p:sp>
      <p:sp>
        <p:nvSpPr>
          <p:cNvPr id="1091591" name="Rectangle 7"/>
          <p:cNvSpPr>
            <a:spLocks noChangeArrowheads="1"/>
          </p:cNvSpPr>
          <p:nvPr/>
        </p:nvSpPr>
        <p:spPr bwMode="auto">
          <a:xfrm>
            <a:off x="13906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2</a:t>
            </a:r>
          </a:p>
        </p:txBody>
      </p:sp>
      <p:sp>
        <p:nvSpPr>
          <p:cNvPr id="1091592" name="Rectangle 8"/>
          <p:cNvSpPr>
            <a:spLocks noChangeArrowheads="1"/>
          </p:cNvSpPr>
          <p:nvPr/>
        </p:nvSpPr>
        <p:spPr bwMode="auto">
          <a:xfrm>
            <a:off x="18478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3</a:t>
            </a:r>
          </a:p>
        </p:txBody>
      </p:sp>
      <p:sp>
        <p:nvSpPr>
          <p:cNvPr id="1091593" name="Rectangle 9"/>
          <p:cNvSpPr>
            <a:spLocks noChangeArrowheads="1"/>
          </p:cNvSpPr>
          <p:nvPr/>
        </p:nvSpPr>
        <p:spPr bwMode="auto">
          <a:xfrm>
            <a:off x="22987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4</a:t>
            </a:r>
          </a:p>
        </p:txBody>
      </p:sp>
      <p:sp>
        <p:nvSpPr>
          <p:cNvPr id="1091594" name="Rectangle 10"/>
          <p:cNvSpPr>
            <a:spLocks noChangeArrowheads="1"/>
          </p:cNvSpPr>
          <p:nvPr/>
        </p:nvSpPr>
        <p:spPr bwMode="auto">
          <a:xfrm>
            <a:off x="2762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5</a:t>
            </a:r>
          </a:p>
        </p:txBody>
      </p:sp>
      <p:sp>
        <p:nvSpPr>
          <p:cNvPr id="1091595" name="Rectangle 11"/>
          <p:cNvSpPr>
            <a:spLocks noChangeArrowheads="1"/>
          </p:cNvSpPr>
          <p:nvPr/>
        </p:nvSpPr>
        <p:spPr bwMode="auto">
          <a:xfrm>
            <a:off x="3219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6</a:t>
            </a:r>
          </a:p>
        </p:txBody>
      </p:sp>
      <p:sp>
        <p:nvSpPr>
          <p:cNvPr id="1091596" name="Rectangle 12"/>
          <p:cNvSpPr>
            <a:spLocks noChangeArrowheads="1"/>
          </p:cNvSpPr>
          <p:nvPr/>
        </p:nvSpPr>
        <p:spPr bwMode="auto">
          <a:xfrm>
            <a:off x="36766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7</a:t>
            </a:r>
          </a:p>
        </p:txBody>
      </p:sp>
      <p:sp>
        <p:nvSpPr>
          <p:cNvPr id="1091597" name="Rectangle 13"/>
          <p:cNvSpPr>
            <a:spLocks noChangeArrowheads="1"/>
          </p:cNvSpPr>
          <p:nvPr/>
        </p:nvSpPr>
        <p:spPr bwMode="auto">
          <a:xfrm>
            <a:off x="41275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8</a:t>
            </a:r>
          </a:p>
        </p:txBody>
      </p:sp>
      <p:sp>
        <p:nvSpPr>
          <p:cNvPr id="1091598" name="Rectangle 14"/>
          <p:cNvSpPr>
            <a:spLocks noChangeArrowheads="1"/>
          </p:cNvSpPr>
          <p:nvPr/>
        </p:nvSpPr>
        <p:spPr bwMode="auto">
          <a:xfrm>
            <a:off x="45910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9</a:t>
            </a:r>
          </a:p>
        </p:txBody>
      </p:sp>
      <p:sp>
        <p:nvSpPr>
          <p:cNvPr id="1091599" name="Rectangle 15"/>
          <p:cNvSpPr>
            <a:spLocks noChangeArrowheads="1"/>
          </p:cNvSpPr>
          <p:nvPr/>
        </p:nvSpPr>
        <p:spPr bwMode="auto">
          <a:xfrm>
            <a:off x="5048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A</a:t>
            </a:r>
          </a:p>
        </p:txBody>
      </p:sp>
      <p:sp>
        <p:nvSpPr>
          <p:cNvPr id="1091600" name="Rectangle 16"/>
          <p:cNvSpPr>
            <a:spLocks noChangeArrowheads="1"/>
          </p:cNvSpPr>
          <p:nvPr/>
        </p:nvSpPr>
        <p:spPr bwMode="auto">
          <a:xfrm>
            <a:off x="5505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B</a:t>
            </a:r>
          </a:p>
        </p:txBody>
      </p:sp>
      <p:sp>
        <p:nvSpPr>
          <p:cNvPr id="1091601" name="Rectangle 17"/>
          <p:cNvSpPr>
            <a:spLocks noChangeArrowheads="1"/>
          </p:cNvSpPr>
          <p:nvPr/>
        </p:nvSpPr>
        <p:spPr bwMode="auto">
          <a:xfrm>
            <a:off x="59563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C</a:t>
            </a:r>
          </a:p>
        </p:txBody>
      </p:sp>
      <p:sp>
        <p:nvSpPr>
          <p:cNvPr id="1091602" name="Rectangle 18"/>
          <p:cNvSpPr>
            <a:spLocks noChangeArrowheads="1"/>
          </p:cNvSpPr>
          <p:nvPr/>
        </p:nvSpPr>
        <p:spPr bwMode="auto">
          <a:xfrm>
            <a:off x="64198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D</a:t>
            </a:r>
          </a:p>
        </p:txBody>
      </p:sp>
      <p:sp>
        <p:nvSpPr>
          <p:cNvPr id="1091603" name="Rectangle 19"/>
          <p:cNvSpPr>
            <a:spLocks noChangeArrowheads="1"/>
          </p:cNvSpPr>
          <p:nvPr/>
        </p:nvSpPr>
        <p:spPr bwMode="auto">
          <a:xfrm>
            <a:off x="68770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E</a:t>
            </a:r>
          </a:p>
        </p:txBody>
      </p:sp>
      <p:sp>
        <p:nvSpPr>
          <p:cNvPr id="1091604" name="Rectangle 20"/>
          <p:cNvSpPr>
            <a:spLocks noChangeArrowheads="1"/>
          </p:cNvSpPr>
          <p:nvPr/>
        </p:nvSpPr>
        <p:spPr bwMode="auto">
          <a:xfrm>
            <a:off x="7334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F</a:t>
            </a:r>
          </a:p>
        </p:txBody>
      </p:sp>
      <p:grpSp>
        <p:nvGrpSpPr>
          <p:cNvPr id="1091605" name="Group 21"/>
          <p:cNvGrpSpPr/>
          <p:nvPr/>
        </p:nvGrpSpPr>
        <p:grpSpPr bwMode="auto">
          <a:xfrm>
            <a:off x="3676650" y="3576637"/>
            <a:ext cx="993775" cy="76200"/>
            <a:chOff x="1536" y="2256"/>
            <a:chExt cx="626" cy="48"/>
          </a:xfrm>
        </p:grpSpPr>
        <p:sp>
          <p:nvSpPr>
            <p:cNvPr id="1091606" name="Rectangle 2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07" name="Freeform 2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08" name="Line 2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09" name="Line 25"/>
          <p:cNvSpPr>
            <a:spLocks noChangeShapeType="1"/>
          </p:cNvSpPr>
          <p:nvPr/>
        </p:nvSpPr>
        <p:spPr bwMode="auto">
          <a:xfrm flipV="1">
            <a:off x="704850" y="3652837"/>
            <a:ext cx="3352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0" name="Line 26"/>
          <p:cNvSpPr>
            <a:spLocks noChangeShapeType="1"/>
          </p:cNvSpPr>
          <p:nvPr/>
        </p:nvSpPr>
        <p:spPr bwMode="auto">
          <a:xfrm flipV="1">
            <a:off x="1238250" y="3652837"/>
            <a:ext cx="2819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1" name="Line 27"/>
          <p:cNvSpPr>
            <a:spLocks noChangeShapeType="1"/>
          </p:cNvSpPr>
          <p:nvPr/>
        </p:nvSpPr>
        <p:spPr bwMode="auto">
          <a:xfrm flipV="1">
            <a:off x="1619250" y="3652837"/>
            <a:ext cx="2438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2" name="Line 28"/>
          <p:cNvSpPr>
            <a:spLocks noChangeShapeType="1"/>
          </p:cNvSpPr>
          <p:nvPr/>
        </p:nvSpPr>
        <p:spPr bwMode="auto">
          <a:xfrm flipV="1">
            <a:off x="2076450" y="3652837"/>
            <a:ext cx="1981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3" name="Line 29"/>
          <p:cNvSpPr>
            <a:spLocks noChangeShapeType="1"/>
          </p:cNvSpPr>
          <p:nvPr/>
        </p:nvSpPr>
        <p:spPr bwMode="auto">
          <a:xfrm flipV="1">
            <a:off x="2533650" y="3652837"/>
            <a:ext cx="1524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4" name="Line 30"/>
          <p:cNvSpPr>
            <a:spLocks noChangeShapeType="1"/>
          </p:cNvSpPr>
          <p:nvPr/>
        </p:nvSpPr>
        <p:spPr bwMode="auto">
          <a:xfrm flipV="1">
            <a:off x="2990850" y="3652837"/>
            <a:ext cx="1066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5" name="Line 31"/>
          <p:cNvSpPr>
            <a:spLocks noChangeShapeType="1"/>
          </p:cNvSpPr>
          <p:nvPr/>
        </p:nvSpPr>
        <p:spPr bwMode="auto">
          <a:xfrm flipV="1">
            <a:off x="3448050" y="3652837"/>
            <a:ext cx="6096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6" name="Line 32"/>
          <p:cNvSpPr>
            <a:spLocks noChangeShapeType="1"/>
          </p:cNvSpPr>
          <p:nvPr/>
        </p:nvSpPr>
        <p:spPr bwMode="auto">
          <a:xfrm flipV="1">
            <a:off x="3905250" y="3652837"/>
            <a:ext cx="152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7" name="Line 33"/>
          <p:cNvSpPr>
            <a:spLocks noChangeShapeType="1"/>
          </p:cNvSpPr>
          <p:nvPr/>
        </p:nvSpPr>
        <p:spPr bwMode="auto">
          <a:xfrm flipH="1" flipV="1">
            <a:off x="4057650" y="3652837"/>
            <a:ext cx="304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8" name="Line 34"/>
          <p:cNvSpPr>
            <a:spLocks noChangeShapeType="1"/>
          </p:cNvSpPr>
          <p:nvPr/>
        </p:nvSpPr>
        <p:spPr bwMode="auto">
          <a:xfrm flipH="1" flipV="1">
            <a:off x="4057650" y="3652837"/>
            <a:ext cx="762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9" name="Line 35"/>
          <p:cNvSpPr>
            <a:spLocks noChangeShapeType="1"/>
          </p:cNvSpPr>
          <p:nvPr/>
        </p:nvSpPr>
        <p:spPr bwMode="auto">
          <a:xfrm flipH="1" flipV="1">
            <a:off x="4057650" y="3652837"/>
            <a:ext cx="1219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0" name="Line 36"/>
          <p:cNvSpPr>
            <a:spLocks noChangeShapeType="1"/>
          </p:cNvSpPr>
          <p:nvPr/>
        </p:nvSpPr>
        <p:spPr bwMode="auto">
          <a:xfrm flipH="1" flipV="1">
            <a:off x="4057650" y="3652837"/>
            <a:ext cx="1676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1" name="Line 37"/>
          <p:cNvSpPr>
            <a:spLocks noChangeShapeType="1"/>
          </p:cNvSpPr>
          <p:nvPr/>
        </p:nvSpPr>
        <p:spPr bwMode="auto">
          <a:xfrm flipH="1" flipV="1">
            <a:off x="4057650" y="3652837"/>
            <a:ext cx="21336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2" name="Line 38"/>
          <p:cNvSpPr>
            <a:spLocks noChangeShapeType="1"/>
          </p:cNvSpPr>
          <p:nvPr/>
        </p:nvSpPr>
        <p:spPr bwMode="auto">
          <a:xfrm flipH="1" flipV="1">
            <a:off x="4057650" y="3652837"/>
            <a:ext cx="2590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3" name="Line 39"/>
          <p:cNvSpPr>
            <a:spLocks noChangeShapeType="1"/>
          </p:cNvSpPr>
          <p:nvPr/>
        </p:nvSpPr>
        <p:spPr bwMode="auto">
          <a:xfrm flipH="1" flipV="1">
            <a:off x="4057650" y="3652837"/>
            <a:ext cx="3048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4" name="Line 40"/>
          <p:cNvSpPr>
            <a:spLocks noChangeShapeType="1"/>
          </p:cNvSpPr>
          <p:nvPr/>
        </p:nvSpPr>
        <p:spPr bwMode="auto">
          <a:xfrm flipH="1" flipV="1">
            <a:off x="4057650" y="3652837"/>
            <a:ext cx="3505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5" name="Line 41"/>
          <p:cNvSpPr>
            <a:spLocks noChangeShapeType="1"/>
          </p:cNvSpPr>
          <p:nvPr/>
        </p:nvSpPr>
        <p:spPr bwMode="auto">
          <a:xfrm flipH="1">
            <a:off x="4057650" y="2738437"/>
            <a:ext cx="0" cy="838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6" name="Freeform 42"/>
          <p:cNvSpPr/>
          <p:nvPr/>
        </p:nvSpPr>
        <p:spPr bwMode="auto">
          <a:xfrm>
            <a:off x="7785100" y="3208337"/>
            <a:ext cx="914400" cy="381000"/>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7" name="Line 43"/>
          <p:cNvSpPr>
            <a:spLocks noChangeShapeType="1"/>
          </p:cNvSpPr>
          <p:nvPr/>
        </p:nvSpPr>
        <p:spPr bwMode="auto">
          <a:xfrm>
            <a:off x="8242300" y="35893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1628" name="Group 44"/>
          <p:cNvGrpSpPr/>
          <p:nvPr/>
        </p:nvGrpSpPr>
        <p:grpSpPr bwMode="auto">
          <a:xfrm>
            <a:off x="7632700" y="2903537"/>
            <a:ext cx="536575" cy="76200"/>
            <a:chOff x="1536" y="2256"/>
            <a:chExt cx="626" cy="48"/>
          </a:xfrm>
        </p:grpSpPr>
        <p:sp>
          <p:nvSpPr>
            <p:cNvPr id="1091629" name="Rectangle 4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0" name="Freeform 4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1" name="Line 4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1632" name="Group 48"/>
          <p:cNvGrpSpPr/>
          <p:nvPr/>
        </p:nvGrpSpPr>
        <p:grpSpPr bwMode="auto">
          <a:xfrm>
            <a:off x="8318500" y="2903537"/>
            <a:ext cx="536575" cy="76200"/>
            <a:chOff x="1536" y="2256"/>
            <a:chExt cx="626" cy="48"/>
          </a:xfrm>
        </p:grpSpPr>
        <p:sp>
          <p:nvSpPr>
            <p:cNvPr id="1091633" name="Rectangle 4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4" name="Freeform 5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5" name="Line 5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36" name="Line 52"/>
          <p:cNvSpPr>
            <a:spLocks noChangeShapeType="1"/>
          </p:cNvSpPr>
          <p:nvPr/>
        </p:nvSpPr>
        <p:spPr bwMode="auto">
          <a:xfrm flipH="1">
            <a:off x="7937500" y="29797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7" name="Line 53"/>
          <p:cNvSpPr>
            <a:spLocks noChangeShapeType="1"/>
          </p:cNvSpPr>
          <p:nvPr/>
        </p:nvSpPr>
        <p:spPr bwMode="auto">
          <a:xfrm>
            <a:off x="8547100" y="29797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8" name="Text Box 54"/>
          <p:cNvSpPr txBox="1">
            <a:spLocks noChangeArrowheads="1"/>
          </p:cNvSpPr>
          <p:nvPr/>
        </p:nvSpPr>
        <p:spPr bwMode="auto">
          <a:xfrm>
            <a:off x="8089900" y="3132137"/>
            <a:ext cx="3921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a:t>
            </a:r>
          </a:p>
        </p:txBody>
      </p:sp>
      <p:grpSp>
        <p:nvGrpSpPr>
          <p:cNvPr id="1091639" name="Group 55"/>
          <p:cNvGrpSpPr/>
          <p:nvPr/>
        </p:nvGrpSpPr>
        <p:grpSpPr bwMode="auto">
          <a:xfrm>
            <a:off x="8013700" y="3817937"/>
            <a:ext cx="536575" cy="76200"/>
            <a:chOff x="1536" y="2256"/>
            <a:chExt cx="626" cy="48"/>
          </a:xfrm>
        </p:grpSpPr>
        <p:sp>
          <p:nvSpPr>
            <p:cNvPr id="1091640" name="Rectangle 56"/>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1" name="Freeform 57"/>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2" name="Line 58"/>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43" name="Freeform 59"/>
          <p:cNvSpPr/>
          <p:nvPr/>
        </p:nvSpPr>
        <p:spPr bwMode="auto">
          <a:xfrm>
            <a:off x="7327900" y="2751137"/>
            <a:ext cx="914400" cy="914400"/>
          </a:xfrm>
          <a:custGeom>
            <a:avLst/>
            <a:gdLst>
              <a:gd name="T0" fmla="*/ 576 w 576"/>
              <a:gd name="T1" fmla="*/ 576 h 576"/>
              <a:gd name="T2" fmla="*/ 0 w 576"/>
              <a:gd name="T3" fmla="*/ 576 h 576"/>
              <a:gd name="T4" fmla="*/ 0 w 576"/>
              <a:gd name="T5" fmla="*/ 0 h 576"/>
              <a:gd name="T6" fmla="*/ 288 w 576"/>
              <a:gd name="T7" fmla="*/ 0 h 576"/>
              <a:gd name="T8" fmla="*/ 288 w 576"/>
              <a:gd name="T9" fmla="*/ 96 h 576"/>
            </a:gdLst>
            <a:ahLst/>
            <a:cxnLst>
              <a:cxn ang="0">
                <a:pos x="T0" y="T1"/>
              </a:cxn>
              <a:cxn ang="0">
                <a:pos x="T2" y="T3"/>
              </a:cxn>
              <a:cxn ang="0">
                <a:pos x="T4" y="T5"/>
              </a:cxn>
              <a:cxn ang="0">
                <a:pos x="T6" y="T7"/>
              </a:cxn>
              <a:cxn ang="0">
                <a:pos x="T8" y="T9"/>
              </a:cxn>
            </a:cxnLst>
            <a:rect l="0" t="0" r="r" b="b"/>
            <a:pathLst>
              <a:path w="576" h="576">
                <a:moveTo>
                  <a:pt x="576" y="576"/>
                </a:moveTo>
                <a:lnTo>
                  <a:pt x="0" y="576"/>
                </a:lnTo>
                <a:lnTo>
                  <a:pt x="0" y="0"/>
                </a:lnTo>
                <a:lnTo>
                  <a:pt x="288" y="0"/>
                </a:lnTo>
                <a:lnTo>
                  <a:pt x="288" y="96"/>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4" name="Line 60"/>
          <p:cNvSpPr>
            <a:spLocks noChangeShapeType="1"/>
          </p:cNvSpPr>
          <p:nvPr/>
        </p:nvSpPr>
        <p:spPr bwMode="auto">
          <a:xfrm>
            <a:off x="8013700" y="2446337"/>
            <a:ext cx="1588" cy="4572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5" name="Line 61"/>
          <p:cNvSpPr>
            <a:spLocks noChangeShapeType="1"/>
          </p:cNvSpPr>
          <p:nvPr/>
        </p:nvSpPr>
        <p:spPr bwMode="auto">
          <a:xfrm>
            <a:off x="8547100" y="2446337"/>
            <a:ext cx="1588" cy="4572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6" name="Text Box 62"/>
          <p:cNvSpPr txBox="1">
            <a:spLocks noChangeArrowheads="1"/>
          </p:cNvSpPr>
          <p:nvPr/>
        </p:nvSpPr>
        <p:spPr bwMode="auto">
          <a:xfrm>
            <a:off x="7480300" y="2141537"/>
            <a:ext cx="73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Base</a:t>
            </a:r>
          </a:p>
        </p:txBody>
      </p:sp>
      <p:sp>
        <p:nvSpPr>
          <p:cNvPr id="1091647" name="Text Box 63"/>
          <p:cNvSpPr txBox="1">
            <a:spLocks noChangeArrowheads="1"/>
          </p:cNvSpPr>
          <p:nvPr/>
        </p:nvSpPr>
        <p:spPr bwMode="auto">
          <a:xfrm>
            <a:off x="8166100" y="2141537"/>
            <a:ext cx="838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Stride</a:t>
            </a:r>
          </a:p>
        </p:txBody>
      </p:sp>
      <p:sp>
        <p:nvSpPr>
          <p:cNvPr id="1091648" name="Freeform 64"/>
          <p:cNvSpPr/>
          <p:nvPr/>
        </p:nvSpPr>
        <p:spPr bwMode="auto">
          <a:xfrm>
            <a:off x="7785100" y="3894137"/>
            <a:ext cx="457200" cy="1219200"/>
          </a:xfrm>
          <a:custGeom>
            <a:avLst/>
            <a:gdLst>
              <a:gd name="T0" fmla="*/ 288 w 288"/>
              <a:gd name="T1" fmla="*/ 0 h 768"/>
              <a:gd name="T2" fmla="*/ 288 w 288"/>
              <a:gd name="T3" fmla="*/ 768 h 768"/>
              <a:gd name="T4" fmla="*/ 0 w 288"/>
              <a:gd name="T5" fmla="*/ 768 h 768"/>
            </a:gdLst>
            <a:ahLst/>
            <a:cxnLst>
              <a:cxn ang="0">
                <a:pos x="T0" y="T1"/>
              </a:cxn>
              <a:cxn ang="0">
                <a:pos x="T2" y="T3"/>
              </a:cxn>
              <a:cxn ang="0">
                <a:pos x="T4" y="T5"/>
              </a:cxn>
            </a:cxnLst>
            <a:rect l="0" t="0" r="r" b="b"/>
            <a:pathLst>
              <a:path w="288" h="768">
                <a:moveTo>
                  <a:pt x="288" y="0"/>
                </a:moveTo>
                <a:lnTo>
                  <a:pt x="288" y="768"/>
                </a:lnTo>
                <a:lnTo>
                  <a:pt x="0" y="76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9" name="Text Box 65"/>
          <p:cNvSpPr txBox="1">
            <a:spLocks noChangeArrowheads="1"/>
          </p:cNvSpPr>
          <p:nvPr/>
        </p:nvSpPr>
        <p:spPr bwMode="auto">
          <a:xfrm>
            <a:off x="3060700" y="2293937"/>
            <a:ext cx="200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800" b="1" i="1" dirty="0">
                <a:solidFill>
                  <a:srgbClr val="000000"/>
                </a:solidFill>
                <a:latin typeface="Arial" panose="020B0604020202020204" pitchFamily="34" charset="0"/>
              </a:rPr>
              <a:t>Vector Registers</a:t>
            </a:r>
          </a:p>
        </p:txBody>
      </p:sp>
      <p:sp>
        <p:nvSpPr>
          <p:cNvPr id="1091650" name="Text Box 66"/>
          <p:cNvSpPr txBox="1">
            <a:spLocks noChangeArrowheads="1"/>
          </p:cNvSpPr>
          <p:nvPr/>
        </p:nvSpPr>
        <p:spPr bwMode="auto">
          <a:xfrm>
            <a:off x="3187700" y="5746750"/>
            <a:ext cx="1809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800" b="1" i="1" dirty="0">
                <a:solidFill>
                  <a:srgbClr val="000000"/>
                </a:solidFill>
                <a:latin typeface="Arial" panose="020B0604020202020204" pitchFamily="34" charset="0"/>
              </a:rPr>
              <a:t>Memory Banks</a:t>
            </a:r>
          </a:p>
        </p:txBody>
      </p:sp>
      <p:sp>
        <p:nvSpPr>
          <p:cNvPr id="1091651" name="Text Box 67"/>
          <p:cNvSpPr txBox="1">
            <a:spLocks noChangeArrowheads="1"/>
          </p:cNvSpPr>
          <p:nvPr/>
        </p:nvSpPr>
        <p:spPr bwMode="auto">
          <a:xfrm>
            <a:off x="5956300" y="2903537"/>
            <a:ext cx="1295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Address Generator</a:t>
            </a:r>
          </a:p>
        </p:txBody>
      </p:sp>
      <p:sp>
        <p:nvSpPr>
          <p:cNvPr id="1091652" name="Text Box 68"/>
          <p:cNvSpPr txBox="1">
            <a:spLocks noChangeArrowheads="1"/>
          </p:cNvSpPr>
          <p:nvPr/>
        </p:nvSpPr>
        <p:spPr bwMode="auto">
          <a:xfrm>
            <a:off x="279400" y="1103839"/>
            <a:ext cx="8724900" cy="1138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eaLnBrk="0" hangingPunct="0">
              <a:spcBef>
                <a:spcPct val="50000"/>
              </a:spcBef>
              <a:buClrTx/>
              <a:buSzTx/>
              <a:buFontTx/>
              <a:buNone/>
            </a:pPr>
            <a:r>
              <a:rPr lang="en-US" altLang="en-US" sz="2000" b="1" dirty="0">
                <a:solidFill>
                  <a:srgbClr val="000000"/>
                </a:solidFill>
                <a:latin typeface="Arial" panose="020B0604020202020204" pitchFamily="34" charset="0"/>
              </a:rPr>
              <a:t>Cray-1, 16 banks, 4 cycle bank busy time, 12 start-up cycle latency</a:t>
            </a:r>
            <a:endParaRPr lang="en-US" altLang="en-US" sz="1600" b="1" i="1" dirty="0">
              <a:solidFill>
                <a:srgbClr val="000000"/>
              </a:solidFill>
              <a:latin typeface="Arial" panose="020B0604020202020204" pitchFamily="34" charset="0"/>
            </a:endParaRPr>
          </a:p>
          <a:p>
            <a:pPr lvl="1" eaLnBrk="0" hangingPunct="0">
              <a:spcBef>
                <a:spcPct val="50000"/>
              </a:spcBef>
              <a:buClrTx/>
              <a:buSzTx/>
              <a:buFontTx/>
              <a:buChar char="•"/>
            </a:pPr>
            <a:r>
              <a:rPr lang="en-US" altLang="en-US" sz="1600" b="1" i="1" dirty="0">
                <a:solidFill>
                  <a:srgbClr val="000000"/>
                </a:solidFill>
                <a:latin typeface="Arial" panose="020B0604020202020204" pitchFamily="34" charset="0"/>
              </a:rPr>
              <a:t> Bank busy time</a:t>
            </a:r>
            <a:r>
              <a:rPr lang="en-US" altLang="en-US" sz="1600" b="1" dirty="0">
                <a:solidFill>
                  <a:srgbClr val="000000"/>
                </a:solidFill>
                <a:latin typeface="Arial" panose="020B0604020202020204" pitchFamily="34" charset="0"/>
              </a:rPr>
              <a:t>: Cycles between accesses to same bank</a:t>
            </a:r>
          </a:p>
          <a:p>
            <a:pPr lvl="1" eaLnBrk="0" hangingPunct="0">
              <a:spcBef>
                <a:spcPct val="50000"/>
              </a:spcBef>
              <a:buClrTx/>
              <a:buSzTx/>
              <a:buFontTx/>
              <a:buChar char="•"/>
            </a:pPr>
            <a:r>
              <a:rPr lang="en-US" altLang="en-US" sz="1600" b="1" dirty="0">
                <a:solidFill>
                  <a:srgbClr val="000000"/>
                </a:solidFill>
                <a:latin typeface="Arial" panose="020B0604020202020204" pitchFamily="34" charset="0"/>
              </a:rPr>
              <a:t> Start-up cycle latency: Cycles to access the first byte on a memory bank</a:t>
            </a:r>
          </a:p>
        </p:txBody>
      </p:sp>
      <p:sp>
        <p:nvSpPr>
          <p:cNvPr id="2" name="文本框 1"/>
          <p:cNvSpPr txBox="1"/>
          <p:nvPr/>
        </p:nvSpPr>
        <p:spPr>
          <a:xfrm>
            <a:off x="2258645" y="2770871"/>
            <a:ext cx="1646605"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Memory bus </a:t>
            </a:r>
          </a:p>
          <a:p>
            <a:r>
              <a:rPr lang="en-US" b="1" dirty="0">
                <a:latin typeface="Arial" panose="020B0604020202020204" pitchFamily="34" charset="0"/>
                <a:cs typeface="Arial" panose="020B0604020202020204" pitchFamily="34" charset="0"/>
              </a:rPr>
              <a:t>about 1 cycle</a:t>
            </a:r>
          </a:p>
        </p:txBody>
      </p:sp>
      <p:pic>
        <p:nvPicPr>
          <p:cNvPr id="4" name="图片 3"/>
          <p:cNvPicPr>
            <a:picLocks noChangeAspect="1"/>
          </p:cNvPicPr>
          <p:nvPr/>
        </p:nvPicPr>
        <p:blipFill>
          <a:blip r:embed="rId3"/>
          <a:stretch>
            <a:fillRect/>
          </a:stretch>
        </p:blipFill>
        <p:spPr>
          <a:xfrm>
            <a:off x="935038" y="2490787"/>
            <a:ext cx="1304925" cy="11334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71852" y="94648"/>
            <a:ext cx="6000473" cy="599780"/>
          </a:xfrm>
          <a:prstGeom prst="rect">
            <a:avLst/>
          </a:prstGeom>
        </p:spPr>
        <p:txBody>
          <a:bodyPr vert="horz" wrap="square" lIns="0" tIns="13335" rIns="0" bIns="0" rtlCol="0">
            <a:spAutoFit/>
          </a:bodyPr>
          <a:lstStyle/>
          <a:p>
            <a:pPr marL="12700">
              <a:lnSpc>
                <a:spcPct val="100000"/>
              </a:lnSpc>
              <a:spcBef>
                <a:spcPts val="105"/>
              </a:spcBef>
            </a:pPr>
            <a:r>
              <a:rPr lang="en-US" dirty="0"/>
              <a:t>RV64V</a:t>
            </a:r>
            <a:r>
              <a:rPr spc="-40" dirty="0"/>
              <a:t> </a:t>
            </a:r>
            <a:r>
              <a:rPr spc="-5" dirty="0"/>
              <a:t>instructions</a:t>
            </a:r>
          </a:p>
        </p:txBody>
      </p:sp>
      <p:sp>
        <p:nvSpPr>
          <p:cNvPr id="4" name="object 4"/>
          <p:cNvSpPr txBox="1"/>
          <p:nvPr/>
        </p:nvSpPr>
        <p:spPr>
          <a:xfrm>
            <a:off x="330200" y="789177"/>
            <a:ext cx="8574405" cy="1901161"/>
          </a:xfrm>
          <a:prstGeom prst="rect">
            <a:avLst/>
          </a:prstGeom>
        </p:spPr>
        <p:txBody>
          <a:bodyPr vert="horz" wrap="square" lIns="0" tIns="48895" rIns="0" bIns="0" rtlCol="0">
            <a:spAutoFit/>
          </a:bodyPr>
          <a:lstStyle/>
          <a:p>
            <a:pPr marL="355600" indent="-343535">
              <a:lnSpc>
                <a:spcPct val="100000"/>
              </a:lnSpc>
              <a:spcBef>
                <a:spcPts val="385"/>
              </a:spcBef>
              <a:buClr>
                <a:srgbClr val="0033CC"/>
              </a:buClr>
              <a:buSzPct val="60000"/>
              <a:buFont typeface="Wingdings" panose="05000000000000000000"/>
              <a:buChar char=""/>
              <a:tabLst>
                <a:tab pos="355600" algn="l"/>
                <a:tab pos="356235" algn="l"/>
                <a:tab pos="1964055" algn="l"/>
              </a:tabLst>
            </a:pPr>
            <a:r>
              <a:rPr lang="en-US" sz="2400" spc="-5" dirty="0" err="1">
                <a:solidFill>
                  <a:srgbClr val="003399"/>
                </a:solidFill>
                <a:latin typeface="Arial" panose="020B0604020202020204"/>
                <a:cs typeface="Arial" panose="020B0604020202020204"/>
              </a:rPr>
              <a:t>vadd</a:t>
            </a:r>
            <a:r>
              <a:rPr lang="en-US" sz="2400" dirty="0"/>
              <a:t> </a:t>
            </a:r>
            <a:r>
              <a:rPr sz="2400" spc="-5" dirty="0">
                <a:solidFill>
                  <a:srgbClr val="003399"/>
                </a:solidFill>
                <a:latin typeface="Arial" panose="020B0604020202020204"/>
                <a:cs typeface="Arial" panose="020B0604020202020204"/>
              </a:rPr>
              <a:t>:	add </a:t>
            </a:r>
            <a:r>
              <a:rPr sz="2400" dirty="0">
                <a:solidFill>
                  <a:srgbClr val="003399"/>
                </a:solidFill>
                <a:latin typeface="Arial" panose="020B0604020202020204"/>
                <a:cs typeface="Arial" panose="020B0604020202020204"/>
              </a:rPr>
              <a:t>two vectors.</a:t>
            </a:r>
            <a:endParaRPr sz="2400" dirty="0">
              <a:latin typeface="Arial" panose="020B0604020202020204"/>
              <a:cs typeface="Arial" panose="020B0604020202020204"/>
            </a:endParaRPr>
          </a:p>
          <a:p>
            <a:pPr marL="355600" indent="-343535">
              <a:lnSpc>
                <a:spcPct val="100000"/>
              </a:lnSpc>
              <a:spcBef>
                <a:spcPts val="290"/>
              </a:spcBef>
              <a:buClr>
                <a:srgbClr val="0033CC"/>
              </a:buClr>
              <a:buSzPct val="60000"/>
              <a:buFont typeface="Wingdings" panose="05000000000000000000"/>
              <a:buChar char=""/>
              <a:tabLst>
                <a:tab pos="355600" algn="l"/>
                <a:tab pos="356235" algn="l"/>
                <a:tab pos="1472565" algn="l"/>
              </a:tabLst>
            </a:pPr>
            <a:r>
              <a:rPr lang="en-US" sz="2400" spc="-5" dirty="0">
                <a:solidFill>
                  <a:srgbClr val="003399"/>
                </a:solidFill>
                <a:latin typeface="Arial" panose="020B0604020202020204"/>
                <a:cs typeface="Arial" panose="020B0604020202020204"/>
              </a:rPr>
              <a:t>vld</a:t>
            </a:r>
            <a:r>
              <a:rPr sz="2400" spc="-5" dirty="0">
                <a:solidFill>
                  <a:srgbClr val="003399"/>
                </a:solidFill>
                <a:latin typeface="Arial" panose="020B0604020202020204"/>
                <a:cs typeface="Arial" panose="020B0604020202020204"/>
              </a:rPr>
              <a:t>/</a:t>
            </a:r>
            <a:r>
              <a:rPr lang="en-US" sz="2400" spc="-5" dirty="0" err="1">
                <a:solidFill>
                  <a:srgbClr val="003399"/>
                </a:solidFill>
                <a:latin typeface="Arial" panose="020B0604020202020204"/>
                <a:cs typeface="Arial" panose="020B0604020202020204"/>
              </a:rPr>
              <a:t>vst</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vector </a:t>
            </a:r>
            <a:r>
              <a:rPr sz="2400" spc="-5" dirty="0">
                <a:solidFill>
                  <a:srgbClr val="003399"/>
                </a:solidFill>
                <a:latin typeface="Arial" panose="020B0604020202020204"/>
                <a:cs typeface="Arial" panose="020B0604020202020204"/>
              </a:rPr>
              <a:t>load and </a:t>
            </a:r>
            <a:r>
              <a:rPr sz="2400" dirty="0">
                <a:solidFill>
                  <a:srgbClr val="003399"/>
                </a:solidFill>
                <a:latin typeface="Arial" panose="020B0604020202020204"/>
                <a:cs typeface="Arial" panose="020B0604020202020204"/>
              </a:rPr>
              <a:t>vector store from</a:t>
            </a:r>
            <a:r>
              <a:rPr sz="2400" spc="-4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address</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x5</a:t>
            </a:r>
            <a:r>
              <a:rPr sz="2000" dirty="0">
                <a:solidFill>
                  <a:srgbClr val="0033CC"/>
                </a:solidFill>
                <a:latin typeface="Arial" panose="020B0604020202020204"/>
                <a:cs typeface="Arial" panose="020B0604020202020204"/>
              </a:rPr>
              <a:t> </a:t>
            </a:r>
            <a:r>
              <a:rPr sz="2000" dirty="0">
                <a:solidFill>
                  <a:srgbClr val="0033CC"/>
                </a:solidFill>
                <a:latin typeface="Wingdings" panose="05000000000000000000"/>
                <a:cs typeface="Wingdings" panose="05000000000000000000"/>
              </a:rPr>
              <a:t></a:t>
            </a:r>
            <a:r>
              <a:rPr sz="2000" dirty="0">
                <a:solidFill>
                  <a:srgbClr val="0033CC"/>
                </a:solidFill>
                <a:latin typeface="Times New Roman" panose="02020603050405020304"/>
                <a:cs typeface="Times New Roman" panose="02020603050405020304"/>
              </a:rPr>
              <a:t> </a:t>
            </a:r>
            <a:r>
              <a:rPr sz="2000" dirty="0">
                <a:solidFill>
                  <a:srgbClr val="0033CC"/>
                </a:solidFill>
                <a:latin typeface="Arial" panose="020B0604020202020204"/>
                <a:cs typeface="Arial" panose="020B0604020202020204"/>
              </a:rPr>
              <a:t>the address of vector</a:t>
            </a:r>
            <a:r>
              <a:rPr sz="2000" spc="-11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X</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x6</a:t>
            </a:r>
            <a:r>
              <a:rPr sz="2000" dirty="0">
                <a:solidFill>
                  <a:srgbClr val="0033CC"/>
                </a:solidFill>
                <a:latin typeface="Arial" panose="020B0604020202020204"/>
                <a:cs typeface="Arial" panose="020B0604020202020204"/>
              </a:rPr>
              <a:t> </a:t>
            </a:r>
            <a:r>
              <a:rPr sz="2000" dirty="0">
                <a:solidFill>
                  <a:srgbClr val="0033CC"/>
                </a:solidFill>
                <a:latin typeface="Wingdings" panose="05000000000000000000"/>
                <a:cs typeface="Wingdings" panose="05000000000000000000"/>
              </a:rPr>
              <a:t></a:t>
            </a:r>
            <a:r>
              <a:rPr sz="2000" dirty="0">
                <a:solidFill>
                  <a:srgbClr val="0033CC"/>
                </a:solidFill>
                <a:latin typeface="Times New Roman" panose="02020603050405020304"/>
                <a:cs typeface="Times New Roman" panose="02020603050405020304"/>
              </a:rPr>
              <a:t> </a:t>
            </a:r>
            <a:r>
              <a:rPr sz="2000" dirty="0">
                <a:solidFill>
                  <a:srgbClr val="0033CC"/>
                </a:solidFill>
                <a:latin typeface="Arial" panose="020B0604020202020204"/>
                <a:cs typeface="Arial" panose="020B0604020202020204"/>
              </a:rPr>
              <a:t>the address of vector</a:t>
            </a:r>
            <a:r>
              <a:rPr sz="2000" spc="-10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Y</a:t>
            </a:r>
            <a:endParaRPr sz="2000" dirty="0">
              <a:latin typeface="Arial" panose="020B0604020202020204"/>
              <a:cs typeface="Arial" panose="020B0604020202020204"/>
            </a:endParaRPr>
          </a:p>
          <a:p>
            <a:pPr marL="355600" indent="-343535">
              <a:lnSpc>
                <a:spcPct val="100000"/>
              </a:lnSpc>
              <a:spcBef>
                <a:spcPts val="275"/>
              </a:spcBef>
              <a:buClr>
                <a:srgbClr val="0033CC"/>
              </a:buClr>
              <a:buSzPct val="60000"/>
              <a:buFont typeface="Wingdings" panose="05000000000000000000"/>
              <a:buChar char=""/>
              <a:tabLst>
                <a:tab pos="355600" algn="l"/>
                <a:tab pos="356235" algn="l"/>
                <a:tab pos="1795780" algn="l"/>
              </a:tabLst>
            </a:pPr>
            <a:r>
              <a:rPr sz="2400" spc="-5" dirty="0">
                <a:solidFill>
                  <a:srgbClr val="003399"/>
                </a:solidFill>
                <a:latin typeface="Arial" panose="020B0604020202020204"/>
                <a:cs typeface="Arial" panose="020B0604020202020204"/>
              </a:rPr>
              <a:t>Example:	DAXPY (double precision a*X+Y) </a:t>
            </a:r>
            <a:r>
              <a:rPr sz="2400" dirty="0">
                <a:solidFill>
                  <a:srgbClr val="003399"/>
                </a:solidFill>
                <a:latin typeface="Wingdings" panose="05000000000000000000"/>
                <a:cs typeface="Wingdings" panose="05000000000000000000"/>
              </a:rPr>
              <a:t></a:t>
            </a:r>
            <a:r>
              <a:rPr sz="2400" dirty="0">
                <a:solidFill>
                  <a:srgbClr val="003399"/>
                </a:solidFill>
                <a:latin typeface="Times New Roman" panose="02020603050405020304"/>
                <a:cs typeface="Times New Roman" panose="02020603050405020304"/>
              </a:rPr>
              <a:t> </a:t>
            </a:r>
            <a:r>
              <a:rPr sz="2400" dirty="0">
                <a:solidFill>
                  <a:srgbClr val="003399"/>
                </a:solidFill>
                <a:latin typeface="Arial" panose="020B0604020202020204"/>
                <a:cs typeface="Arial" panose="020B0604020202020204"/>
              </a:rPr>
              <a:t>6</a:t>
            </a:r>
            <a:r>
              <a:rPr sz="2400" spc="12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instructions</a:t>
            </a:r>
            <a:endParaRPr sz="2400" dirty="0">
              <a:latin typeface="Arial" panose="020B0604020202020204"/>
              <a:cs typeface="Arial" panose="020B0604020202020204"/>
            </a:endParaRPr>
          </a:p>
        </p:txBody>
      </p:sp>
      <p:sp>
        <p:nvSpPr>
          <p:cNvPr id="6" name="object 6"/>
          <p:cNvSpPr txBox="1"/>
          <p:nvPr/>
        </p:nvSpPr>
        <p:spPr>
          <a:xfrm>
            <a:off x="311467" y="5648772"/>
            <a:ext cx="8611870" cy="605155"/>
          </a:xfrm>
          <a:prstGeom prst="rect">
            <a:avLst/>
          </a:prstGeom>
        </p:spPr>
        <p:txBody>
          <a:bodyPr vert="horz" wrap="square" lIns="0" tIns="47625" rIns="0" bIns="0" rtlCol="0">
            <a:spAutoFit/>
          </a:bodyPr>
          <a:lstStyle/>
          <a:p>
            <a:pPr marL="12700" marR="5080">
              <a:lnSpc>
                <a:spcPts val="2160"/>
              </a:lnSpc>
              <a:spcBef>
                <a:spcPts val="375"/>
              </a:spcBef>
            </a:pPr>
            <a:r>
              <a:rPr sz="2000" dirty="0">
                <a:solidFill>
                  <a:srgbClr val="003399"/>
                </a:solidFill>
                <a:latin typeface="Arial" panose="020B0604020202020204"/>
                <a:cs typeface="Arial" panose="020B0604020202020204"/>
              </a:rPr>
              <a:t>Assumption: the vector length matches the number of vector operations –</a:t>
            </a:r>
            <a:r>
              <a:rPr sz="2000" spc="-22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no  loop</a:t>
            </a:r>
            <a:r>
              <a:rPr sz="2000" spc="-2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necessary.</a:t>
            </a:r>
            <a:endParaRPr sz="2000" dirty="0">
              <a:latin typeface="Arial" panose="020B0604020202020204"/>
              <a:cs typeface="Arial" panose="020B0604020202020204"/>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838200" y="2690338"/>
            <a:ext cx="6908800" cy="3046988"/>
          </a:xfrm>
          <a:prstGeom prst="rect">
            <a:avLst/>
          </a:prstGeom>
          <a:noFill/>
        </p:spPr>
        <p:txBody>
          <a:bodyPr wrap="square" rtlCol="0">
            <a:spAutoFit/>
          </a:bodyPr>
          <a:lstStyle/>
          <a:p>
            <a:r>
              <a:rPr lang="en-US" sz="2400" dirty="0" err="1"/>
              <a:t>vsetdcfg</a:t>
            </a:r>
            <a:r>
              <a:rPr lang="en-US" sz="2400" dirty="0"/>
              <a:t> 4*FP64 	# Enable 4 DP FP </a:t>
            </a:r>
            <a:r>
              <a:rPr lang="en-US" sz="2400" dirty="0" err="1"/>
              <a:t>vregs</a:t>
            </a:r>
            <a:endParaRPr lang="en-US" sz="2400" dirty="0"/>
          </a:p>
          <a:p>
            <a:r>
              <a:rPr lang="en-US" sz="2400" dirty="0" err="1"/>
              <a:t>fld</a:t>
            </a:r>
            <a:r>
              <a:rPr lang="en-US" sz="2400" dirty="0"/>
              <a:t> 	f0,a 		# Load scalar a</a:t>
            </a:r>
          </a:p>
          <a:p>
            <a:r>
              <a:rPr lang="en-US" sz="2400" dirty="0"/>
              <a:t>vld 	v0,x5 		# Load vector X</a:t>
            </a:r>
          </a:p>
          <a:p>
            <a:r>
              <a:rPr lang="en-US" sz="2400" dirty="0" err="1"/>
              <a:t>vmul</a:t>
            </a:r>
            <a:r>
              <a:rPr lang="en-US" sz="2400" dirty="0"/>
              <a:t> 	v1,v0,f0 	# Vector-scalar </a:t>
            </a:r>
            <a:r>
              <a:rPr lang="en-US" sz="2400" dirty="0" err="1"/>
              <a:t>mult</a:t>
            </a:r>
            <a:endParaRPr lang="en-US" sz="2400" dirty="0"/>
          </a:p>
          <a:p>
            <a:r>
              <a:rPr lang="es-ES" sz="2400" dirty="0"/>
              <a:t>vld 	v2,x6		# Load vector Y</a:t>
            </a:r>
          </a:p>
          <a:p>
            <a:r>
              <a:rPr lang="en-US" sz="2400" dirty="0" err="1"/>
              <a:t>vadd</a:t>
            </a:r>
            <a:r>
              <a:rPr lang="en-US" sz="2400" dirty="0"/>
              <a:t> 	v3,v1,v2 	# Vector-vector add</a:t>
            </a:r>
          </a:p>
          <a:p>
            <a:r>
              <a:rPr lang="en-US" sz="2400" dirty="0" err="1"/>
              <a:t>vst</a:t>
            </a:r>
            <a:r>
              <a:rPr lang="en-US" sz="2400" dirty="0"/>
              <a:t> 	v3,x6 		# Store the sum</a:t>
            </a:r>
          </a:p>
          <a:p>
            <a:r>
              <a:rPr lang="en-US" sz="2400" dirty="0" err="1"/>
              <a:t>vdisable</a:t>
            </a:r>
            <a:r>
              <a:rPr lang="en-US" sz="2400" dirty="0"/>
              <a:t> 		# Disable vector </a:t>
            </a:r>
            <a:r>
              <a:rPr lang="en-US" sz="2400" dirty="0" err="1"/>
              <a:t>regs</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8834" y="210684"/>
            <a:ext cx="8250327" cy="443230"/>
          </a:xfrm>
          <a:prstGeom prst="rect">
            <a:avLst/>
          </a:prstGeom>
        </p:spPr>
        <p:txBody>
          <a:bodyPr vert="horz" wrap="square" lIns="0" tIns="12700" rIns="0" bIns="0" rtlCol="0">
            <a:spAutoFit/>
          </a:bodyPr>
          <a:lstStyle/>
          <a:p>
            <a:pPr marL="12700">
              <a:lnSpc>
                <a:spcPct val="100000"/>
              </a:lnSpc>
              <a:spcBef>
                <a:spcPts val="100"/>
              </a:spcBef>
            </a:pPr>
            <a:r>
              <a:rPr sz="2800" dirty="0"/>
              <a:t>DAXPY using </a:t>
            </a:r>
            <a:r>
              <a:rPr lang="en-US" sz="2800" dirty="0"/>
              <a:t>RV64G</a:t>
            </a:r>
            <a:r>
              <a:rPr sz="2800" spc="-110" dirty="0"/>
              <a:t> </a:t>
            </a:r>
            <a:r>
              <a:rPr sz="2800" dirty="0"/>
              <a:t>instructions</a:t>
            </a:r>
          </a:p>
        </p:txBody>
      </p:sp>
      <p:sp>
        <p:nvSpPr>
          <p:cNvPr id="4" name="object 4"/>
          <p:cNvSpPr txBox="1"/>
          <p:nvPr/>
        </p:nvSpPr>
        <p:spPr>
          <a:xfrm>
            <a:off x="618540" y="897763"/>
            <a:ext cx="5964555" cy="391160"/>
          </a:xfrm>
          <a:prstGeom prst="rect">
            <a:avLst/>
          </a:prstGeom>
        </p:spPr>
        <p:txBody>
          <a:bodyPr vert="horz" wrap="square" lIns="0" tIns="12700" rIns="0" bIns="0" rtlCol="0">
            <a:spAutoFit/>
          </a:bodyPr>
          <a:lstStyle/>
          <a:p>
            <a:pPr marL="12700">
              <a:lnSpc>
                <a:spcPct val="100000"/>
              </a:lnSpc>
              <a:spcBef>
                <a:spcPts val="100"/>
              </a:spcBef>
              <a:tabLst>
                <a:tab pos="1452880" algn="l"/>
              </a:tabLst>
            </a:pPr>
            <a:r>
              <a:rPr sz="2400" spc="-5" dirty="0">
                <a:solidFill>
                  <a:srgbClr val="003399"/>
                </a:solidFill>
                <a:latin typeface="Arial" panose="020B0604020202020204"/>
                <a:cs typeface="Arial" panose="020B0604020202020204"/>
              </a:rPr>
              <a:t>Example:	</a:t>
            </a:r>
            <a:r>
              <a:rPr sz="2400" spc="-10" dirty="0">
                <a:solidFill>
                  <a:srgbClr val="003399"/>
                </a:solidFill>
                <a:latin typeface="Arial" panose="020B0604020202020204"/>
                <a:cs typeface="Arial" panose="020B0604020202020204"/>
              </a:rPr>
              <a:t>DAXPY </a:t>
            </a:r>
            <a:r>
              <a:rPr sz="2400" spc="-5" dirty="0">
                <a:solidFill>
                  <a:srgbClr val="003399"/>
                </a:solidFill>
                <a:latin typeface="Arial" panose="020B0604020202020204"/>
                <a:cs typeface="Arial" panose="020B0604020202020204"/>
              </a:rPr>
              <a:t>(double precision</a:t>
            </a:r>
            <a:r>
              <a:rPr sz="2400" spc="6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a*X+Y)</a:t>
            </a:r>
            <a:endParaRPr sz="2400">
              <a:latin typeface="Arial" panose="020B0604020202020204"/>
              <a:cs typeface="Arial" panose="020B0604020202020204"/>
            </a:endParaRPr>
          </a:p>
        </p:txBody>
      </p:sp>
      <p:sp>
        <p:nvSpPr>
          <p:cNvPr id="6" name="object 6"/>
          <p:cNvSpPr txBox="1"/>
          <p:nvPr/>
        </p:nvSpPr>
        <p:spPr>
          <a:xfrm>
            <a:off x="618540" y="5465735"/>
            <a:ext cx="8129905" cy="773430"/>
          </a:xfrm>
          <a:prstGeom prst="rect">
            <a:avLst/>
          </a:prstGeom>
        </p:spPr>
        <p:txBody>
          <a:bodyPr vert="horz" wrap="square" lIns="0" tIns="19685" rIns="0" bIns="0" rtlCol="0">
            <a:spAutoFit/>
          </a:bodyPr>
          <a:lstStyle/>
          <a:p>
            <a:pPr marL="354965" marR="5080" indent="-342900">
              <a:lnSpc>
                <a:spcPts val="2930"/>
              </a:lnSpc>
              <a:spcBef>
                <a:spcPts val="15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Requires almost </a:t>
            </a:r>
            <a:r>
              <a:rPr lang="en-US" sz="2400" spc="-5" dirty="0">
                <a:solidFill>
                  <a:srgbClr val="003399"/>
                </a:solidFill>
                <a:latin typeface="Arial" panose="020B0604020202020204"/>
                <a:cs typeface="Arial" panose="020B0604020202020204"/>
              </a:rPr>
              <a:t>258</a:t>
            </a:r>
            <a:r>
              <a:rPr sz="2400" spc="-5" dirty="0">
                <a:solidFill>
                  <a:srgbClr val="003399"/>
                </a:solidFill>
                <a:latin typeface="Arial" panose="020B0604020202020204"/>
                <a:cs typeface="Arial" panose="020B0604020202020204"/>
              </a:rPr>
              <a:t> </a:t>
            </a:r>
            <a:r>
              <a:rPr lang="en-US" altLang="zh-CN" sz="2400" spc="-5" dirty="0">
                <a:solidFill>
                  <a:srgbClr val="003399"/>
                </a:solidFill>
                <a:latin typeface="Arial" panose="020B0604020202020204"/>
                <a:cs typeface="Arial" panose="020B0604020202020204"/>
              </a:rPr>
              <a:t>RV64G </a:t>
            </a:r>
            <a:r>
              <a:rPr sz="2400" spc="-5" dirty="0">
                <a:solidFill>
                  <a:srgbClr val="003399"/>
                </a:solidFill>
                <a:latin typeface="Arial" panose="020B0604020202020204"/>
                <a:cs typeface="Arial" panose="020B0604020202020204"/>
              </a:rPr>
              <a:t>ops when </a:t>
            </a:r>
            <a:r>
              <a:rPr sz="2400" dirty="0">
                <a:solidFill>
                  <a:srgbClr val="003399"/>
                </a:solidFill>
                <a:latin typeface="Arial" panose="020B0604020202020204"/>
                <a:cs typeface="Arial" panose="020B0604020202020204"/>
              </a:rPr>
              <a:t>the vectors </a:t>
            </a:r>
            <a:r>
              <a:rPr sz="2400" spc="-5" dirty="0">
                <a:solidFill>
                  <a:srgbClr val="003399"/>
                </a:solidFill>
                <a:latin typeface="Arial" panose="020B0604020202020204"/>
                <a:cs typeface="Arial" panose="020B0604020202020204"/>
              </a:rPr>
              <a:t>have </a:t>
            </a:r>
            <a:r>
              <a:rPr lang="en-US" altLang="zh-CN" sz="2400" spc="-5" dirty="0">
                <a:solidFill>
                  <a:srgbClr val="003399"/>
                </a:solidFill>
                <a:latin typeface="Arial" panose="020B0604020202020204"/>
                <a:cs typeface="Arial" panose="020B0604020202020204"/>
              </a:rPr>
              <a:t>32</a:t>
            </a:r>
            <a:r>
              <a:rPr sz="2400" spc="-5" dirty="0">
                <a:solidFill>
                  <a:srgbClr val="003399"/>
                </a:solidFill>
                <a:latin typeface="Arial" panose="020B0604020202020204"/>
                <a:cs typeface="Arial" panose="020B0604020202020204"/>
              </a:rPr>
              <a:t>  elements</a:t>
            </a:r>
            <a:r>
              <a:rPr sz="2400" spc="-5" dirty="0">
                <a:solidFill>
                  <a:srgbClr val="003399"/>
                </a:solidFill>
                <a:latin typeface="Wingdings" panose="05000000000000000000"/>
                <a:cs typeface="Wingdings" panose="05000000000000000000"/>
              </a:rPr>
              <a:t></a:t>
            </a:r>
            <a:r>
              <a:rPr sz="2400" spc="-5" dirty="0">
                <a:solidFill>
                  <a:srgbClr val="003399"/>
                </a:solidFill>
                <a:latin typeface="Times New Roman" panose="02020603050405020304"/>
                <a:cs typeface="Times New Roman" panose="02020603050405020304"/>
              </a:rPr>
              <a:t> </a:t>
            </a:r>
            <a:r>
              <a:rPr lang="en-US" altLang="zh-CN" sz="2400" spc="-5" dirty="0">
                <a:solidFill>
                  <a:srgbClr val="003399"/>
                </a:solidFill>
                <a:latin typeface="Arial" panose="020B0604020202020204"/>
                <a:cs typeface="Arial" panose="020B0604020202020204"/>
              </a:rPr>
              <a:t>32</a:t>
            </a:r>
            <a:r>
              <a:rPr sz="28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elements</a:t>
            </a:r>
            <a:r>
              <a:rPr sz="28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of a vector</a:t>
            </a:r>
            <a:r>
              <a:rPr lang="en-US" altLang="zh-CN" sz="2400" spc="-5" dirty="0">
                <a:solidFill>
                  <a:srgbClr val="003399"/>
                </a:solidFill>
                <a:latin typeface="Arial" panose="020B0604020202020204"/>
                <a:cs typeface="Arial" panose="020B0604020202020204"/>
              </a:rPr>
              <a:t>,</a:t>
            </a:r>
            <a:r>
              <a:rPr sz="2400" spc="-5" dirty="0">
                <a:solidFill>
                  <a:srgbClr val="003399"/>
                </a:solidFill>
                <a:latin typeface="Arial" panose="020B0604020202020204"/>
                <a:cs typeface="Arial" panose="020B0604020202020204"/>
              </a:rPr>
              <a:t> </a:t>
            </a:r>
            <a:r>
              <a:rPr lang="en-US" sz="2400" spc="-5" dirty="0">
                <a:solidFill>
                  <a:srgbClr val="003399"/>
                </a:solidFill>
                <a:latin typeface="Arial" panose="020B0604020202020204"/>
                <a:cs typeface="Arial" panose="020B0604020202020204"/>
              </a:rPr>
              <a:t>8</a:t>
            </a:r>
            <a:r>
              <a:rPr sz="2400" spc="28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ops</a:t>
            </a:r>
            <a:endParaRPr sz="2800" dirty="0">
              <a:latin typeface="Arial" panose="020B0604020202020204"/>
              <a:cs typeface="Arial" panose="020B0604020202020204"/>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文本框 10"/>
          <p:cNvSpPr txBox="1"/>
          <p:nvPr/>
        </p:nvSpPr>
        <p:spPr>
          <a:xfrm>
            <a:off x="618540" y="1288923"/>
            <a:ext cx="6908800" cy="3785652"/>
          </a:xfrm>
          <a:prstGeom prst="rect">
            <a:avLst/>
          </a:prstGeom>
          <a:noFill/>
        </p:spPr>
        <p:txBody>
          <a:bodyPr wrap="square" rtlCol="0">
            <a:spAutoFit/>
          </a:bodyPr>
          <a:lstStyle/>
          <a:p>
            <a:r>
              <a:rPr lang="en-US" altLang="zh-CN" sz="2400" dirty="0"/>
              <a:t>	</a:t>
            </a:r>
            <a:r>
              <a:rPr lang="en-US" altLang="zh-CN" sz="2400" dirty="0" err="1"/>
              <a:t>f</a:t>
            </a:r>
            <a:r>
              <a:rPr lang="en-US" sz="2400" dirty="0" err="1"/>
              <a:t>ld</a:t>
            </a:r>
            <a:r>
              <a:rPr lang="en-US" sz="2400" dirty="0"/>
              <a:t>	f0,a 	# Load scalar a</a:t>
            </a:r>
          </a:p>
          <a:p>
            <a:r>
              <a:rPr lang="en-US" sz="2400" dirty="0"/>
              <a:t>	</a:t>
            </a:r>
            <a:r>
              <a:rPr lang="en-US" sz="2400" dirty="0" err="1"/>
              <a:t>addi</a:t>
            </a:r>
            <a:r>
              <a:rPr lang="en-US" sz="2400" dirty="0"/>
              <a:t> 	x28,x5,	#256 # Last address to load</a:t>
            </a:r>
          </a:p>
          <a:p>
            <a:r>
              <a:rPr lang="en-US" sz="2400" dirty="0"/>
              <a:t>Loop: 	</a:t>
            </a:r>
            <a:r>
              <a:rPr lang="en-US" sz="2400" dirty="0" err="1"/>
              <a:t>fld</a:t>
            </a:r>
            <a:r>
              <a:rPr lang="en-US" sz="2400" dirty="0"/>
              <a:t> 	f1,0(x5) 	# Load X[</a:t>
            </a:r>
            <a:r>
              <a:rPr lang="en-US" sz="2400" dirty="0" err="1"/>
              <a:t>i</a:t>
            </a:r>
            <a:r>
              <a:rPr lang="en-US" sz="2400" dirty="0"/>
              <a:t>]</a:t>
            </a:r>
          </a:p>
          <a:p>
            <a:r>
              <a:rPr lang="en-US" sz="2400" dirty="0"/>
              <a:t>	</a:t>
            </a:r>
            <a:r>
              <a:rPr lang="en-US" sz="2400" dirty="0" err="1"/>
              <a:t>fmul.d</a:t>
            </a:r>
            <a:r>
              <a:rPr lang="en-US" sz="2400" dirty="0"/>
              <a:t> 	f1,f1,f0 	# a * X[</a:t>
            </a:r>
            <a:r>
              <a:rPr lang="en-US" sz="2400" dirty="0" err="1"/>
              <a:t>i</a:t>
            </a:r>
            <a:r>
              <a:rPr lang="en-US" sz="2400" dirty="0"/>
              <a:t>]</a:t>
            </a:r>
          </a:p>
          <a:p>
            <a:r>
              <a:rPr lang="en-US" sz="2400" dirty="0"/>
              <a:t>	</a:t>
            </a:r>
            <a:r>
              <a:rPr lang="en-US" sz="2400" dirty="0" err="1"/>
              <a:t>fld</a:t>
            </a:r>
            <a:r>
              <a:rPr lang="en-US" sz="2400" dirty="0"/>
              <a:t> 	f2,0(x6) 	# Load Y[</a:t>
            </a:r>
            <a:r>
              <a:rPr lang="en-US" sz="2400" dirty="0" err="1"/>
              <a:t>i</a:t>
            </a:r>
            <a:r>
              <a:rPr lang="en-US" sz="2400" dirty="0"/>
              <a:t>]</a:t>
            </a:r>
          </a:p>
          <a:p>
            <a:r>
              <a:rPr lang="en-US" sz="2400" dirty="0"/>
              <a:t>	</a:t>
            </a:r>
            <a:r>
              <a:rPr lang="en-US" sz="2400" dirty="0" err="1"/>
              <a:t>fadd.d</a:t>
            </a:r>
            <a:r>
              <a:rPr lang="en-US" sz="2400" dirty="0"/>
              <a:t> 	f2,f2,f1 	# a * X[</a:t>
            </a:r>
            <a:r>
              <a:rPr lang="en-US" sz="2400" dirty="0" err="1"/>
              <a:t>i</a:t>
            </a:r>
            <a:r>
              <a:rPr lang="en-US" sz="2400" dirty="0"/>
              <a:t>] + Y[</a:t>
            </a:r>
            <a:r>
              <a:rPr lang="en-US" sz="2400" dirty="0" err="1"/>
              <a:t>i</a:t>
            </a:r>
            <a:r>
              <a:rPr lang="en-US" sz="2400" dirty="0"/>
              <a:t>]</a:t>
            </a:r>
          </a:p>
          <a:p>
            <a:r>
              <a:rPr lang="en-US" sz="2400" dirty="0"/>
              <a:t>	</a:t>
            </a:r>
            <a:r>
              <a:rPr lang="en-US" sz="2400" dirty="0" err="1"/>
              <a:t>fsd</a:t>
            </a:r>
            <a:r>
              <a:rPr lang="en-US" sz="2400" dirty="0"/>
              <a:t> 	f2,0(x6) 	# Store into Y[</a:t>
            </a:r>
            <a:r>
              <a:rPr lang="en-US" sz="2400" dirty="0" err="1"/>
              <a:t>i</a:t>
            </a:r>
            <a:r>
              <a:rPr lang="en-US" sz="2400" dirty="0"/>
              <a:t>]</a:t>
            </a:r>
          </a:p>
          <a:p>
            <a:r>
              <a:rPr lang="en-US" sz="2400" dirty="0"/>
              <a:t>	</a:t>
            </a:r>
            <a:r>
              <a:rPr lang="en-US" sz="2400" dirty="0" err="1"/>
              <a:t>addi</a:t>
            </a:r>
            <a:r>
              <a:rPr lang="en-US" sz="2400" dirty="0"/>
              <a:t> 	x5,x5,#8 	# Increment index to X</a:t>
            </a:r>
          </a:p>
          <a:p>
            <a:r>
              <a:rPr lang="en-US" sz="2400" dirty="0"/>
              <a:t>	</a:t>
            </a:r>
            <a:r>
              <a:rPr lang="en-US" sz="2400" dirty="0" err="1"/>
              <a:t>addi</a:t>
            </a:r>
            <a:r>
              <a:rPr lang="en-US" sz="2400" dirty="0"/>
              <a:t> 	x6,x6,#8 	# Increment index to Y</a:t>
            </a:r>
          </a:p>
          <a:p>
            <a:r>
              <a:rPr lang="en-US" sz="2400" dirty="0"/>
              <a:t>	</a:t>
            </a:r>
            <a:r>
              <a:rPr lang="en-US" sz="2400" dirty="0" err="1"/>
              <a:t>bne</a:t>
            </a:r>
            <a:r>
              <a:rPr lang="en-US" sz="2400" dirty="0"/>
              <a:t> 	x28,x5,Loop 	# Check if done</a:t>
            </a:r>
          </a:p>
        </p:txBody>
      </p:sp>
      <p:sp>
        <p:nvSpPr>
          <p:cNvPr id="2" name="矩形 1"/>
          <p:cNvSpPr/>
          <p:nvPr/>
        </p:nvSpPr>
        <p:spPr>
          <a:xfrm>
            <a:off x="2684278" y="6327430"/>
            <a:ext cx="1531088" cy="39116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258</a:t>
            </a:r>
            <a:r>
              <a:rPr lang="en-US" altLang="zh-CN" sz="2000" dirty="0">
                <a:solidFill>
                  <a:srgbClr val="FF0000"/>
                </a:solidFill>
              </a:rPr>
              <a:t>=2+32</a:t>
            </a:r>
            <a:r>
              <a:rPr lang="zh-CN" altLang="en-US" sz="2000" dirty="0">
                <a:solidFill>
                  <a:srgbClr val="FF0000"/>
                </a:solidFill>
              </a:rPr>
              <a:t>*</a:t>
            </a:r>
            <a:r>
              <a:rPr lang="en-US" altLang="zh-CN" sz="2000" dirty="0">
                <a:solidFill>
                  <a:srgbClr val="FF0000"/>
                </a:solidFill>
              </a:rPr>
              <a:t>8</a:t>
            </a:r>
            <a:endParaRPr lang="en-US" sz="2000"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78470" y="258291"/>
            <a:ext cx="8261708" cy="505908"/>
          </a:xfrm>
          <a:prstGeom prst="rect">
            <a:avLst/>
          </a:prstGeom>
        </p:spPr>
        <p:txBody>
          <a:bodyPr vert="horz" wrap="square" lIns="0" tIns="13335" rIns="0" bIns="0" rtlCol="0">
            <a:spAutoFit/>
          </a:bodyPr>
          <a:lstStyle/>
          <a:p>
            <a:pPr marL="12700">
              <a:lnSpc>
                <a:spcPct val="100000"/>
              </a:lnSpc>
              <a:spcBef>
                <a:spcPts val="105"/>
              </a:spcBef>
            </a:pPr>
            <a:r>
              <a:rPr sz="3200" spc="-5" dirty="0"/>
              <a:t>Execution</a:t>
            </a:r>
            <a:r>
              <a:rPr sz="3200" spc="-85" dirty="0"/>
              <a:t> </a:t>
            </a:r>
            <a:r>
              <a:rPr sz="3200" dirty="0"/>
              <a:t>time</a:t>
            </a:r>
            <a:r>
              <a:rPr lang="en-US" sz="3200" dirty="0"/>
              <a:t> – pipelined vector  instructions</a:t>
            </a:r>
            <a:endParaRPr sz="3200" dirty="0"/>
          </a:p>
        </p:txBody>
      </p:sp>
      <p:sp>
        <p:nvSpPr>
          <p:cNvPr id="4" name="object 4"/>
          <p:cNvSpPr txBox="1"/>
          <p:nvPr/>
        </p:nvSpPr>
        <p:spPr>
          <a:xfrm>
            <a:off x="125546" y="1532200"/>
            <a:ext cx="8603615" cy="839332"/>
          </a:xfrm>
          <a:prstGeom prst="rect">
            <a:avLst/>
          </a:prstGeom>
        </p:spPr>
        <p:txBody>
          <a:bodyPr vert="horz" wrap="square" lIns="0" tIns="48895" rIns="0" bIns="0" rtlCol="0">
            <a:spAutoFit/>
          </a:bodyPr>
          <a:lstStyle/>
          <a:p>
            <a:pPr marL="355600" indent="-342900">
              <a:lnSpc>
                <a:spcPct val="100000"/>
              </a:lnSpc>
              <a:spcBef>
                <a:spcPts val="385"/>
              </a:spcBef>
              <a:buClr>
                <a:srgbClr val="0033CC"/>
              </a:buClr>
              <a:buSzPct val="60000"/>
              <a:buFont typeface="Wingdings" panose="05000000000000000000"/>
              <a:buChar char=""/>
              <a:tabLst>
                <a:tab pos="354965" algn="l"/>
                <a:tab pos="355600" algn="l"/>
              </a:tabLst>
            </a:pPr>
            <a:r>
              <a:rPr lang="en-US" sz="2400" spc="-5" dirty="0">
                <a:solidFill>
                  <a:srgbClr val="003399"/>
                </a:solidFill>
                <a:latin typeface="Arial" panose="020B0604020202020204"/>
                <a:cs typeface="Arial" panose="020B0604020202020204"/>
              </a:rPr>
              <a:t>How to quantify the run time of </a:t>
            </a:r>
            <a:r>
              <a:rPr lang="en-US" sz="2400" spc="-5">
                <a:solidFill>
                  <a:srgbClr val="003399"/>
                </a:solidFill>
                <a:latin typeface="Arial" panose="020B0604020202020204"/>
                <a:cs typeface="Arial" panose="020B0604020202020204"/>
              </a:rPr>
              <a:t>vector inst</a:t>
            </a:r>
            <a:r>
              <a:rPr lang="en-US" altLang="zh-CN" sz="2400" spc="-5">
                <a:solidFill>
                  <a:srgbClr val="003399"/>
                </a:solidFill>
                <a:latin typeface="Arial" panose="020B0604020202020204"/>
                <a:cs typeface="Arial" panose="020B0604020202020204"/>
              </a:rPr>
              <a:t>ru</a:t>
            </a:r>
            <a:r>
              <a:rPr lang="en-US" sz="2400" spc="-5">
                <a:solidFill>
                  <a:srgbClr val="003399"/>
                </a:solidFill>
                <a:latin typeface="Arial" panose="020B0604020202020204"/>
                <a:cs typeface="Arial" panose="020B0604020202020204"/>
              </a:rPr>
              <a:t>ctions</a:t>
            </a:r>
            <a:r>
              <a:rPr lang="en-US" sz="2400" spc="-5" dirty="0">
                <a:solidFill>
                  <a:srgbClr val="003399"/>
                </a:solidFill>
                <a:latin typeface="Arial" panose="020B0604020202020204"/>
                <a:cs typeface="Arial" panose="020B0604020202020204"/>
              </a:rPr>
              <a:t>. </a:t>
            </a:r>
          </a:p>
          <a:p>
            <a:pPr marL="812800" lvl="1" indent="-342900">
              <a:spcBef>
                <a:spcPts val="385"/>
              </a:spcBef>
              <a:buClr>
                <a:srgbClr val="0033CC"/>
              </a:buClr>
              <a:buSzPct val="60000"/>
              <a:buFont typeface="Wingdings" panose="05000000000000000000"/>
              <a:buChar char=""/>
              <a:tabLst>
                <a:tab pos="354965" algn="l"/>
                <a:tab pos="355600" algn="l"/>
              </a:tabLst>
            </a:pPr>
            <a:r>
              <a:rPr lang="en-US" sz="2400" spc="-5" dirty="0">
                <a:solidFill>
                  <a:srgbClr val="003399"/>
                </a:solidFill>
                <a:latin typeface="Arial" panose="020B0604020202020204"/>
                <a:cs typeface="Arial" panose="020B0604020202020204"/>
              </a:rPr>
              <a:t>E.g. </a:t>
            </a:r>
            <a:r>
              <a:rPr lang="en-US" sz="2400" spc="-5" dirty="0" err="1">
                <a:solidFill>
                  <a:srgbClr val="003399"/>
                </a:solidFill>
                <a:latin typeface="Arial" panose="020B0604020202020204"/>
                <a:cs typeface="Arial" panose="020B0604020202020204"/>
              </a:rPr>
              <a:t>vld</a:t>
            </a:r>
            <a:r>
              <a:rPr lang="en-US" sz="2400" spc="-5" dirty="0">
                <a:solidFill>
                  <a:srgbClr val="003399"/>
                </a:solidFill>
                <a:latin typeface="Arial" panose="020B0604020202020204"/>
                <a:cs typeface="Arial" panose="020B0604020202020204"/>
              </a:rPr>
              <a:t>-&gt; </a:t>
            </a:r>
            <a:r>
              <a:rPr lang="en-US" sz="2400" spc="-5" dirty="0" err="1">
                <a:solidFill>
                  <a:srgbClr val="003399"/>
                </a:solidFill>
                <a:latin typeface="Arial" panose="020B0604020202020204"/>
                <a:cs typeface="Arial" panose="020B0604020202020204"/>
              </a:rPr>
              <a:t>vmul</a:t>
            </a:r>
            <a:r>
              <a:rPr lang="en-US" sz="2400" spc="-5" dirty="0">
                <a:solidFill>
                  <a:srgbClr val="003399"/>
                </a:solidFill>
                <a:latin typeface="Arial" panose="020B0604020202020204"/>
                <a:cs typeface="Arial" panose="020B0604020202020204"/>
              </a:rPr>
              <a:t> -&gt; </a:t>
            </a:r>
            <a:r>
              <a:rPr lang="en-US" sz="2400" spc="-5" dirty="0" err="1">
                <a:solidFill>
                  <a:srgbClr val="003399"/>
                </a:solidFill>
                <a:latin typeface="Arial" panose="020B0604020202020204"/>
                <a:cs typeface="Arial" panose="020B0604020202020204"/>
              </a:rPr>
              <a:t>vadd</a:t>
            </a:r>
            <a:endParaRPr lang="en-US" sz="2400" spc="-5" dirty="0">
              <a:solidFill>
                <a:srgbClr val="003399"/>
              </a:solidFill>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3" name="Text Box 17"/>
          <p:cNvSpPr txBox="1">
            <a:spLocks noChangeArrowheads="1"/>
          </p:cNvSpPr>
          <p:nvPr/>
        </p:nvSpPr>
        <p:spPr bwMode="auto">
          <a:xfrm>
            <a:off x="2194530" y="4352894"/>
            <a:ext cx="48282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FF0000"/>
                </a:solidFill>
                <a:latin typeface="Arial" panose="020B0604020202020204" pitchFamily="34" charset="0"/>
              </a:rPr>
              <a:t>Or</a:t>
            </a:r>
          </a:p>
        </p:txBody>
      </p:sp>
      <p:sp>
        <p:nvSpPr>
          <p:cNvPr id="2" name="文本框 1"/>
          <p:cNvSpPr txBox="1"/>
          <p:nvPr/>
        </p:nvSpPr>
        <p:spPr>
          <a:xfrm>
            <a:off x="5172056" y="5024733"/>
            <a:ext cx="3887346" cy="1015663"/>
          </a:xfrm>
          <a:prstGeom prst="rect">
            <a:avLst/>
          </a:prstGeom>
          <a:noFill/>
        </p:spPr>
        <p:txBody>
          <a:bodyPr wrap="none" rtlCol="0">
            <a:spAutoFit/>
          </a:bodyPr>
          <a:lstStyle/>
          <a:p>
            <a:r>
              <a:rPr lang="en-US" sz="2000" dirty="0"/>
              <a:t>Expected pipelined execution.</a:t>
            </a:r>
          </a:p>
          <a:p>
            <a:endParaRPr lang="en-US" sz="2000" dirty="0"/>
          </a:p>
          <a:p>
            <a:r>
              <a:rPr lang="en-US" sz="2000" dirty="0"/>
              <a:t>However</a:t>
            </a:r>
            <a:r>
              <a:rPr lang="zh-CN" altLang="en-US" sz="2000" dirty="0"/>
              <a:t> </a:t>
            </a:r>
            <a:r>
              <a:rPr lang="en-US" altLang="zh-CN" sz="2000" dirty="0"/>
              <a:t>there</a:t>
            </a:r>
            <a:r>
              <a:rPr lang="zh-CN" altLang="en-US" sz="2000" dirty="0"/>
              <a:t> </a:t>
            </a:r>
            <a:r>
              <a:rPr lang="en-US" altLang="zh-CN" sz="2000" dirty="0"/>
              <a:t>are</a:t>
            </a:r>
            <a:r>
              <a:rPr lang="zh-CN" altLang="en-US" sz="2000" dirty="0"/>
              <a:t> </a:t>
            </a:r>
            <a:r>
              <a:rPr lang="en-US" altLang="zh-CN" sz="2000" dirty="0"/>
              <a:t>hazards</a:t>
            </a:r>
            <a:r>
              <a:rPr lang="zh-CN" altLang="en-US" sz="2000" dirty="0"/>
              <a:t> </a:t>
            </a:r>
            <a:r>
              <a:rPr lang="en-US" altLang="zh-CN" sz="2000" dirty="0"/>
              <a:t>to</a:t>
            </a:r>
            <a:r>
              <a:rPr lang="zh-CN" altLang="en-US" sz="2000" dirty="0"/>
              <a:t> </a:t>
            </a:r>
            <a:r>
              <a:rPr lang="en-US" altLang="zh-CN" sz="2000" dirty="0"/>
              <a:t>avoid</a:t>
            </a:r>
            <a:endParaRPr lang="en-US" sz="2000" dirty="0"/>
          </a:p>
        </p:txBody>
      </p:sp>
      <p:grpSp>
        <p:nvGrpSpPr>
          <p:cNvPr id="24" name="Group 15">
            <a:extLst>
              <a:ext uri="{FF2B5EF4-FFF2-40B4-BE49-F238E27FC236}">
                <a16:creationId xmlns:a16="http://schemas.microsoft.com/office/drawing/2014/main" id="{3DFC5028-ED02-4130-B696-18D385891962}"/>
              </a:ext>
            </a:extLst>
          </p:cNvPr>
          <p:cNvGrpSpPr/>
          <p:nvPr/>
        </p:nvGrpSpPr>
        <p:grpSpPr bwMode="auto">
          <a:xfrm>
            <a:off x="1746250" y="3435911"/>
            <a:ext cx="1301750" cy="396875"/>
            <a:chOff x="1100" y="1891"/>
            <a:chExt cx="820" cy="250"/>
          </a:xfrm>
        </p:grpSpPr>
        <p:sp>
          <p:nvSpPr>
            <p:cNvPr id="25" name="Line 16">
              <a:extLst>
                <a:ext uri="{FF2B5EF4-FFF2-40B4-BE49-F238E27FC236}">
                  <a16:creationId xmlns:a16="http://schemas.microsoft.com/office/drawing/2014/main" id="{69882C73-3DC2-48A0-AF32-148621B9F90D}"/>
                </a:ext>
              </a:extLst>
            </p:cNvPr>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26" name="Text Box 17">
              <a:extLst>
                <a:ext uri="{FF2B5EF4-FFF2-40B4-BE49-F238E27FC236}">
                  <a16:creationId xmlns:a16="http://schemas.microsoft.com/office/drawing/2014/main" id="{4A9037AB-4137-452A-9D31-243DF5E85E83}"/>
                </a:ext>
              </a:extLst>
            </p:cNvPr>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Time</a:t>
              </a:r>
            </a:p>
          </p:txBody>
        </p:sp>
      </p:grpSp>
      <p:sp>
        <p:nvSpPr>
          <p:cNvPr id="27" name="流程图: 数据 26">
            <a:extLst>
              <a:ext uri="{FF2B5EF4-FFF2-40B4-BE49-F238E27FC236}">
                <a16:creationId xmlns:a16="http://schemas.microsoft.com/office/drawing/2014/main" id="{A7D5D065-0914-4D08-BB16-3DD64C73CD28}"/>
              </a:ext>
            </a:extLst>
          </p:cNvPr>
          <p:cNvSpPr/>
          <p:nvPr/>
        </p:nvSpPr>
        <p:spPr>
          <a:xfrm flipH="1">
            <a:off x="862484" y="2793768"/>
            <a:ext cx="2542232" cy="400050"/>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Load</a:t>
            </a:r>
            <a:endParaRPr lang="zh-CN" altLang="en-US" sz="2800" dirty="0"/>
          </a:p>
        </p:txBody>
      </p:sp>
      <p:sp>
        <p:nvSpPr>
          <p:cNvPr id="28" name="流程图: 数据 27">
            <a:extLst>
              <a:ext uri="{FF2B5EF4-FFF2-40B4-BE49-F238E27FC236}">
                <a16:creationId xmlns:a16="http://schemas.microsoft.com/office/drawing/2014/main" id="{5A6C7818-65BA-4EDC-97B8-957F5A65ECA2}"/>
              </a:ext>
            </a:extLst>
          </p:cNvPr>
          <p:cNvSpPr/>
          <p:nvPr/>
        </p:nvSpPr>
        <p:spPr>
          <a:xfrm flipH="1">
            <a:off x="3352800" y="3201755"/>
            <a:ext cx="2542232" cy="400050"/>
          </a:xfrm>
          <a:prstGeom prst="flowChartInputOutpu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t>Mul</a:t>
            </a:r>
            <a:endParaRPr lang="zh-CN" altLang="en-US" sz="2800" dirty="0"/>
          </a:p>
        </p:txBody>
      </p:sp>
      <p:sp>
        <p:nvSpPr>
          <p:cNvPr id="29" name="流程图: 数据 28">
            <a:extLst>
              <a:ext uri="{FF2B5EF4-FFF2-40B4-BE49-F238E27FC236}">
                <a16:creationId xmlns:a16="http://schemas.microsoft.com/office/drawing/2014/main" id="{E8EF9B3B-BD86-42E5-9703-B0D6CE18FD4A}"/>
              </a:ext>
            </a:extLst>
          </p:cNvPr>
          <p:cNvSpPr/>
          <p:nvPr/>
        </p:nvSpPr>
        <p:spPr>
          <a:xfrm flipH="1">
            <a:off x="5807948" y="3575612"/>
            <a:ext cx="2542232" cy="400050"/>
          </a:xfrm>
          <a:prstGeom prst="flowChartInputOutpu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Add</a:t>
            </a:r>
            <a:endParaRPr lang="zh-CN" altLang="en-US" sz="2800" dirty="0"/>
          </a:p>
        </p:txBody>
      </p:sp>
      <p:grpSp>
        <p:nvGrpSpPr>
          <p:cNvPr id="30" name="Group 15">
            <a:extLst>
              <a:ext uri="{FF2B5EF4-FFF2-40B4-BE49-F238E27FC236}">
                <a16:creationId xmlns:a16="http://schemas.microsoft.com/office/drawing/2014/main" id="{7A551209-925C-4406-941E-0D106847519C}"/>
              </a:ext>
            </a:extLst>
          </p:cNvPr>
          <p:cNvGrpSpPr/>
          <p:nvPr/>
        </p:nvGrpSpPr>
        <p:grpSpPr bwMode="auto">
          <a:xfrm>
            <a:off x="1199219" y="6171265"/>
            <a:ext cx="1301750" cy="396875"/>
            <a:chOff x="1100" y="1891"/>
            <a:chExt cx="820" cy="250"/>
          </a:xfrm>
        </p:grpSpPr>
        <p:sp>
          <p:nvSpPr>
            <p:cNvPr id="31" name="Line 16">
              <a:extLst>
                <a:ext uri="{FF2B5EF4-FFF2-40B4-BE49-F238E27FC236}">
                  <a16:creationId xmlns:a16="http://schemas.microsoft.com/office/drawing/2014/main" id="{ACC1E9CF-4AF7-4C8A-B3F7-6ED081EA020B}"/>
                </a:ext>
              </a:extLst>
            </p:cNvPr>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32" name="Text Box 17">
              <a:extLst>
                <a:ext uri="{FF2B5EF4-FFF2-40B4-BE49-F238E27FC236}">
                  <a16:creationId xmlns:a16="http://schemas.microsoft.com/office/drawing/2014/main" id="{6CFF7299-79CB-4A2C-8EF1-F1632FC2DF12}"/>
                </a:ext>
              </a:extLst>
            </p:cNvPr>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Time</a:t>
              </a:r>
            </a:p>
          </p:txBody>
        </p:sp>
      </p:grpSp>
      <p:sp>
        <p:nvSpPr>
          <p:cNvPr id="33" name="流程图: 数据 32">
            <a:extLst>
              <a:ext uri="{FF2B5EF4-FFF2-40B4-BE49-F238E27FC236}">
                <a16:creationId xmlns:a16="http://schemas.microsoft.com/office/drawing/2014/main" id="{63E31A24-B809-4807-90E5-53254F49BC64}"/>
              </a:ext>
            </a:extLst>
          </p:cNvPr>
          <p:cNvSpPr/>
          <p:nvPr/>
        </p:nvSpPr>
        <p:spPr>
          <a:xfrm flipH="1">
            <a:off x="1133991" y="4955381"/>
            <a:ext cx="2542232" cy="400050"/>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Load</a:t>
            </a:r>
            <a:endParaRPr lang="zh-CN" altLang="en-US" sz="2800" dirty="0"/>
          </a:p>
        </p:txBody>
      </p:sp>
      <p:sp>
        <p:nvSpPr>
          <p:cNvPr id="34" name="流程图: 数据 33">
            <a:extLst>
              <a:ext uri="{FF2B5EF4-FFF2-40B4-BE49-F238E27FC236}">
                <a16:creationId xmlns:a16="http://schemas.microsoft.com/office/drawing/2014/main" id="{9689477E-ED11-41D8-AEAF-B4BFBB28228F}"/>
              </a:ext>
            </a:extLst>
          </p:cNvPr>
          <p:cNvSpPr/>
          <p:nvPr/>
        </p:nvSpPr>
        <p:spPr>
          <a:xfrm flipH="1">
            <a:off x="1659453" y="5355702"/>
            <a:ext cx="2542232" cy="400050"/>
          </a:xfrm>
          <a:prstGeom prst="flowChartInputOutpu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t>Mul</a:t>
            </a:r>
            <a:endParaRPr lang="zh-CN" altLang="en-US" sz="2800" dirty="0"/>
          </a:p>
        </p:txBody>
      </p:sp>
      <p:sp>
        <p:nvSpPr>
          <p:cNvPr id="35" name="流程图: 数据 34">
            <a:extLst>
              <a:ext uri="{FF2B5EF4-FFF2-40B4-BE49-F238E27FC236}">
                <a16:creationId xmlns:a16="http://schemas.microsoft.com/office/drawing/2014/main" id="{C0FC53D9-A2B6-45AD-A13C-3F9954E52B98}"/>
              </a:ext>
            </a:extLst>
          </p:cNvPr>
          <p:cNvSpPr/>
          <p:nvPr/>
        </p:nvSpPr>
        <p:spPr>
          <a:xfrm flipH="1">
            <a:off x="2184915" y="5752577"/>
            <a:ext cx="2542232" cy="400050"/>
          </a:xfrm>
          <a:prstGeom prst="flowChartInputOutpu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Add</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5915" y="270272"/>
            <a:ext cx="8261708" cy="505908"/>
          </a:xfrm>
          <a:prstGeom prst="rect">
            <a:avLst/>
          </a:prstGeom>
        </p:spPr>
        <p:txBody>
          <a:bodyPr vert="horz" wrap="square" lIns="0" tIns="13335" rIns="0" bIns="0" rtlCol="0">
            <a:spAutoFit/>
          </a:bodyPr>
          <a:lstStyle/>
          <a:p>
            <a:pPr marL="12700">
              <a:lnSpc>
                <a:spcPct val="100000"/>
              </a:lnSpc>
              <a:spcBef>
                <a:spcPts val="105"/>
              </a:spcBef>
            </a:pPr>
            <a:r>
              <a:rPr sz="3200" spc="-5" dirty="0"/>
              <a:t>Execution</a:t>
            </a:r>
            <a:r>
              <a:rPr sz="3200" spc="-85" dirty="0"/>
              <a:t> </a:t>
            </a:r>
            <a:r>
              <a:rPr sz="3200" dirty="0"/>
              <a:t>time</a:t>
            </a:r>
            <a:r>
              <a:rPr lang="en-US" sz="3200" dirty="0"/>
              <a:t> – pipelined vector  instructions</a:t>
            </a:r>
            <a:endParaRPr sz="3200" dirty="0"/>
          </a:p>
        </p:txBody>
      </p:sp>
      <p:sp>
        <p:nvSpPr>
          <p:cNvPr id="4" name="object 4"/>
          <p:cNvSpPr txBox="1"/>
          <p:nvPr/>
        </p:nvSpPr>
        <p:spPr>
          <a:xfrm>
            <a:off x="125546" y="1244814"/>
            <a:ext cx="8603615" cy="5073825"/>
          </a:xfrm>
          <a:prstGeom prst="rect">
            <a:avLst/>
          </a:prstGeom>
        </p:spPr>
        <p:txBody>
          <a:bodyPr vert="horz" wrap="square" lIns="0" tIns="48895" rIns="0" bIns="0" rtlCol="0">
            <a:spAutoFit/>
          </a:bodyPr>
          <a:lstStyle/>
          <a:p>
            <a:pPr marL="355600" indent="-342900">
              <a:lnSpc>
                <a:spcPct val="100000"/>
              </a:lnSpc>
              <a:spcBef>
                <a:spcPts val="385"/>
              </a:spcBef>
              <a:buClr>
                <a:srgbClr val="0033CC"/>
              </a:buClr>
              <a:buSzPct val="60000"/>
              <a:buFont typeface="Wingdings" panose="05000000000000000000"/>
              <a:buChar char=""/>
              <a:tabLst>
                <a:tab pos="354965" algn="l"/>
                <a:tab pos="355600" algn="l"/>
              </a:tabLst>
            </a:pPr>
            <a:r>
              <a:rPr lang="en-US" altLang="zh-CN" sz="2400" spc="-5" dirty="0">
                <a:solidFill>
                  <a:srgbClr val="003399"/>
                </a:solidFill>
                <a:latin typeface="Arial" panose="020B0604020202020204"/>
                <a:cs typeface="Arial" panose="020B0604020202020204"/>
              </a:rPr>
              <a:t>Pipelined v</a:t>
            </a:r>
            <a:r>
              <a:rPr sz="2400" spc="-5" dirty="0">
                <a:solidFill>
                  <a:srgbClr val="003399"/>
                </a:solidFill>
                <a:latin typeface="Arial" panose="020B0604020202020204"/>
                <a:cs typeface="Arial" panose="020B0604020202020204"/>
              </a:rPr>
              <a:t>ector execution </a:t>
            </a:r>
            <a:r>
              <a:rPr sz="2400" dirty="0">
                <a:solidFill>
                  <a:srgbClr val="003399"/>
                </a:solidFill>
                <a:latin typeface="Arial" panose="020B0604020202020204"/>
                <a:cs typeface="Arial" panose="020B0604020202020204"/>
              </a:rPr>
              <a:t>time </a:t>
            </a:r>
            <a:r>
              <a:rPr sz="2400" spc="-5" dirty="0">
                <a:solidFill>
                  <a:srgbClr val="003399"/>
                </a:solidFill>
                <a:latin typeface="Arial" panose="020B0604020202020204"/>
                <a:cs typeface="Arial" panose="020B0604020202020204"/>
              </a:rPr>
              <a:t>depends</a:t>
            </a:r>
            <a:r>
              <a:rPr sz="2400" spc="6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on:</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Length of operand</a:t>
            </a:r>
            <a:r>
              <a:rPr sz="2000" spc="-8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vectors</a:t>
            </a:r>
            <a:endParaRPr sz="20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Structural</a:t>
            </a:r>
            <a:r>
              <a:rPr sz="2000" spc="-4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hazards</a:t>
            </a:r>
            <a:r>
              <a:rPr lang="en-US" sz="2000" dirty="0">
                <a:solidFill>
                  <a:srgbClr val="0033CC"/>
                </a:solidFill>
                <a:latin typeface="Arial" panose="020B0604020202020204"/>
                <a:cs typeface="Arial" panose="020B0604020202020204"/>
              </a:rPr>
              <a:t> (</a:t>
            </a:r>
            <a:r>
              <a:rPr lang="zh-CN" altLang="en-US" sz="2000" dirty="0">
                <a:solidFill>
                  <a:srgbClr val="0033CC"/>
                </a:solidFill>
                <a:latin typeface="Arial" panose="020B0604020202020204"/>
                <a:cs typeface="Arial" panose="020B0604020202020204"/>
              </a:rPr>
              <a:t>结构风险</a:t>
            </a:r>
            <a:r>
              <a:rPr lang="en-US" sz="2000" dirty="0">
                <a:solidFill>
                  <a:srgbClr val="0033CC"/>
                </a:solidFill>
                <a:latin typeface="Arial" panose="020B0604020202020204"/>
                <a:cs typeface="Arial" panose="020B0604020202020204"/>
              </a:rPr>
              <a:t>)</a:t>
            </a:r>
            <a:r>
              <a:rPr lang="en-US" altLang="zh-CN" sz="2000" dirty="0">
                <a:solidFill>
                  <a:srgbClr val="0033CC"/>
                </a:solidFill>
                <a:latin typeface="Arial" panose="020B0604020202020204"/>
                <a:cs typeface="Arial" panose="020B0604020202020204"/>
              </a:rPr>
              <a:t>,</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A structural hazard occurs when two (or more) instructions that are already in pipeline need the same resource, e.g.</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conflicts</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on</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memory</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controller</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Data</a:t>
            </a:r>
            <a:r>
              <a:rPr sz="2000" spc="-2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dependencies</a:t>
            </a:r>
            <a:endParaRPr lang="en-US" sz="2000" dirty="0">
              <a:solidFill>
                <a:srgbClr val="0033CC"/>
              </a:solidFill>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endParaRPr sz="2000" dirty="0">
              <a:latin typeface="Arial" panose="020B0604020202020204"/>
              <a:cs typeface="Arial" panose="020B0604020202020204"/>
            </a:endParaRPr>
          </a:p>
          <a:p>
            <a:pPr marL="355600" indent="-342900">
              <a:lnSpc>
                <a:spcPts val="2730"/>
              </a:lnSpc>
              <a:buClr>
                <a:srgbClr val="0033CC"/>
              </a:buClr>
              <a:buSzPct val="60000"/>
              <a:buFont typeface="Wingdings" panose="05000000000000000000"/>
              <a:buChar char=""/>
              <a:tabLst>
                <a:tab pos="354965" algn="l"/>
                <a:tab pos="355600" algn="l"/>
              </a:tabLst>
            </a:pPr>
            <a:r>
              <a:rPr lang="en-US" sz="2400" dirty="0">
                <a:solidFill>
                  <a:srgbClr val="003399"/>
                </a:solidFill>
                <a:latin typeface="Arial" panose="020B0604020202020204"/>
                <a:cs typeface="Arial" panose="020B0604020202020204"/>
              </a:rPr>
              <a:t>RV64V</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functional unit consume</a:t>
            </a:r>
            <a:r>
              <a:rPr lang="en-US" sz="2400" spc="-5" dirty="0">
                <a:solidFill>
                  <a:srgbClr val="003399"/>
                </a:solidFill>
                <a:latin typeface="Arial" panose="020B0604020202020204"/>
                <a:cs typeface="Arial" panose="020B0604020202020204"/>
              </a:rPr>
              <a:t>s</a:t>
            </a:r>
            <a:r>
              <a:rPr sz="2400" spc="-5" dirty="0">
                <a:solidFill>
                  <a:srgbClr val="003399"/>
                </a:solidFill>
                <a:latin typeface="Arial" panose="020B0604020202020204"/>
                <a:cs typeface="Arial" panose="020B0604020202020204"/>
              </a:rPr>
              <a:t> one element per clock</a:t>
            </a:r>
            <a:r>
              <a:rPr sz="2400" spc="13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cycle</a:t>
            </a:r>
            <a:endParaRPr sz="2400" dirty="0">
              <a:latin typeface="Arial" panose="020B0604020202020204"/>
              <a:cs typeface="Arial" panose="020B0604020202020204"/>
            </a:endParaRPr>
          </a:p>
          <a:p>
            <a:pPr marL="355600">
              <a:lnSpc>
                <a:spcPts val="2730"/>
              </a:lnSpc>
            </a:pPr>
            <a:r>
              <a:rPr sz="2400" dirty="0">
                <a:solidFill>
                  <a:srgbClr val="003399"/>
                </a:solidFill>
                <a:latin typeface="Wingdings" panose="05000000000000000000"/>
                <a:cs typeface="Wingdings" panose="05000000000000000000"/>
              </a:rPr>
              <a:t></a:t>
            </a:r>
            <a:r>
              <a:rPr sz="2400" dirty="0">
                <a:solidFill>
                  <a:srgbClr val="003399"/>
                </a:solidFill>
                <a:latin typeface="Times New Roman" panose="02020603050405020304"/>
                <a:cs typeface="Times New Roman" panose="02020603050405020304"/>
              </a:rPr>
              <a:t> </a:t>
            </a:r>
            <a:r>
              <a:rPr sz="2400" spc="-5" dirty="0">
                <a:solidFill>
                  <a:srgbClr val="003399"/>
                </a:solidFill>
                <a:latin typeface="Arial" panose="020B0604020202020204"/>
                <a:cs typeface="Arial" panose="020B0604020202020204"/>
              </a:rPr>
              <a:t>Execution </a:t>
            </a:r>
            <a:r>
              <a:rPr sz="2400" dirty="0">
                <a:solidFill>
                  <a:srgbClr val="003399"/>
                </a:solidFill>
                <a:latin typeface="Arial" panose="020B0604020202020204"/>
                <a:cs typeface="Arial" panose="020B0604020202020204"/>
              </a:rPr>
              <a:t>time </a:t>
            </a:r>
            <a:r>
              <a:rPr sz="2400" spc="-5" dirty="0">
                <a:solidFill>
                  <a:srgbClr val="003399"/>
                </a:solidFill>
                <a:latin typeface="Arial" panose="020B0604020202020204"/>
                <a:cs typeface="Arial" panose="020B0604020202020204"/>
              </a:rPr>
              <a:t>is approximately </a:t>
            </a:r>
            <a:r>
              <a:rPr sz="2400" dirty="0">
                <a:solidFill>
                  <a:srgbClr val="003399"/>
                </a:solidFill>
                <a:latin typeface="Arial" panose="020B0604020202020204"/>
                <a:cs typeface="Arial" panose="020B0604020202020204"/>
              </a:rPr>
              <a:t>the vector</a:t>
            </a:r>
            <a:r>
              <a:rPr sz="2400" spc="11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length</a:t>
            </a:r>
            <a:endParaRPr lang="en-US" sz="2400" spc="-5" dirty="0">
              <a:solidFill>
                <a:srgbClr val="003399"/>
              </a:solidFill>
              <a:latin typeface="Arial" panose="020B0604020202020204"/>
              <a:cs typeface="Arial" panose="020B0604020202020204"/>
            </a:endParaRPr>
          </a:p>
          <a:p>
            <a:pPr marL="355600">
              <a:lnSpc>
                <a:spcPts val="2730"/>
              </a:lnSpc>
            </a:pPr>
            <a:endParaRPr sz="2400" dirty="0">
              <a:latin typeface="Arial" panose="020B0604020202020204"/>
              <a:cs typeface="Arial" panose="020B0604020202020204"/>
            </a:endParaRPr>
          </a:p>
          <a:p>
            <a:pPr marL="355600" marR="540385" indent="-342900">
              <a:lnSpc>
                <a:spcPts val="2610"/>
              </a:lnSpc>
              <a:spcBef>
                <a:spcPts val="5"/>
              </a:spcBef>
              <a:buClr>
                <a:srgbClr val="0033CC"/>
              </a:buClr>
              <a:buSzPct val="60000"/>
              <a:buFont typeface="Wingdings" panose="05000000000000000000"/>
              <a:buChar char=""/>
              <a:tabLst>
                <a:tab pos="354965" algn="l"/>
                <a:tab pos="355600" algn="l"/>
              </a:tabLst>
            </a:pPr>
            <a:r>
              <a:rPr sz="2400" i="1" spc="-5" dirty="0">
                <a:solidFill>
                  <a:srgbClr val="003399"/>
                </a:solidFill>
                <a:latin typeface="Arial" panose="020B0604020202020204"/>
                <a:cs typeface="Arial" panose="020B0604020202020204"/>
              </a:rPr>
              <a:t>Convoy</a:t>
            </a:r>
            <a:r>
              <a:rPr lang="en-US" sz="2400" i="1" spc="-5" dirty="0">
                <a:solidFill>
                  <a:srgbClr val="003399"/>
                </a:solidFill>
                <a:latin typeface="Arial" panose="020B0604020202020204"/>
                <a:cs typeface="Arial" panose="020B0604020202020204"/>
              </a:rPr>
              <a:t> </a:t>
            </a:r>
            <a:r>
              <a:rPr lang="zh-CN" altLang="en-US" sz="2400" i="1" spc="-5" dirty="0">
                <a:solidFill>
                  <a:srgbClr val="003399"/>
                </a:solidFill>
                <a:latin typeface="Arial" panose="020B0604020202020204"/>
                <a:cs typeface="Arial" panose="020B0604020202020204"/>
              </a:rPr>
              <a:t>（护航指令组）</a:t>
            </a:r>
            <a:r>
              <a:rPr sz="2400" i="1" spc="-5" dirty="0">
                <a:solidFill>
                  <a:srgbClr val="003399"/>
                </a:solidFill>
                <a:latin typeface="Arial" panose="020B0604020202020204"/>
                <a:cs typeface="Arial" panose="020B0604020202020204"/>
              </a:rPr>
              <a:t> </a:t>
            </a:r>
            <a:r>
              <a:rPr sz="2500" i="1" spc="-100" dirty="0">
                <a:solidFill>
                  <a:srgbClr val="003399"/>
                </a:solidFill>
                <a:latin typeface="Wingdings" panose="05000000000000000000"/>
                <a:cs typeface="Wingdings" panose="05000000000000000000"/>
              </a:rPr>
              <a:t></a:t>
            </a:r>
            <a:r>
              <a:rPr sz="2500" i="1" spc="-100" dirty="0">
                <a:solidFill>
                  <a:srgbClr val="003399"/>
                </a:solidFill>
                <a:latin typeface="Times New Roman" panose="02020603050405020304"/>
                <a:cs typeface="Times New Roman" panose="02020603050405020304"/>
              </a:rPr>
              <a:t> </a:t>
            </a:r>
            <a:r>
              <a:rPr sz="2400" spc="-5" dirty="0">
                <a:solidFill>
                  <a:srgbClr val="FF0000"/>
                </a:solidFill>
                <a:latin typeface="Arial" panose="020B0604020202020204"/>
                <a:cs typeface="Arial" panose="020B0604020202020204"/>
              </a:rPr>
              <a:t>Set </a:t>
            </a:r>
            <a:r>
              <a:rPr sz="2400" dirty="0">
                <a:solidFill>
                  <a:srgbClr val="FF0000"/>
                </a:solidFill>
                <a:latin typeface="Arial" panose="020B0604020202020204"/>
                <a:cs typeface="Arial" panose="020B0604020202020204"/>
              </a:rPr>
              <a:t>of </a:t>
            </a:r>
            <a:r>
              <a:rPr sz="2400" spc="-5" dirty="0">
                <a:solidFill>
                  <a:srgbClr val="FF0000"/>
                </a:solidFill>
                <a:latin typeface="Arial" panose="020B0604020202020204"/>
                <a:cs typeface="Arial" panose="020B0604020202020204"/>
              </a:rPr>
              <a:t>vector instructions</a:t>
            </a:r>
            <a:r>
              <a:rPr lang="en-US" sz="2400" spc="-5" dirty="0">
                <a:solidFill>
                  <a:srgbClr val="FF0000"/>
                </a:solidFill>
                <a:latin typeface="Arial" panose="020B0604020202020204"/>
                <a:cs typeface="Arial" panose="020B0604020202020204"/>
              </a:rPr>
              <a:t> </a:t>
            </a:r>
            <a:r>
              <a:rPr lang="en-US" altLang="zh-CN" sz="2400" spc="-5" dirty="0">
                <a:solidFill>
                  <a:srgbClr val="FF0000"/>
                </a:solidFill>
                <a:latin typeface="Arial" panose="020B0604020202020204"/>
                <a:cs typeface="Arial" panose="020B0604020202020204"/>
              </a:rPr>
              <a:t>without structural hazards</a:t>
            </a:r>
            <a:r>
              <a:rPr sz="2400" spc="-5" dirty="0">
                <a:solidFill>
                  <a:srgbClr val="FF0000"/>
                </a:solidFill>
                <a:latin typeface="Arial" panose="020B0604020202020204"/>
                <a:cs typeface="Arial" panose="020B0604020202020204"/>
              </a:rPr>
              <a:t> </a:t>
            </a:r>
            <a:r>
              <a:rPr sz="2400" dirty="0">
                <a:solidFill>
                  <a:srgbClr val="FF0000"/>
                </a:solidFill>
                <a:latin typeface="Arial" panose="020B0604020202020204"/>
                <a:cs typeface="Arial" panose="020B0604020202020204"/>
              </a:rPr>
              <a:t>that </a:t>
            </a:r>
            <a:r>
              <a:rPr sz="2400" spc="-5" dirty="0">
                <a:solidFill>
                  <a:srgbClr val="FF0000"/>
                </a:solidFill>
                <a:latin typeface="Arial" panose="020B0604020202020204"/>
                <a:cs typeface="Arial" panose="020B0604020202020204"/>
              </a:rPr>
              <a:t>could potentially  execute</a:t>
            </a:r>
            <a:r>
              <a:rPr sz="2400" spc="5" dirty="0">
                <a:solidFill>
                  <a:srgbClr val="FF0000"/>
                </a:solidFill>
                <a:latin typeface="Arial" panose="020B0604020202020204"/>
                <a:cs typeface="Arial" panose="020B0604020202020204"/>
              </a:rPr>
              <a:t> </a:t>
            </a:r>
            <a:r>
              <a:rPr sz="2400" spc="-5" dirty="0">
                <a:solidFill>
                  <a:srgbClr val="FF0000"/>
                </a:solidFill>
                <a:latin typeface="Arial" panose="020B0604020202020204"/>
                <a:cs typeface="Arial" panose="020B0604020202020204"/>
              </a:rPr>
              <a:t>together</a:t>
            </a:r>
            <a:r>
              <a:rPr lang="en-US" sz="2400" spc="-5" dirty="0">
                <a:solidFill>
                  <a:srgbClr val="FF0000"/>
                </a:solidFill>
                <a:latin typeface="Arial" panose="020B0604020202020204"/>
                <a:cs typeface="Arial" panose="020B0604020202020204"/>
              </a:rPr>
              <a:t>, how to take advantage of pipeline?</a:t>
            </a:r>
          </a:p>
          <a:p>
            <a:pPr marL="812800" marR="540385" lvl="1" indent="-342900">
              <a:lnSpc>
                <a:spcPts val="2610"/>
              </a:lnSpc>
              <a:spcBef>
                <a:spcPts val="5"/>
              </a:spcBef>
              <a:buClr>
                <a:srgbClr val="0033CC"/>
              </a:buClr>
              <a:buSzPct val="60000"/>
              <a:buFont typeface="Wingdings" panose="05000000000000000000"/>
              <a:buChar char=""/>
              <a:tabLst>
                <a:tab pos="354965" algn="l"/>
                <a:tab pos="355600" algn="l"/>
              </a:tabLst>
            </a:pPr>
            <a:r>
              <a:rPr lang="en-US" sz="2400" spc="-5" dirty="0">
                <a:solidFill>
                  <a:srgbClr val="003399"/>
                </a:solidFill>
                <a:latin typeface="Arial" panose="020B0604020202020204"/>
                <a:cs typeface="Arial" panose="020B0604020202020204"/>
              </a:rPr>
              <a:t>No structural hazards, if have, the instructions must be serialized and initiated in different convoy</a:t>
            </a:r>
            <a:endParaRPr sz="24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53" y="1254232"/>
            <a:ext cx="2385097" cy="28240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4000" cy="765175"/>
          </a:xfrm>
          <a:custGeom>
            <a:avLst/>
            <a:gdLst/>
            <a:ahLst/>
            <a:cxnLst/>
            <a:rect l="l" t="t" r="r" b="b"/>
            <a:pathLst>
              <a:path w="9144000" h="765175">
                <a:moveTo>
                  <a:pt x="9144000" y="0"/>
                </a:moveTo>
                <a:lnTo>
                  <a:pt x="0" y="0"/>
                </a:lnTo>
                <a:lnTo>
                  <a:pt x="0" y="765175"/>
                </a:lnTo>
                <a:lnTo>
                  <a:pt x="9144000" y="765175"/>
                </a:lnTo>
                <a:lnTo>
                  <a:pt x="9144000" y="0"/>
                </a:lnTo>
                <a:close/>
              </a:path>
            </a:pathLst>
          </a:custGeom>
          <a:solidFill>
            <a:srgbClr val="767C79"/>
          </a:solidFill>
        </p:spPr>
        <p:txBody>
          <a:bodyPr wrap="square" lIns="0" tIns="0" rIns="0" bIns="0" rtlCol="0"/>
          <a:lstStyle/>
          <a:p>
            <a:endParaRPr/>
          </a:p>
        </p:txBody>
      </p:sp>
      <p:sp>
        <p:nvSpPr>
          <p:cNvPr id="5" name="object 5"/>
          <p:cNvSpPr/>
          <p:nvPr/>
        </p:nvSpPr>
        <p:spPr>
          <a:xfrm>
            <a:off x="0" y="765238"/>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a:endParaRPr/>
          </a:p>
        </p:txBody>
      </p:sp>
      <p:sp>
        <p:nvSpPr>
          <p:cNvPr id="7" name="object 7"/>
          <p:cNvSpPr/>
          <p:nvPr/>
        </p:nvSpPr>
        <p:spPr>
          <a:xfrm>
            <a:off x="2197100" y="765111"/>
            <a:ext cx="46037" cy="573252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341626" y="1195324"/>
            <a:ext cx="6623050" cy="381635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a:endParaRPr/>
          </a:p>
        </p:txBody>
      </p:sp>
      <p:sp>
        <p:nvSpPr>
          <p:cNvPr id="10" name="object 10"/>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a:endParaRPr/>
          </a:p>
        </p:txBody>
      </p:sp>
      <p:sp>
        <p:nvSpPr>
          <p:cNvPr id="12" name="object 12"/>
          <p:cNvSpPr txBox="1"/>
          <p:nvPr/>
        </p:nvSpPr>
        <p:spPr>
          <a:xfrm>
            <a:off x="2922522" y="1275333"/>
            <a:ext cx="5700777" cy="4101764"/>
          </a:xfrm>
          <a:prstGeom prst="rect">
            <a:avLst/>
          </a:prstGeom>
        </p:spPr>
        <p:txBody>
          <a:bodyPr vert="horz" wrap="square" lIns="0" tIns="13335" rIns="0" bIns="0" rtlCol="0">
            <a:spAutoFit/>
          </a:bodyPr>
          <a:lstStyle/>
          <a:p>
            <a:pPr marL="12700" marR="5080">
              <a:lnSpc>
                <a:spcPct val="100000"/>
              </a:lnSpc>
              <a:spcBef>
                <a:spcPts val="2510"/>
              </a:spcBef>
            </a:pPr>
            <a:r>
              <a:rPr sz="4000" spc="-5" dirty="0">
                <a:latin typeface="Arial" panose="020B0604020202020204"/>
                <a:cs typeface="Arial" panose="020B0604020202020204"/>
              </a:rPr>
              <a:t>Data-Level Parallelism</a:t>
            </a:r>
            <a:r>
              <a:rPr sz="4000" spc="-40" dirty="0">
                <a:latin typeface="Arial" panose="020B0604020202020204"/>
                <a:cs typeface="Arial" panose="020B0604020202020204"/>
              </a:rPr>
              <a:t> </a:t>
            </a:r>
            <a:r>
              <a:rPr sz="4000" dirty="0">
                <a:latin typeface="Arial" panose="020B0604020202020204"/>
                <a:cs typeface="Arial" panose="020B0604020202020204"/>
              </a:rPr>
              <a:t>in  </a:t>
            </a:r>
            <a:r>
              <a:rPr sz="4000" spc="-55" dirty="0">
                <a:latin typeface="Arial" panose="020B0604020202020204"/>
                <a:cs typeface="Arial" panose="020B0604020202020204"/>
              </a:rPr>
              <a:t>Vector, </a:t>
            </a:r>
            <a:r>
              <a:rPr sz="4000" dirty="0">
                <a:latin typeface="Arial" panose="020B0604020202020204"/>
                <a:cs typeface="Arial" panose="020B0604020202020204"/>
              </a:rPr>
              <a:t>SIMD, </a:t>
            </a:r>
            <a:r>
              <a:rPr sz="4000" spc="-5" dirty="0">
                <a:latin typeface="Arial" panose="020B0604020202020204"/>
                <a:cs typeface="Arial" panose="020B0604020202020204"/>
              </a:rPr>
              <a:t>and </a:t>
            </a:r>
            <a:r>
              <a:rPr sz="4000" dirty="0">
                <a:latin typeface="Arial" panose="020B0604020202020204"/>
                <a:cs typeface="Arial" panose="020B0604020202020204"/>
              </a:rPr>
              <a:t>GPU  Architectures</a:t>
            </a:r>
            <a:r>
              <a:rPr lang="en-US" sz="4000" dirty="0">
                <a:latin typeface="Arial" panose="020B0604020202020204"/>
                <a:cs typeface="Arial" panose="020B0604020202020204"/>
              </a:rPr>
              <a:t> (Chapter 4)</a:t>
            </a:r>
          </a:p>
          <a:p>
            <a:pPr marL="12700" marR="5080">
              <a:lnSpc>
                <a:spcPct val="100000"/>
              </a:lnSpc>
              <a:spcBef>
                <a:spcPts val="2510"/>
              </a:spcBef>
            </a:pPr>
            <a:endParaRPr lang="en-US" sz="3200" dirty="0">
              <a:solidFill>
                <a:srgbClr val="0066FF"/>
              </a:solidFill>
              <a:latin typeface="Arial" panose="020B0604020202020204"/>
              <a:cs typeface="Arial" panose="020B0604020202020204"/>
            </a:endParaRPr>
          </a:p>
          <a:p>
            <a:pPr marL="12700" marR="5080">
              <a:lnSpc>
                <a:spcPct val="100000"/>
              </a:lnSpc>
              <a:spcBef>
                <a:spcPts val="2510"/>
              </a:spcBef>
            </a:pPr>
            <a:r>
              <a:rPr lang="en-US" sz="2400" dirty="0">
                <a:latin typeface="Arial" panose="020B0604020202020204"/>
                <a:cs typeface="Arial" panose="020B0604020202020204"/>
              </a:rPr>
              <a:t>Based on the slides of Computer Architecture, a Quantitative Approach, 6</a:t>
            </a:r>
            <a:r>
              <a:rPr lang="en-US" sz="2400" baseline="30000" dirty="0">
                <a:latin typeface="Arial" panose="020B0604020202020204"/>
                <a:cs typeface="Arial" panose="020B0604020202020204"/>
              </a:rPr>
              <a:t>th</a:t>
            </a:r>
            <a:r>
              <a:rPr lang="en-US" sz="2400" dirty="0">
                <a:latin typeface="Arial" panose="020B0604020202020204"/>
                <a:cs typeface="Arial" panose="020B0604020202020204"/>
              </a:rPr>
              <a:t> Edition.</a:t>
            </a:r>
            <a:endParaRPr sz="2400" dirty="0">
              <a:latin typeface="Arial" panose="020B0604020202020204"/>
              <a:cs typeface="Arial" panose="020B0604020202020204"/>
            </a:endParaRPr>
          </a:p>
        </p:txBody>
      </p:sp>
      <p:sp>
        <p:nvSpPr>
          <p:cNvPr id="14" name="object 14"/>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2</a:t>
            </a:fld>
            <a:endParaRPr sz="1200">
              <a:latin typeface="Arial" panose="020B0604020202020204"/>
              <a:cs typeface="Arial" panose="020B0604020202020204"/>
            </a:endParaRPr>
          </a:p>
        </p:txBody>
      </p:sp>
      <p:pic>
        <p:nvPicPr>
          <p:cNvPr id="1026" name="Picture 2" descr="https://img14.360buyimg.com/n0/jfs/t1/55938/37/6405/149956/5d3fa252E23aac12c/b39b90fa036d5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86" y="3348819"/>
            <a:ext cx="2942063" cy="2942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14.360buyimg.com/n0/jfs/t1/144845/20/2380/68038/5f053baaEa672c49e/bd9c8ef1a22bafe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078" t="2777" r="8438" b="2956"/>
          <a:stretch>
            <a:fillRect/>
          </a:stretch>
        </p:blipFill>
        <p:spPr bwMode="auto">
          <a:xfrm>
            <a:off x="115227" y="522497"/>
            <a:ext cx="2574035" cy="2906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74443" y="94521"/>
            <a:ext cx="5543578" cy="599780"/>
          </a:xfrm>
          <a:prstGeom prst="rect">
            <a:avLst/>
          </a:prstGeom>
        </p:spPr>
        <p:txBody>
          <a:bodyPr vert="horz" wrap="square" lIns="0" tIns="13335" rIns="0" bIns="0" rtlCol="0">
            <a:spAutoFit/>
          </a:bodyPr>
          <a:lstStyle/>
          <a:p>
            <a:pPr marL="12700">
              <a:lnSpc>
                <a:spcPct val="100000"/>
              </a:lnSpc>
              <a:spcBef>
                <a:spcPts val="105"/>
              </a:spcBef>
            </a:pPr>
            <a:r>
              <a:rPr dirty="0"/>
              <a:t>Chaining and</a:t>
            </a:r>
            <a:r>
              <a:rPr spc="-155" dirty="0"/>
              <a:t> </a:t>
            </a:r>
            <a:r>
              <a:rPr dirty="0"/>
              <a:t>chimes</a:t>
            </a:r>
          </a:p>
        </p:txBody>
      </p:sp>
      <p:sp>
        <p:nvSpPr>
          <p:cNvPr id="4" name="object 4"/>
          <p:cNvSpPr txBox="1"/>
          <p:nvPr/>
        </p:nvSpPr>
        <p:spPr>
          <a:xfrm>
            <a:off x="763016" y="1078303"/>
            <a:ext cx="7590790" cy="5584221"/>
          </a:xfrm>
          <a:prstGeom prst="rect">
            <a:avLst/>
          </a:prstGeom>
        </p:spPr>
        <p:txBody>
          <a:bodyPr vert="horz" wrap="square" lIns="0" tIns="48895" rIns="0" bIns="0" rtlCol="0">
            <a:spAutoFit/>
          </a:bodyPr>
          <a:lstStyle/>
          <a:p>
            <a:pPr marL="355600" indent="-342900">
              <a:lnSpc>
                <a:spcPct val="100000"/>
              </a:lnSpc>
              <a:spcBef>
                <a:spcPts val="385"/>
              </a:spcBef>
              <a:buClr>
                <a:srgbClr val="0033CC"/>
              </a:buClr>
              <a:buSzPct val="60000"/>
              <a:buFont typeface="Wingdings" panose="05000000000000000000"/>
              <a:buChar char=""/>
              <a:tabLst>
                <a:tab pos="354965" algn="l"/>
                <a:tab pos="355600" algn="l"/>
              </a:tabLst>
            </a:pPr>
            <a:r>
              <a:rPr sz="2400" i="1" u="heavy" spc="-5" dirty="0">
                <a:solidFill>
                  <a:srgbClr val="003399"/>
                </a:solidFill>
                <a:uFill>
                  <a:solidFill>
                    <a:srgbClr val="003399"/>
                  </a:solidFill>
                </a:uFill>
                <a:latin typeface="Arial" panose="020B0604020202020204"/>
                <a:cs typeface="Arial" panose="020B0604020202020204"/>
              </a:rPr>
              <a:t>Chaining</a:t>
            </a:r>
            <a:r>
              <a:rPr lang="en-US" sz="2400" i="1" u="heavy" spc="-5" dirty="0">
                <a:solidFill>
                  <a:srgbClr val="003399"/>
                </a:solidFill>
                <a:uFill>
                  <a:solidFill>
                    <a:srgbClr val="003399"/>
                  </a:solidFill>
                </a:uFill>
                <a:latin typeface="Arial" panose="020B0604020202020204"/>
                <a:cs typeface="Arial" panose="020B0604020202020204"/>
              </a:rPr>
              <a:t> </a:t>
            </a:r>
            <a:r>
              <a:rPr lang="zh-CN" altLang="en-US" sz="2400" i="1" u="heavy" spc="-5" dirty="0">
                <a:solidFill>
                  <a:srgbClr val="003399"/>
                </a:solidFill>
                <a:uFill>
                  <a:solidFill>
                    <a:srgbClr val="003399"/>
                  </a:solidFill>
                </a:uFill>
                <a:latin typeface="Arial" panose="020B0604020202020204"/>
                <a:cs typeface="Arial" panose="020B0604020202020204"/>
              </a:rPr>
              <a:t>（链接操作）</a:t>
            </a:r>
            <a:endParaRPr sz="2400" dirty="0">
              <a:latin typeface="Arial" panose="020B0604020202020204"/>
              <a:cs typeface="Arial" panose="020B0604020202020204"/>
            </a:endParaRPr>
          </a:p>
          <a:p>
            <a:pPr marL="756285" marR="297180" lvl="1" indent="-287020">
              <a:lnSpc>
                <a:spcPts val="2160"/>
              </a:lnSpc>
              <a:spcBef>
                <a:spcPts val="51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Allows a vector operation to start as soon as the</a:t>
            </a:r>
            <a:r>
              <a:rPr sz="2000" spc="-21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individual  elements of its vector source operand become</a:t>
            </a:r>
            <a:r>
              <a:rPr sz="2000" spc="-19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available</a:t>
            </a:r>
            <a:endParaRPr sz="2000" dirty="0">
              <a:latin typeface="Arial" panose="020B0604020202020204"/>
              <a:cs typeface="Arial" panose="020B0604020202020204"/>
            </a:endParaRPr>
          </a:p>
          <a:p>
            <a:pPr lvl="1">
              <a:lnSpc>
                <a:spcPct val="100000"/>
              </a:lnSpc>
              <a:spcBef>
                <a:spcPts val="30"/>
              </a:spcBef>
              <a:buClr>
                <a:srgbClr val="003399"/>
              </a:buClr>
              <a:buFont typeface="Wingdings" panose="05000000000000000000"/>
              <a:buChar char=""/>
            </a:pPr>
            <a:endParaRPr sz="295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i="1" u="heavy" spc="-10" dirty="0">
                <a:solidFill>
                  <a:srgbClr val="003399"/>
                </a:solidFill>
                <a:uFill>
                  <a:solidFill>
                    <a:srgbClr val="003399"/>
                  </a:solidFill>
                </a:uFill>
                <a:latin typeface="Arial" panose="020B0604020202020204"/>
                <a:cs typeface="Arial" panose="020B0604020202020204"/>
              </a:rPr>
              <a:t>Chime</a:t>
            </a:r>
            <a:r>
              <a:rPr lang="en-US" sz="2400" i="1" u="heavy" spc="-10" dirty="0">
                <a:solidFill>
                  <a:srgbClr val="003399"/>
                </a:solidFill>
                <a:uFill>
                  <a:solidFill>
                    <a:srgbClr val="003399"/>
                  </a:solidFill>
                </a:uFill>
                <a:latin typeface="Arial" panose="020B0604020202020204"/>
                <a:cs typeface="Arial" panose="020B0604020202020204"/>
              </a:rPr>
              <a:t> </a:t>
            </a:r>
            <a:r>
              <a:rPr lang="zh-CN" altLang="en-US" sz="2400" i="1" u="heavy" spc="-10" dirty="0">
                <a:solidFill>
                  <a:srgbClr val="003399"/>
                </a:solidFill>
                <a:uFill>
                  <a:solidFill>
                    <a:srgbClr val="003399"/>
                  </a:solidFill>
                </a:uFill>
                <a:latin typeface="Arial" panose="020B0604020202020204"/>
                <a:cs typeface="Arial" panose="020B0604020202020204"/>
              </a:rPr>
              <a:t>（钟鸣，计时单位）</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Unit of </a:t>
            </a:r>
            <a:r>
              <a:rPr sz="2000" spc="-5" dirty="0">
                <a:solidFill>
                  <a:srgbClr val="0033CC"/>
                </a:solidFill>
                <a:latin typeface="Arial" panose="020B0604020202020204"/>
                <a:cs typeface="Arial" panose="020B0604020202020204"/>
              </a:rPr>
              <a:t>time </a:t>
            </a:r>
            <a:r>
              <a:rPr sz="2000" dirty="0">
                <a:solidFill>
                  <a:srgbClr val="0033CC"/>
                </a:solidFill>
                <a:latin typeface="Arial" panose="020B0604020202020204"/>
                <a:cs typeface="Arial" panose="020B0604020202020204"/>
              </a:rPr>
              <a:t>to execute one</a:t>
            </a:r>
            <a:r>
              <a:rPr sz="2000" spc="-10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convey</a:t>
            </a:r>
            <a:endParaRPr sz="2000" dirty="0">
              <a:latin typeface="Arial" panose="020B0604020202020204"/>
              <a:cs typeface="Arial" panose="020B0604020202020204"/>
            </a:endParaRPr>
          </a:p>
          <a:p>
            <a:pPr marL="756285" lvl="1" indent="-287020">
              <a:spcBef>
                <a:spcPts val="245"/>
              </a:spcBef>
              <a:buClr>
                <a:srgbClr val="003399"/>
              </a:buClr>
              <a:buSzPct val="55000"/>
              <a:buFont typeface="Wingdings" panose="05000000000000000000"/>
              <a:buChar char=""/>
              <a:tabLst>
                <a:tab pos="756285" algn="l"/>
                <a:tab pos="756920" algn="l"/>
              </a:tabLst>
            </a:pPr>
            <a:r>
              <a:rPr lang="en-US" sz="2000" i="1" spc="5" dirty="0">
                <a:solidFill>
                  <a:srgbClr val="0033CC"/>
                </a:solidFill>
                <a:latin typeface="Arial" panose="020B0604020202020204"/>
                <a:cs typeface="Arial" panose="020B0604020202020204"/>
              </a:rPr>
              <a:t>Assuming processing one element consuming one clock</a:t>
            </a:r>
          </a:p>
          <a:p>
            <a:pPr marL="1213485" lvl="2" indent="-287020">
              <a:spcBef>
                <a:spcPts val="245"/>
              </a:spcBef>
              <a:buClr>
                <a:srgbClr val="003399"/>
              </a:buClr>
              <a:buSzPct val="55000"/>
              <a:buFont typeface="Wingdings" panose="05000000000000000000"/>
              <a:buChar char=""/>
              <a:tabLst>
                <a:tab pos="756285" algn="l"/>
                <a:tab pos="756920" algn="l"/>
              </a:tabLst>
            </a:pPr>
            <a:r>
              <a:rPr sz="2000" i="1" spc="5" dirty="0">
                <a:solidFill>
                  <a:srgbClr val="0033CC"/>
                </a:solidFill>
                <a:latin typeface="Arial" panose="020B0604020202020204"/>
                <a:cs typeface="Arial" panose="020B0604020202020204"/>
              </a:rPr>
              <a:t>m </a:t>
            </a:r>
            <a:r>
              <a:rPr sz="2000" dirty="0">
                <a:solidFill>
                  <a:srgbClr val="0033CC"/>
                </a:solidFill>
                <a:latin typeface="Arial" panose="020B0604020202020204"/>
                <a:cs typeface="Arial" panose="020B0604020202020204"/>
              </a:rPr>
              <a:t>conveys executes in </a:t>
            </a:r>
            <a:r>
              <a:rPr sz="2000" i="1" spc="5" dirty="0">
                <a:solidFill>
                  <a:srgbClr val="0033CC"/>
                </a:solidFill>
                <a:latin typeface="Arial" panose="020B0604020202020204"/>
                <a:cs typeface="Arial" panose="020B0604020202020204"/>
              </a:rPr>
              <a:t>m</a:t>
            </a:r>
            <a:r>
              <a:rPr sz="2000" i="1" spc="-9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chimes</a:t>
            </a:r>
            <a:endParaRPr sz="2000" dirty="0">
              <a:latin typeface="Arial" panose="020B0604020202020204"/>
              <a:cs typeface="Arial" panose="020B0604020202020204"/>
            </a:endParaRPr>
          </a:p>
          <a:p>
            <a:pPr marL="1213485" lvl="2" indent="-287020">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For vector length of </a:t>
            </a:r>
            <a:r>
              <a:rPr sz="2000" i="1" dirty="0">
                <a:solidFill>
                  <a:srgbClr val="0033CC"/>
                </a:solidFill>
                <a:latin typeface="Arial" panose="020B0604020202020204"/>
                <a:cs typeface="Arial" panose="020B0604020202020204"/>
              </a:rPr>
              <a:t>n</a:t>
            </a:r>
            <a:r>
              <a:rPr sz="2000" dirty="0">
                <a:solidFill>
                  <a:srgbClr val="0033CC"/>
                </a:solidFill>
                <a:latin typeface="Arial" panose="020B0604020202020204"/>
                <a:cs typeface="Arial" panose="020B0604020202020204"/>
              </a:rPr>
              <a:t>, requires </a:t>
            </a:r>
            <a:r>
              <a:rPr sz="2000" i="1" dirty="0">
                <a:solidFill>
                  <a:srgbClr val="0033CC"/>
                </a:solidFill>
                <a:latin typeface="Arial" panose="020B0604020202020204"/>
                <a:cs typeface="Arial" panose="020B0604020202020204"/>
              </a:rPr>
              <a:t>m </a:t>
            </a:r>
            <a:r>
              <a:rPr sz="2000" dirty="0">
                <a:solidFill>
                  <a:srgbClr val="0033CC"/>
                </a:solidFill>
                <a:latin typeface="Arial" panose="020B0604020202020204"/>
                <a:cs typeface="Arial" panose="020B0604020202020204"/>
              </a:rPr>
              <a:t>x </a:t>
            </a:r>
            <a:r>
              <a:rPr sz="2000" i="1" dirty="0">
                <a:solidFill>
                  <a:srgbClr val="0033CC"/>
                </a:solidFill>
                <a:latin typeface="Arial" panose="020B0604020202020204"/>
                <a:cs typeface="Arial" panose="020B0604020202020204"/>
              </a:rPr>
              <a:t>n </a:t>
            </a:r>
            <a:r>
              <a:rPr sz="2000" dirty="0">
                <a:solidFill>
                  <a:srgbClr val="0033CC"/>
                </a:solidFill>
                <a:latin typeface="Arial" panose="020B0604020202020204"/>
                <a:cs typeface="Arial" panose="020B0604020202020204"/>
              </a:rPr>
              <a:t>clock</a:t>
            </a:r>
            <a:r>
              <a:rPr sz="2000" spc="-17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cycles</a:t>
            </a:r>
            <a:endParaRPr lang="en-US" sz="2000" dirty="0">
              <a:solidFill>
                <a:srgbClr val="0033CC"/>
              </a:solidFill>
              <a:latin typeface="Arial" panose="020B0604020202020204"/>
              <a:cs typeface="Arial" panose="020B0604020202020204"/>
            </a:endParaRPr>
          </a:p>
          <a:p>
            <a:pPr marL="1213485" lvl="2" indent="-287020">
              <a:spcBef>
                <a:spcPts val="240"/>
              </a:spcBef>
              <a:buClr>
                <a:srgbClr val="003399"/>
              </a:buClr>
              <a:buSzPct val="55000"/>
              <a:buFont typeface="Wingdings" panose="05000000000000000000"/>
              <a:buChar char=""/>
              <a:tabLst>
                <a:tab pos="756285" algn="l"/>
                <a:tab pos="756920" algn="l"/>
              </a:tabLst>
            </a:pPr>
            <a:r>
              <a:rPr lang="en-US" altLang="zh-CN" sz="2000" dirty="0">
                <a:solidFill>
                  <a:srgbClr val="0033CC"/>
                </a:solidFill>
                <a:latin typeface="Arial" panose="020B0604020202020204"/>
                <a:cs typeface="Arial" panose="020B0604020202020204"/>
              </a:rPr>
              <a:t>Ignore the start-up time, that is the latency in clock cycles until the pipeline is full.</a:t>
            </a:r>
          </a:p>
          <a:p>
            <a:pPr marL="1213485" lvl="2" indent="-287020">
              <a:spcBef>
                <a:spcPts val="240"/>
              </a:spcBef>
              <a:buClr>
                <a:srgbClr val="003399"/>
              </a:buClr>
              <a:buSzPct val="55000"/>
              <a:buFont typeface="Wingdings" panose="05000000000000000000"/>
              <a:buChar char=""/>
              <a:tabLst>
                <a:tab pos="756285" algn="l"/>
                <a:tab pos="756920" algn="l"/>
              </a:tabLst>
            </a:pPr>
            <a:r>
              <a:rPr lang="en-US" altLang="zh-CN" sz="2000" dirty="0">
                <a:solidFill>
                  <a:srgbClr val="0033CC"/>
                </a:solidFill>
                <a:latin typeface="Arial" panose="020B0604020202020204"/>
                <a:cs typeface="Arial" panose="020B0604020202020204"/>
              </a:rPr>
              <a:t>The chime ignores some processor-specific overheads, many of which are dependent on vector length.</a:t>
            </a:r>
            <a:endParaRPr sz="2000" dirty="0">
              <a:latin typeface="Arial" panose="020B0604020202020204"/>
              <a:cs typeface="Arial" panose="020B0604020202020204"/>
            </a:endParaRPr>
          </a:p>
          <a:p>
            <a:pPr lvl="1">
              <a:lnSpc>
                <a:spcPct val="100000"/>
              </a:lnSpc>
              <a:spcBef>
                <a:spcPts val="30"/>
              </a:spcBef>
              <a:buClr>
                <a:srgbClr val="003399"/>
              </a:buClr>
              <a:buFont typeface="Wingdings" panose="05000000000000000000"/>
              <a:buChar char=""/>
            </a:pPr>
            <a:endParaRPr sz="2800" dirty="0">
              <a:latin typeface="Arial" panose="020B0604020202020204"/>
              <a:cs typeface="Arial" panose="020B0604020202020204"/>
            </a:endParaRPr>
          </a:p>
          <a:p>
            <a:pPr marL="355600" marR="5080" indent="-342900">
              <a:lnSpc>
                <a:spcPts val="2590"/>
              </a:lnSpc>
              <a:buClr>
                <a:srgbClr val="0033CC"/>
              </a:buClr>
              <a:buSzPct val="60000"/>
              <a:buFont typeface="Wingdings" panose="05000000000000000000"/>
              <a:buChar char=""/>
              <a:tabLst>
                <a:tab pos="354965" algn="l"/>
                <a:tab pos="355600" algn="l"/>
              </a:tabLst>
            </a:pPr>
            <a:r>
              <a:rPr sz="2400" spc="-5" dirty="0">
                <a:latin typeface="Arial" panose="020B0604020202020204"/>
                <a:cs typeface="Arial" panose="020B0604020202020204"/>
              </a:rPr>
              <a:t>Sequences with </a:t>
            </a:r>
            <a:r>
              <a:rPr sz="2400" dirty="0">
                <a:latin typeface="Arial" panose="020B0604020202020204"/>
                <a:cs typeface="Arial" panose="020B0604020202020204"/>
              </a:rPr>
              <a:t>read-after-write </a:t>
            </a:r>
            <a:r>
              <a:rPr sz="2400" spc="-5" dirty="0">
                <a:latin typeface="Arial" panose="020B0604020202020204"/>
                <a:cs typeface="Arial" panose="020B0604020202020204"/>
              </a:rPr>
              <a:t>dependency hazards  can be in </a:t>
            </a:r>
            <a:r>
              <a:rPr sz="2400" dirty="0">
                <a:latin typeface="Arial" panose="020B0604020202020204"/>
                <a:cs typeface="Arial" panose="020B0604020202020204"/>
              </a:rPr>
              <a:t>the </a:t>
            </a:r>
            <a:r>
              <a:rPr sz="2400" spc="-5" dirty="0">
                <a:latin typeface="Arial" panose="020B0604020202020204"/>
                <a:cs typeface="Arial" panose="020B0604020202020204"/>
              </a:rPr>
              <a:t>same convey via</a:t>
            </a:r>
            <a:r>
              <a:rPr sz="2400" spc="40" dirty="0">
                <a:latin typeface="Arial" panose="020B0604020202020204"/>
                <a:cs typeface="Arial" panose="020B0604020202020204"/>
              </a:rPr>
              <a:t> </a:t>
            </a:r>
            <a:r>
              <a:rPr sz="2400" i="1" spc="-5" dirty="0">
                <a:latin typeface="Arial" panose="020B0604020202020204"/>
                <a:cs typeface="Arial" panose="020B0604020202020204"/>
              </a:rPr>
              <a:t>chaining</a:t>
            </a:r>
            <a:endParaRPr sz="24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4"/>
          <p:cNvSpPr>
            <a:spLocks noGrp="1"/>
          </p:cNvSpPr>
          <p:nvPr>
            <p:ph type="sldNum" sz="quarter" idx="11"/>
          </p:nvPr>
        </p:nvSpPr>
        <p:spPr/>
        <p:txBody>
          <a:bodyPr/>
          <a:lstStyle/>
          <a:p>
            <a:fld id="{270DF267-5446-4376-92FA-4F89D2EE003A}" type="slidenum">
              <a:rPr lang="en-US" altLang="en-US">
                <a:solidFill>
                  <a:srgbClr val="00AE00"/>
                </a:solidFill>
              </a:rPr>
              <a:t>21</a:t>
            </a:fld>
            <a:endParaRPr lang="en-US" altLang="en-US" b="0">
              <a:solidFill>
                <a:srgbClr val="FBBA03"/>
              </a:solidFill>
            </a:endParaRPr>
          </a:p>
        </p:txBody>
      </p:sp>
      <p:sp>
        <p:nvSpPr>
          <p:cNvPr id="1100802" name="Rectangle 2"/>
          <p:cNvSpPr>
            <a:spLocks noGrp="1" noChangeArrowheads="1"/>
          </p:cNvSpPr>
          <p:nvPr>
            <p:ph type="title"/>
          </p:nvPr>
        </p:nvSpPr>
        <p:spPr>
          <a:xfrm>
            <a:off x="838200" y="139700"/>
            <a:ext cx="7239000" cy="533400"/>
          </a:xfrm>
        </p:spPr>
        <p:txBody>
          <a:bodyPr>
            <a:normAutofit fontScale="90000"/>
          </a:bodyPr>
          <a:lstStyle/>
          <a:p>
            <a:pPr algn="ctr"/>
            <a:r>
              <a:rPr lang="en-US" altLang="en-US" dirty="0"/>
              <a:t>Vector Chaining</a:t>
            </a:r>
          </a:p>
        </p:txBody>
      </p:sp>
      <p:sp>
        <p:nvSpPr>
          <p:cNvPr id="1100803" name="Rectangle 3"/>
          <p:cNvSpPr>
            <a:spLocks noGrp="1" noChangeArrowheads="1"/>
          </p:cNvSpPr>
          <p:nvPr>
            <p:ph type="body" idx="1"/>
          </p:nvPr>
        </p:nvSpPr>
        <p:spPr>
          <a:xfrm>
            <a:off x="1066800" y="765202"/>
            <a:ext cx="6909215" cy="1201685"/>
          </a:xfrm>
          <a:noFill/>
          <a:extLst>
            <a:ext uri="{91240B29-F687-4F45-9708-019B960494DF}">
              <a14:hiddenLine xmlns:a14="http://schemas.microsoft.com/office/drawing/2010/main" w="3175">
                <a:solidFill>
                  <a:schemeClr val="tx1"/>
                </a:solidFill>
                <a:miter lim="800000"/>
                <a:headEnd/>
                <a:tailEnd/>
              </a14:hiddenLine>
            </a:ext>
          </a:extLst>
        </p:spPr>
        <p:txBody>
          <a:bodyPr wrap="none" anchor="ctr">
            <a:spAutoFit/>
          </a:bodyPr>
          <a:lstStyle/>
          <a:p>
            <a:r>
              <a:rPr lang="en-US" altLang="en-US" dirty="0"/>
              <a:t>Vector version of register bypassing</a:t>
            </a:r>
          </a:p>
          <a:p>
            <a:pPr lvl="1"/>
            <a:r>
              <a:rPr lang="en-US" altLang="en-US" dirty="0"/>
              <a:t>introduced with Cray-1</a:t>
            </a:r>
          </a:p>
        </p:txBody>
      </p:sp>
      <p:grpSp>
        <p:nvGrpSpPr>
          <p:cNvPr id="1100804" name="Group 4"/>
          <p:cNvGrpSpPr/>
          <p:nvPr/>
        </p:nvGrpSpPr>
        <p:grpSpPr bwMode="auto">
          <a:xfrm>
            <a:off x="2895600" y="2209800"/>
            <a:ext cx="1547813" cy="3733800"/>
            <a:chOff x="1824" y="1392"/>
            <a:chExt cx="975" cy="2352"/>
          </a:xfrm>
        </p:grpSpPr>
        <p:sp>
          <p:nvSpPr>
            <p:cNvPr id="1100805" name="Rectangle 5"/>
            <p:cNvSpPr>
              <a:spLocks noChangeArrowheads="1"/>
            </p:cNvSpPr>
            <p:nvPr/>
          </p:nvSpPr>
          <p:spPr bwMode="auto">
            <a:xfrm>
              <a:off x="1824" y="3456"/>
              <a:ext cx="768" cy="288"/>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Memory</a:t>
              </a:r>
            </a:p>
          </p:txBody>
        </p:sp>
        <p:sp>
          <p:nvSpPr>
            <p:cNvPr id="1100806" name="Rectangle 6"/>
            <p:cNvSpPr>
              <a:spLocks noChangeArrowheads="1"/>
            </p:cNvSpPr>
            <p:nvPr/>
          </p:nvSpPr>
          <p:spPr bwMode="auto">
            <a:xfrm>
              <a:off x="2352" y="1392"/>
              <a:ext cx="447"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V1</a:t>
              </a:r>
            </a:p>
          </p:txBody>
        </p:sp>
        <p:sp>
          <p:nvSpPr>
            <p:cNvPr id="1100807" name="Rectangle 7"/>
            <p:cNvSpPr>
              <a:spLocks noChangeArrowheads="1"/>
            </p:cNvSpPr>
            <p:nvPr/>
          </p:nvSpPr>
          <p:spPr bwMode="auto">
            <a:xfrm>
              <a:off x="1872" y="2824"/>
              <a:ext cx="714" cy="460"/>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Load Unit</a:t>
              </a:r>
            </a:p>
          </p:txBody>
        </p:sp>
        <p:sp>
          <p:nvSpPr>
            <p:cNvPr id="1100808" name="Line 8"/>
            <p:cNvSpPr>
              <a:spLocks noChangeShapeType="1"/>
            </p:cNvSpPr>
            <p:nvPr/>
          </p:nvSpPr>
          <p:spPr bwMode="auto">
            <a:xfrm flipV="1">
              <a:off x="2256" y="2208"/>
              <a:ext cx="403" cy="62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09" name="Line 9"/>
            <p:cNvSpPr>
              <a:spLocks noChangeShapeType="1"/>
            </p:cNvSpPr>
            <p:nvPr/>
          </p:nvSpPr>
          <p:spPr bwMode="auto">
            <a:xfrm flipV="1">
              <a:off x="2208" y="3264"/>
              <a:ext cx="1"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10" name="Group 10"/>
          <p:cNvGrpSpPr/>
          <p:nvPr/>
        </p:nvGrpSpPr>
        <p:grpSpPr bwMode="auto">
          <a:xfrm>
            <a:off x="3886200" y="2209800"/>
            <a:ext cx="2590800" cy="3810000"/>
            <a:chOff x="2448" y="1392"/>
            <a:chExt cx="1632" cy="2400"/>
          </a:xfrm>
        </p:grpSpPr>
        <p:grpSp>
          <p:nvGrpSpPr>
            <p:cNvPr id="1100811" name="Group 11"/>
            <p:cNvGrpSpPr/>
            <p:nvPr/>
          </p:nvGrpSpPr>
          <p:grpSpPr bwMode="auto">
            <a:xfrm>
              <a:off x="3120" y="2880"/>
              <a:ext cx="720" cy="912"/>
              <a:chOff x="3120" y="2880"/>
              <a:chExt cx="720" cy="912"/>
            </a:xfrm>
          </p:grpSpPr>
          <p:sp>
            <p:nvSpPr>
              <p:cNvPr id="1100812" name="Freeform 12"/>
              <p:cNvSpPr/>
              <p:nvPr/>
            </p:nvSpPr>
            <p:spPr bwMode="auto">
              <a:xfrm>
                <a:off x="3120" y="302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0813" name="Group 13"/>
              <p:cNvGrpSpPr/>
              <p:nvPr/>
            </p:nvGrpSpPr>
            <p:grpSpPr bwMode="auto">
              <a:xfrm>
                <a:off x="3120" y="3600"/>
                <a:ext cx="626" cy="48"/>
                <a:chOff x="1536" y="2256"/>
                <a:chExt cx="626" cy="48"/>
              </a:xfrm>
            </p:grpSpPr>
            <p:sp>
              <p:nvSpPr>
                <p:cNvPr id="1100814" name="Rectangle 14"/>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5" name="Freeform 15"/>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6" name="Line 16"/>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17" name="Group 17"/>
              <p:cNvGrpSpPr/>
              <p:nvPr/>
            </p:nvGrpSpPr>
            <p:grpSpPr bwMode="auto">
              <a:xfrm>
                <a:off x="3120" y="3120"/>
                <a:ext cx="626" cy="48"/>
                <a:chOff x="1536" y="2256"/>
                <a:chExt cx="626" cy="48"/>
              </a:xfrm>
            </p:grpSpPr>
            <p:sp>
              <p:nvSpPr>
                <p:cNvPr id="1100818" name="Rectangle 18"/>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9" name="Freeform 1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0" name="Line 20"/>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21" name="Group 21"/>
              <p:cNvGrpSpPr/>
              <p:nvPr/>
            </p:nvGrpSpPr>
            <p:grpSpPr bwMode="auto">
              <a:xfrm>
                <a:off x="3120" y="3360"/>
                <a:ext cx="626" cy="48"/>
                <a:chOff x="1536" y="2256"/>
                <a:chExt cx="626" cy="48"/>
              </a:xfrm>
            </p:grpSpPr>
            <p:sp>
              <p:nvSpPr>
                <p:cNvPr id="1100822" name="Rectangle 22"/>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3" name="Freeform 2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4" name="Line 24"/>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0825" name="Line 25"/>
              <p:cNvSpPr>
                <a:spLocks noChangeShapeType="1"/>
              </p:cNvSpPr>
              <p:nvPr/>
            </p:nvSpPr>
            <p:spPr bwMode="auto">
              <a:xfrm>
                <a:off x="3600"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6" name="Line 26"/>
              <p:cNvSpPr>
                <a:spLocks noChangeShapeType="1"/>
              </p:cNvSpPr>
              <p:nvPr/>
            </p:nvSpPr>
            <p:spPr bwMode="auto">
              <a:xfrm>
                <a:off x="3216"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7" name="Freeform 27"/>
              <p:cNvSpPr/>
              <p:nvPr/>
            </p:nvSpPr>
            <p:spPr bwMode="auto">
              <a:xfrm>
                <a:off x="3408" y="2880"/>
                <a:ext cx="432" cy="912"/>
              </a:xfrm>
              <a:custGeom>
                <a:avLst/>
                <a:gdLst>
                  <a:gd name="T0" fmla="*/ 0 w 432"/>
                  <a:gd name="T1" fmla="*/ 816 h 912"/>
                  <a:gd name="T2" fmla="*/ 0 w 432"/>
                  <a:gd name="T3" fmla="*/ 912 h 912"/>
                  <a:gd name="T4" fmla="*/ 432 w 432"/>
                  <a:gd name="T5" fmla="*/ 912 h 912"/>
                  <a:gd name="T6" fmla="*/ 432 w 432"/>
                  <a:gd name="T7" fmla="*/ 0 h 912"/>
                </a:gdLst>
                <a:ahLst/>
                <a:cxnLst>
                  <a:cxn ang="0">
                    <a:pos x="T0" y="T1"/>
                  </a:cxn>
                  <a:cxn ang="0">
                    <a:pos x="T2" y="T3"/>
                  </a:cxn>
                  <a:cxn ang="0">
                    <a:pos x="T4" y="T5"/>
                  </a:cxn>
                  <a:cxn ang="0">
                    <a:pos x="T6" y="T7"/>
                  </a:cxn>
                </a:cxnLst>
                <a:rect l="0" t="0" r="r" b="b"/>
                <a:pathLst>
                  <a:path w="432" h="912">
                    <a:moveTo>
                      <a:pt x="0" y="816"/>
                    </a:moveTo>
                    <a:lnTo>
                      <a:pt x="0" y="912"/>
                    </a:lnTo>
                    <a:lnTo>
                      <a:pt x="432" y="912"/>
                    </a:lnTo>
                    <a:lnTo>
                      <a:pt x="432"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8" name="Text Box 28"/>
              <p:cNvSpPr txBox="1">
                <a:spLocks noChangeArrowheads="1"/>
              </p:cNvSpPr>
              <p:nvPr/>
            </p:nvSpPr>
            <p:spPr bwMode="auto">
              <a:xfrm>
                <a:off x="3140" y="3168"/>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Mult.</a:t>
                </a:r>
              </a:p>
            </p:txBody>
          </p:sp>
        </p:grpSp>
        <p:sp>
          <p:nvSpPr>
            <p:cNvPr id="1100829" name="Line 29"/>
            <p:cNvSpPr>
              <a:spLocks noChangeShapeType="1"/>
            </p:cNvSpPr>
            <p:nvPr/>
          </p:nvSpPr>
          <p:spPr bwMode="auto">
            <a:xfrm>
              <a:off x="2448" y="2544"/>
              <a:ext cx="768" cy="336"/>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0" name="Rectangle 30"/>
            <p:cNvSpPr>
              <a:spLocks noChangeArrowheads="1"/>
            </p:cNvSpPr>
            <p:nvPr/>
          </p:nvSpPr>
          <p:spPr bwMode="auto">
            <a:xfrm>
              <a:off x="3360"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V2</a:t>
              </a:r>
            </a:p>
          </p:txBody>
        </p:sp>
        <p:sp>
          <p:nvSpPr>
            <p:cNvPr id="1100831" name="Line 31"/>
            <p:cNvSpPr>
              <a:spLocks noChangeShapeType="1"/>
            </p:cNvSpPr>
            <p:nvPr/>
          </p:nvSpPr>
          <p:spPr bwMode="auto">
            <a:xfrm>
              <a:off x="3600" y="2208"/>
              <a:ext cx="0"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2" name="Rectangle 32"/>
            <p:cNvSpPr>
              <a:spLocks noChangeArrowheads="1"/>
            </p:cNvSpPr>
            <p:nvPr/>
          </p:nvSpPr>
          <p:spPr bwMode="auto">
            <a:xfrm>
              <a:off x="3744"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V3</a:t>
              </a:r>
            </a:p>
          </p:txBody>
        </p:sp>
        <p:sp>
          <p:nvSpPr>
            <p:cNvPr id="1100833" name="Line 33"/>
            <p:cNvSpPr>
              <a:spLocks noChangeShapeType="1"/>
            </p:cNvSpPr>
            <p:nvPr/>
          </p:nvSpPr>
          <p:spPr bwMode="auto">
            <a:xfrm flipV="1">
              <a:off x="3840" y="2208"/>
              <a:ext cx="48"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4" name="Text Box 34"/>
            <p:cNvSpPr txBox="1">
              <a:spLocks noChangeArrowheads="1"/>
            </p:cNvSpPr>
            <p:nvPr/>
          </p:nvSpPr>
          <p:spPr bwMode="auto">
            <a:xfrm>
              <a:off x="2688" y="2496"/>
              <a:ext cx="5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FC0128"/>
                  </a:solidFill>
                  <a:latin typeface="Arial" panose="020B0604020202020204" pitchFamily="34" charset="0"/>
                </a:rPr>
                <a:t>Chain</a:t>
              </a:r>
            </a:p>
          </p:txBody>
        </p:sp>
      </p:grpSp>
      <p:grpSp>
        <p:nvGrpSpPr>
          <p:cNvPr id="1100835" name="Group 35"/>
          <p:cNvGrpSpPr/>
          <p:nvPr/>
        </p:nvGrpSpPr>
        <p:grpSpPr bwMode="auto">
          <a:xfrm>
            <a:off x="6096000" y="2209800"/>
            <a:ext cx="2209800" cy="3810000"/>
            <a:chOff x="3840" y="1392"/>
            <a:chExt cx="1392" cy="2400"/>
          </a:xfrm>
        </p:grpSpPr>
        <p:grpSp>
          <p:nvGrpSpPr>
            <p:cNvPr id="1100836" name="Group 36"/>
            <p:cNvGrpSpPr/>
            <p:nvPr/>
          </p:nvGrpSpPr>
          <p:grpSpPr bwMode="auto">
            <a:xfrm>
              <a:off x="4176" y="2880"/>
              <a:ext cx="720" cy="912"/>
              <a:chOff x="4176" y="2880"/>
              <a:chExt cx="720" cy="912"/>
            </a:xfrm>
          </p:grpSpPr>
          <p:sp>
            <p:nvSpPr>
              <p:cNvPr id="1100837" name="Freeform 37"/>
              <p:cNvSpPr/>
              <p:nvPr/>
            </p:nvSpPr>
            <p:spPr bwMode="auto">
              <a:xfrm>
                <a:off x="4176" y="302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0838" name="Group 38"/>
              <p:cNvGrpSpPr/>
              <p:nvPr/>
            </p:nvGrpSpPr>
            <p:grpSpPr bwMode="auto">
              <a:xfrm>
                <a:off x="4176" y="3600"/>
                <a:ext cx="626" cy="48"/>
                <a:chOff x="1536" y="2256"/>
                <a:chExt cx="626" cy="48"/>
              </a:xfrm>
            </p:grpSpPr>
            <p:sp>
              <p:nvSpPr>
                <p:cNvPr id="1100839" name="Rectangle 39"/>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0" name="Freeform 4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1" name="Line 41"/>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42" name="Group 42"/>
              <p:cNvGrpSpPr/>
              <p:nvPr/>
            </p:nvGrpSpPr>
            <p:grpSpPr bwMode="auto">
              <a:xfrm>
                <a:off x="4176" y="3120"/>
                <a:ext cx="626" cy="48"/>
                <a:chOff x="1536" y="2256"/>
                <a:chExt cx="626" cy="48"/>
              </a:xfrm>
            </p:grpSpPr>
            <p:sp>
              <p:nvSpPr>
                <p:cNvPr id="1100843" name="Rectangle 43"/>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4" name="Freeform 4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5" name="Line 45"/>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46" name="Group 46"/>
              <p:cNvGrpSpPr/>
              <p:nvPr/>
            </p:nvGrpSpPr>
            <p:grpSpPr bwMode="auto">
              <a:xfrm>
                <a:off x="4176" y="3360"/>
                <a:ext cx="626" cy="48"/>
                <a:chOff x="1536" y="2256"/>
                <a:chExt cx="626" cy="48"/>
              </a:xfrm>
            </p:grpSpPr>
            <p:sp>
              <p:nvSpPr>
                <p:cNvPr id="1100847" name="Rectangle 47"/>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8" name="Freeform 4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9" name="Line 49"/>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0850" name="Line 50"/>
              <p:cNvSpPr>
                <a:spLocks noChangeShapeType="1"/>
              </p:cNvSpPr>
              <p:nvPr/>
            </p:nvSpPr>
            <p:spPr bwMode="auto">
              <a:xfrm>
                <a:off x="4656"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1" name="Line 51"/>
              <p:cNvSpPr>
                <a:spLocks noChangeShapeType="1"/>
              </p:cNvSpPr>
              <p:nvPr/>
            </p:nvSpPr>
            <p:spPr bwMode="auto">
              <a:xfrm>
                <a:off x="4272"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2" name="Freeform 52"/>
              <p:cNvSpPr/>
              <p:nvPr/>
            </p:nvSpPr>
            <p:spPr bwMode="auto">
              <a:xfrm>
                <a:off x="4464" y="2880"/>
                <a:ext cx="432" cy="912"/>
              </a:xfrm>
              <a:custGeom>
                <a:avLst/>
                <a:gdLst>
                  <a:gd name="T0" fmla="*/ 0 w 432"/>
                  <a:gd name="T1" fmla="*/ 816 h 912"/>
                  <a:gd name="T2" fmla="*/ 0 w 432"/>
                  <a:gd name="T3" fmla="*/ 912 h 912"/>
                  <a:gd name="T4" fmla="*/ 432 w 432"/>
                  <a:gd name="T5" fmla="*/ 912 h 912"/>
                  <a:gd name="T6" fmla="*/ 432 w 432"/>
                  <a:gd name="T7" fmla="*/ 0 h 912"/>
                </a:gdLst>
                <a:ahLst/>
                <a:cxnLst>
                  <a:cxn ang="0">
                    <a:pos x="T0" y="T1"/>
                  </a:cxn>
                  <a:cxn ang="0">
                    <a:pos x="T2" y="T3"/>
                  </a:cxn>
                  <a:cxn ang="0">
                    <a:pos x="T4" y="T5"/>
                  </a:cxn>
                  <a:cxn ang="0">
                    <a:pos x="T6" y="T7"/>
                  </a:cxn>
                </a:cxnLst>
                <a:rect l="0" t="0" r="r" b="b"/>
                <a:pathLst>
                  <a:path w="432" h="912">
                    <a:moveTo>
                      <a:pt x="0" y="816"/>
                    </a:moveTo>
                    <a:lnTo>
                      <a:pt x="0" y="912"/>
                    </a:lnTo>
                    <a:lnTo>
                      <a:pt x="432" y="912"/>
                    </a:lnTo>
                    <a:lnTo>
                      <a:pt x="432"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3" name="Text Box 53"/>
              <p:cNvSpPr txBox="1">
                <a:spLocks noChangeArrowheads="1"/>
              </p:cNvSpPr>
              <p:nvPr/>
            </p:nvSpPr>
            <p:spPr bwMode="auto">
              <a:xfrm>
                <a:off x="4272" y="3168"/>
                <a:ext cx="42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Add</a:t>
                </a:r>
              </a:p>
            </p:txBody>
          </p:sp>
        </p:grpSp>
        <p:sp>
          <p:nvSpPr>
            <p:cNvPr id="1100854" name="Rectangle 54"/>
            <p:cNvSpPr>
              <a:spLocks noChangeArrowheads="1"/>
            </p:cNvSpPr>
            <p:nvPr/>
          </p:nvSpPr>
          <p:spPr bwMode="auto">
            <a:xfrm>
              <a:off x="4401" y="1392"/>
              <a:ext cx="351"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V4</a:t>
              </a:r>
            </a:p>
          </p:txBody>
        </p:sp>
        <p:sp>
          <p:nvSpPr>
            <p:cNvPr id="1100855" name="Rectangle 55"/>
            <p:cNvSpPr>
              <a:spLocks noChangeArrowheads="1"/>
            </p:cNvSpPr>
            <p:nvPr/>
          </p:nvSpPr>
          <p:spPr bwMode="auto">
            <a:xfrm>
              <a:off x="4896"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V5</a:t>
              </a:r>
            </a:p>
          </p:txBody>
        </p:sp>
        <p:sp>
          <p:nvSpPr>
            <p:cNvPr id="1100856" name="Line 56"/>
            <p:cNvSpPr>
              <a:spLocks noChangeShapeType="1"/>
            </p:cNvSpPr>
            <p:nvPr/>
          </p:nvSpPr>
          <p:spPr bwMode="auto">
            <a:xfrm>
              <a:off x="3840" y="2640"/>
              <a:ext cx="432" cy="24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7" name="Line 57"/>
            <p:cNvSpPr>
              <a:spLocks noChangeShapeType="1"/>
            </p:cNvSpPr>
            <p:nvPr/>
          </p:nvSpPr>
          <p:spPr bwMode="auto">
            <a:xfrm>
              <a:off x="4656" y="2208"/>
              <a:ext cx="0"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8" name="Line 58"/>
            <p:cNvSpPr>
              <a:spLocks noChangeShapeType="1"/>
            </p:cNvSpPr>
            <p:nvPr/>
          </p:nvSpPr>
          <p:spPr bwMode="auto">
            <a:xfrm flipV="1">
              <a:off x="4896" y="2208"/>
              <a:ext cx="144"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9" name="Text Box 59"/>
            <p:cNvSpPr txBox="1">
              <a:spLocks noChangeArrowheads="1"/>
            </p:cNvSpPr>
            <p:nvPr/>
          </p:nvSpPr>
          <p:spPr bwMode="auto">
            <a:xfrm>
              <a:off x="3936" y="2544"/>
              <a:ext cx="5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FC0128"/>
                  </a:solidFill>
                  <a:latin typeface="Arial" panose="020B0604020202020204" pitchFamily="34" charset="0"/>
                </a:rPr>
                <a:t>Chain</a:t>
              </a:r>
              <a:endParaRPr lang="en-US" altLang="en-US" sz="2000" b="1" i="1">
                <a:solidFill>
                  <a:srgbClr val="000000"/>
                </a:solidFill>
                <a:latin typeface="Arial" panose="020B0604020202020204" pitchFamily="34" charset="0"/>
              </a:endParaRPr>
            </a:p>
          </p:txBody>
        </p:sp>
      </p:grpSp>
      <p:sp>
        <p:nvSpPr>
          <p:cNvPr id="1100860" name="Text Box 60"/>
          <p:cNvSpPr txBox="1">
            <a:spLocks noChangeArrowheads="1"/>
          </p:cNvSpPr>
          <p:nvPr/>
        </p:nvSpPr>
        <p:spPr bwMode="auto">
          <a:xfrm>
            <a:off x="533400" y="2667000"/>
            <a:ext cx="2470150"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r>
              <a:rPr lang="en-US" altLang="en-US" sz="2000" b="1">
                <a:solidFill>
                  <a:srgbClr val="000000"/>
                </a:solidFill>
                <a:latin typeface="Courier New" panose="02070309020205020404" pitchFamily="49" charset="0"/>
              </a:rPr>
              <a:t>LV   v1</a:t>
            </a:r>
          </a:p>
          <a:p>
            <a:pPr eaLnBrk="0" hangingPunct="0">
              <a:spcBef>
                <a:spcPct val="50000"/>
              </a:spcBef>
              <a:buClrTx/>
              <a:buSzTx/>
              <a:buFontTx/>
              <a:buNone/>
            </a:pPr>
            <a:r>
              <a:rPr lang="en-US" altLang="en-US" sz="2000" b="1">
                <a:solidFill>
                  <a:srgbClr val="000000"/>
                </a:solidFill>
                <a:latin typeface="Courier New" panose="02070309020205020404" pitchFamily="49" charset="0"/>
              </a:rPr>
              <a:t>MULV v3,v1,v2</a:t>
            </a:r>
          </a:p>
          <a:p>
            <a:pPr eaLnBrk="0" hangingPunct="0">
              <a:spcBef>
                <a:spcPct val="50000"/>
              </a:spcBef>
              <a:buClrTx/>
              <a:buSzTx/>
              <a:buFontTx/>
              <a:buNone/>
            </a:pPr>
            <a:r>
              <a:rPr lang="en-US" altLang="en-US" sz="2000" b="1">
                <a:solidFill>
                  <a:srgbClr val="000000"/>
                </a:solidFill>
                <a:latin typeface="Courier New" panose="02070309020205020404" pitchFamily="49" charset="0"/>
              </a:rPr>
              <a:t>ADDV v5, v3, v4</a:t>
            </a:r>
          </a:p>
        </p:txBody>
      </p:sp>
      <p:sp>
        <p:nvSpPr>
          <p:cNvPr id="1100861" name="Line 61"/>
          <p:cNvSpPr>
            <a:spLocks noChangeShapeType="1"/>
          </p:cNvSpPr>
          <p:nvPr/>
        </p:nvSpPr>
        <p:spPr bwMode="auto">
          <a:xfrm>
            <a:off x="1676400" y="2971800"/>
            <a:ext cx="228600" cy="2286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62" name="Line 62"/>
          <p:cNvSpPr>
            <a:spLocks noChangeShapeType="1"/>
          </p:cNvSpPr>
          <p:nvPr/>
        </p:nvSpPr>
        <p:spPr bwMode="auto">
          <a:xfrm>
            <a:off x="1676400" y="3429000"/>
            <a:ext cx="30480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4294967295"/>
          </p:nvPr>
        </p:nvSpPr>
        <p:spPr/>
        <p:txBody>
          <a:bodyPr/>
          <a:lstStyle/>
          <a:p>
            <a:fld id="{DFD64CC3-FE7E-4AC0-BFED-A81D63F6BB28}" type="slidenum">
              <a:rPr lang="en-US" altLang="en-US">
                <a:solidFill>
                  <a:srgbClr val="00AE00"/>
                </a:solidFill>
              </a:rPr>
              <a:t>22</a:t>
            </a:fld>
            <a:endParaRPr lang="en-US" altLang="en-US" b="0">
              <a:solidFill>
                <a:srgbClr val="FBBA03"/>
              </a:solidFill>
            </a:endParaRPr>
          </a:p>
        </p:txBody>
      </p:sp>
      <p:sp>
        <p:nvSpPr>
          <p:cNvPr id="1101826" name="Rectangle 2"/>
          <p:cNvSpPr>
            <a:spLocks noGrp="1" noChangeArrowheads="1"/>
          </p:cNvSpPr>
          <p:nvPr>
            <p:ph type="title"/>
          </p:nvPr>
        </p:nvSpPr>
        <p:spPr>
          <a:xfrm>
            <a:off x="914400" y="102235"/>
            <a:ext cx="7315200" cy="584200"/>
          </a:xfrm>
        </p:spPr>
        <p:txBody>
          <a:bodyPr/>
          <a:lstStyle/>
          <a:p>
            <a:pPr algn="ctr"/>
            <a:r>
              <a:rPr lang="en-US" altLang="en-US" sz="3200" dirty="0"/>
              <a:t>Vector Chaining Advantage</a:t>
            </a:r>
          </a:p>
        </p:txBody>
      </p:sp>
      <p:sp>
        <p:nvSpPr>
          <p:cNvPr id="1101828" name="Rectangle 4"/>
          <p:cNvSpPr>
            <a:spLocks noChangeArrowheads="1"/>
          </p:cNvSpPr>
          <p:nvPr/>
        </p:nvSpPr>
        <p:spPr bwMode="auto">
          <a:xfrm>
            <a:off x="304800" y="3883025"/>
            <a:ext cx="85344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lnSpc>
                <a:spcPct val="90000"/>
              </a:lnSpc>
              <a:spcBef>
                <a:spcPct val="30000"/>
              </a:spcBef>
              <a:buSzPct val="100000"/>
              <a:buChar char="•"/>
              <a:defRPr sz="2400" b="1">
                <a:solidFill>
                  <a:schemeClr val="tx1"/>
                </a:solidFill>
                <a:latin typeface="Arial" panose="020B0604020202020204" pitchFamily="34" charset="0"/>
              </a:defRPr>
            </a:lvl1pPr>
            <a:lvl2pPr marL="685800" indent="-228600">
              <a:lnSpc>
                <a:spcPct val="90000"/>
              </a:lnSpc>
              <a:spcBef>
                <a:spcPct val="30000"/>
              </a:spcBef>
              <a:buSzPct val="100000"/>
              <a:buChar char="–"/>
              <a:defRPr b="1">
                <a:solidFill>
                  <a:schemeClr val="tx1"/>
                </a:solidFill>
                <a:latin typeface="Arial" panose="020B0604020202020204" pitchFamily="34" charset="0"/>
              </a:defRPr>
            </a:lvl2pPr>
            <a:lvl3pPr marL="1143000" indent="-228600">
              <a:lnSpc>
                <a:spcPct val="90000"/>
              </a:lnSpc>
              <a:spcBef>
                <a:spcPct val="30000"/>
              </a:spcBef>
              <a:buSzPct val="100000"/>
              <a:buChar char="»"/>
              <a:defRPr b="1">
                <a:solidFill>
                  <a:schemeClr val="tx1"/>
                </a:solidFill>
                <a:latin typeface="Arial" panose="020B0604020202020204" pitchFamily="34" charset="0"/>
              </a:defRPr>
            </a:lvl3pPr>
            <a:lvl4pPr marL="1543050" indent="-171450">
              <a:lnSpc>
                <a:spcPct val="90000"/>
              </a:lnSpc>
              <a:spcBef>
                <a:spcPct val="30000"/>
              </a:spcBef>
              <a:buSzPct val="100000"/>
              <a:buChar char="•"/>
              <a:defRPr sz="1400" b="1">
                <a:solidFill>
                  <a:schemeClr val="tx1"/>
                </a:solidFill>
                <a:latin typeface="Arial" panose="020B0604020202020204" pitchFamily="34" charset="0"/>
              </a:defRPr>
            </a:lvl4pPr>
            <a:lvl5pPr marL="2000250" indent="-171450">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eaLnBrk="0" hangingPunct="0">
              <a:buClrTx/>
              <a:buFontTx/>
              <a:buChar char="•"/>
            </a:pPr>
            <a:r>
              <a:rPr lang="en-US" altLang="en-US" dirty="0">
                <a:solidFill>
                  <a:srgbClr val="000000"/>
                </a:solidFill>
              </a:rPr>
              <a:t>With chaining, can start dependent instruction as soon as </a:t>
            </a:r>
            <a:r>
              <a:rPr lang="en-US" altLang="en-US" dirty="0">
                <a:solidFill>
                  <a:srgbClr val="FF0000"/>
                </a:solidFill>
              </a:rPr>
              <a:t>first result (element) </a:t>
            </a:r>
            <a:r>
              <a:rPr lang="en-US" altLang="en-US" dirty="0">
                <a:solidFill>
                  <a:srgbClr val="000000"/>
                </a:solidFill>
              </a:rPr>
              <a:t>appears</a:t>
            </a:r>
          </a:p>
        </p:txBody>
      </p:sp>
      <p:grpSp>
        <p:nvGrpSpPr>
          <p:cNvPr id="1101839" name="Group 15"/>
          <p:cNvGrpSpPr/>
          <p:nvPr/>
        </p:nvGrpSpPr>
        <p:grpSpPr bwMode="auto">
          <a:xfrm>
            <a:off x="1746250" y="3001963"/>
            <a:ext cx="1301750" cy="396875"/>
            <a:chOff x="1100" y="1891"/>
            <a:chExt cx="820" cy="250"/>
          </a:xfrm>
        </p:grpSpPr>
        <p:sp>
          <p:nvSpPr>
            <p:cNvPr id="1101840" name="Line 16"/>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1841" name="Text Box 17"/>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Time</a:t>
              </a:r>
            </a:p>
          </p:txBody>
        </p:sp>
      </p:grpSp>
      <p:sp>
        <p:nvSpPr>
          <p:cNvPr id="1101842" name="Rectangle 18"/>
          <p:cNvSpPr>
            <a:spLocks noChangeArrowheads="1"/>
          </p:cNvSpPr>
          <p:nvPr/>
        </p:nvSpPr>
        <p:spPr bwMode="auto">
          <a:xfrm>
            <a:off x="304800" y="1292225"/>
            <a:ext cx="85344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spcBef>
                <a:spcPct val="0"/>
              </a:spcBef>
              <a:defRPr sz="2400">
                <a:solidFill>
                  <a:schemeClr val="tx1"/>
                </a:solidFill>
                <a:latin typeface="Times New Roman" panose="02020603050405020304" pitchFamily="18" charset="0"/>
              </a:defRPr>
            </a:lvl1pPr>
            <a:lvl2pPr marL="685800" indent="-22860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543050" indent="-171450">
              <a:spcBef>
                <a:spcPct val="0"/>
              </a:spcBef>
              <a:defRPr sz="2400">
                <a:solidFill>
                  <a:schemeClr val="tx1"/>
                </a:solidFill>
                <a:latin typeface="Times New Roman" panose="02020603050405020304" pitchFamily="18" charset="0"/>
              </a:defRPr>
            </a:lvl4pPr>
            <a:lvl5pPr marL="2000250" indent="-171450">
              <a:spcBef>
                <a:spcPct val="0"/>
              </a:spcBef>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30000"/>
              </a:spcBef>
              <a:buClrTx/>
              <a:buSzPct val="100000"/>
              <a:buFontTx/>
              <a:buChar char="•"/>
            </a:pPr>
            <a:r>
              <a:rPr lang="en-US" altLang="en-US" b="1" dirty="0">
                <a:solidFill>
                  <a:srgbClr val="000000"/>
                </a:solidFill>
                <a:latin typeface="Arial" panose="020B0604020202020204" pitchFamily="34" charset="0"/>
              </a:rPr>
              <a:t>Without chaining, must wait for </a:t>
            </a:r>
            <a:r>
              <a:rPr lang="en-US" altLang="en-US" b="1" dirty="0">
                <a:solidFill>
                  <a:srgbClr val="FF0000"/>
                </a:solidFill>
                <a:latin typeface="Arial" panose="020B0604020202020204" pitchFamily="34" charset="0"/>
              </a:rPr>
              <a:t>last element </a:t>
            </a:r>
            <a:r>
              <a:rPr lang="en-US" altLang="en-US" b="1" dirty="0">
                <a:solidFill>
                  <a:srgbClr val="000000"/>
                </a:solidFill>
                <a:latin typeface="Arial" panose="020B0604020202020204" pitchFamily="34" charset="0"/>
              </a:rPr>
              <a:t>of result to be written before starting dependent instruction</a:t>
            </a:r>
          </a:p>
        </p:txBody>
      </p:sp>
      <p:sp>
        <p:nvSpPr>
          <p:cNvPr id="2" name="流程图: 数据 1">
            <a:extLst>
              <a:ext uri="{FF2B5EF4-FFF2-40B4-BE49-F238E27FC236}">
                <a16:creationId xmlns:a16="http://schemas.microsoft.com/office/drawing/2014/main" id="{26627E9D-E1A6-4CC4-B17A-C769093F18A2}"/>
              </a:ext>
            </a:extLst>
          </p:cNvPr>
          <p:cNvSpPr/>
          <p:nvPr/>
        </p:nvSpPr>
        <p:spPr>
          <a:xfrm flipH="1">
            <a:off x="862484" y="2359820"/>
            <a:ext cx="2542232" cy="400050"/>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Load</a:t>
            </a:r>
            <a:endParaRPr lang="zh-CN" altLang="en-US" sz="2800" dirty="0"/>
          </a:p>
        </p:txBody>
      </p:sp>
      <p:sp>
        <p:nvSpPr>
          <p:cNvPr id="19" name="流程图: 数据 18">
            <a:extLst>
              <a:ext uri="{FF2B5EF4-FFF2-40B4-BE49-F238E27FC236}">
                <a16:creationId xmlns:a16="http://schemas.microsoft.com/office/drawing/2014/main" id="{932B3BFE-0B59-45CA-A539-742F59267DFA}"/>
              </a:ext>
            </a:extLst>
          </p:cNvPr>
          <p:cNvSpPr/>
          <p:nvPr/>
        </p:nvSpPr>
        <p:spPr>
          <a:xfrm flipH="1">
            <a:off x="3352800" y="2767807"/>
            <a:ext cx="2542232" cy="400050"/>
          </a:xfrm>
          <a:prstGeom prst="flowChartInputOutpu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t>Mul</a:t>
            </a:r>
            <a:endParaRPr lang="zh-CN" altLang="en-US" sz="2800" dirty="0"/>
          </a:p>
        </p:txBody>
      </p:sp>
      <p:sp>
        <p:nvSpPr>
          <p:cNvPr id="21" name="流程图: 数据 20">
            <a:extLst>
              <a:ext uri="{FF2B5EF4-FFF2-40B4-BE49-F238E27FC236}">
                <a16:creationId xmlns:a16="http://schemas.microsoft.com/office/drawing/2014/main" id="{9C0F7863-DD43-40C5-8A48-460AA481B7D4}"/>
              </a:ext>
            </a:extLst>
          </p:cNvPr>
          <p:cNvSpPr/>
          <p:nvPr/>
        </p:nvSpPr>
        <p:spPr>
          <a:xfrm flipH="1">
            <a:off x="5807948" y="3141664"/>
            <a:ext cx="2542232" cy="400050"/>
          </a:xfrm>
          <a:prstGeom prst="flowChartInputOutpu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Add</a:t>
            </a:r>
            <a:endParaRPr lang="zh-CN" altLang="en-US" sz="2800" dirty="0"/>
          </a:p>
        </p:txBody>
      </p:sp>
      <p:grpSp>
        <p:nvGrpSpPr>
          <p:cNvPr id="22" name="Group 15">
            <a:extLst>
              <a:ext uri="{FF2B5EF4-FFF2-40B4-BE49-F238E27FC236}">
                <a16:creationId xmlns:a16="http://schemas.microsoft.com/office/drawing/2014/main" id="{E87C17E8-9B0C-4B0F-B918-DCF85FC864CD}"/>
              </a:ext>
            </a:extLst>
          </p:cNvPr>
          <p:cNvGrpSpPr/>
          <p:nvPr/>
        </p:nvGrpSpPr>
        <p:grpSpPr bwMode="auto">
          <a:xfrm>
            <a:off x="1199219" y="6171265"/>
            <a:ext cx="1301750" cy="396875"/>
            <a:chOff x="1100" y="1891"/>
            <a:chExt cx="820" cy="250"/>
          </a:xfrm>
        </p:grpSpPr>
        <p:sp>
          <p:nvSpPr>
            <p:cNvPr id="23" name="Line 16">
              <a:extLst>
                <a:ext uri="{FF2B5EF4-FFF2-40B4-BE49-F238E27FC236}">
                  <a16:creationId xmlns:a16="http://schemas.microsoft.com/office/drawing/2014/main" id="{8C0C0EFB-CDD0-4E01-BC57-60EC16B0D242}"/>
                </a:ext>
              </a:extLst>
            </p:cNvPr>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24" name="Text Box 17">
              <a:extLst>
                <a:ext uri="{FF2B5EF4-FFF2-40B4-BE49-F238E27FC236}">
                  <a16:creationId xmlns:a16="http://schemas.microsoft.com/office/drawing/2014/main" id="{B541A916-5651-49C6-981A-691CEE4A5CC8}"/>
                </a:ext>
              </a:extLst>
            </p:cNvPr>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Time</a:t>
              </a:r>
            </a:p>
          </p:txBody>
        </p:sp>
      </p:grpSp>
      <p:sp>
        <p:nvSpPr>
          <p:cNvPr id="25" name="流程图: 数据 24">
            <a:extLst>
              <a:ext uri="{FF2B5EF4-FFF2-40B4-BE49-F238E27FC236}">
                <a16:creationId xmlns:a16="http://schemas.microsoft.com/office/drawing/2014/main" id="{F2A988A3-79F6-407D-BA0F-03A559A99863}"/>
              </a:ext>
            </a:extLst>
          </p:cNvPr>
          <p:cNvSpPr/>
          <p:nvPr/>
        </p:nvSpPr>
        <p:spPr>
          <a:xfrm flipH="1">
            <a:off x="1133991" y="4955381"/>
            <a:ext cx="2542232" cy="400050"/>
          </a:xfrm>
          <a:prstGeom prst="flowChartInputOutpu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Load</a:t>
            </a:r>
            <a:endParaRPr lang="zh-CN" altLang="en-US" sz="2800" dirty="0"/>
          </a:p>
        </p:txBody>
      </p:sp>
      <p:sp>
        <p:nvSpPr>
          <p:cNvPr id="26" name="流程图: 数据 25">
            <a:extLst>
              <a:ext uri="{FF2B5EF4-FFF2-40B4-BE49-F238E27FC236}">
                <a16:creationId xmlns:a16="http://schemas.microsoft.com/office/drawing/2014/main" id="{69015551-8AE5-4B12-BDB7-C1DC9C552C02}"/>
              </a:ext>
            </a:extLst>
          </p:cNvPr>
          <p:cNvSpPr/>
          <p:nvPr/>
        </p:nvSpPr>
        <p:spPr>
          <a:xfrm flipH="1">
            <a:off x="1659453" y="5355702"/>
            <a:ext cx="2542232" cy="400050"/>
          </a:xfrm>
          <a:prstGeom prst="flowChartInputOutpu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err="1"/>
              <a:t>Mul</a:t>
            </a:r>
            <a:endParaRPr lang="zh-CN" altLang="en-US" sz="2800" dirty="0"/>
          </a:p>
        </p:txBody>
      </p:sp>
      <p:sp>
        <p:nvSpPr>
          <p:cNvPr id="27" name="流程图: 数据 26">
            <a:extLst>
              <a:ext uri="{FF2B5EF4-FFF2-40B4-BE49-F238E27FC236}">
                <a16:creationId xmlns:a16="http://schemas.microsoft.com/office/drawing/2014/main" id="{0BAD284F-2952-40C9-B3EA-D4B822A3FF32}"/>
              </a:ext>
            </a:extLst>
          </p:cNvPr>
          <p:cNvSpPr/>
          <p:nvPr/>
        </p:nvSpPr>
        <p:spPr>
          <a:xfrm flipH="1">
            <a:off x="2184915" y="5752577"/>
            <a:ext cx="2542232" cy="400050"/>
          </a:xfrm>
          <a:prstGeom prst="flowChartInputOutpu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Add</a:t>
            </a:r>
            <a:endParaRPr lang="zh-CN" alt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168" y="138938"/>
            <a:ext cx="8453832" cy="504825"/>
          </a:xfrm>
          <a:prstGeom prst="rect">
            <a:avLst/>
          </a:prstGeom>
        </p:spPr>
        <p:txBody>
          <a:bodyPr vert="horz" wrap="square" lIns="0" tIns="12700" rIns="0" bIns="0" rtlCol="0">
            <a:spAutoFit/>
          </a:bodyPr>
          <a:lstStyle/>
          <a:p>
            <a:pPr marL="12700">
              <a:lnSpc>
                <a:spcPct val="100000"/>
              </a:lnSpc>
              <a:spcBef>
                <a:spcPts val="100"/>
              </a:spcBef>
            </a:pPr>
            <a:r>
              <a:rPr sz="3200" spc="-5" dirty="0"/>
              <a:t>Example</a:t>
            </a:r>
            <a:r>
              <a:rPr lang="en-US" sz="3200" spc="-5" dirty="0"/>
              <a:t> – one functional unit</a:t>
            </a:r>
            <a:endParaRPr sz="3200" spc="-5" dirty="0"/>
          </a:p>
        </p:txBody>
      </p:sp>
      <p:sp>
        <p:nvSpPr>
          <p:cNvPr id="4" name="object 4"/>
          <p:cNvSpPr txBox="1"/>
          <p:nvPr/>
        </p:nvSpPr>
        <p:spPr>
          <a:xfrm>
            <a:off x="474370" y="874111"/>
            <a:ext cx="6231230" cy="1858842"/>
          </a:xfrm>
          <a:prstGeom prst="rect">
            <a:avLst/>
          </a:prstGeom>
        </p:spPr>
        <p:txBody>
          <a:bodyPr vert="horz" wrap="square" lIns="0" tIns="12065" rIns="0" bIns="0" rtlCol="0">
            <a:spAutoFit/>
          </a:bodyPr>
          <a:lstStyle/>
          <a:p>
            <a:r>
              <a:rPr lang="en-US" sz="2400" dirty="0"/>
              <a:t>vld 	v0,x5 		# Load vector X</a:t>
            </a:r>
          </a:p>
          <a:p>
            <a:r>
              <a:rPr lang="en-US" sz="2400" dirty="0" err="1"/>
              <a:t>vmul</a:t>
            </a:r>
            <a:r>
              <a:rPr lang="en-US" sz="2400" dirty="0"/>
              <a:t> 	</a:t>
            </a:r>
            <a:r>
              <a:rPr lang="en-US" sz="2400" dirty="0">
                <a:solidFill>
                  <a:srgbClr val="FF0000"/>
                </a:solidFill>
              </a:rPr>
              <a:t>v1</a:t>
            </a:r>
            <a:r>
              <a:rPr lang="en-US" sz="2400" dirty="0"/>
              <a:t>,v0,f0 	# Vector-scalar multiply</a:t>
            </a:r>
          </a:p>
          <a:p>
            <a:r>
              <a:rPr lang="es-ES" sz="2400" dirty="0"/>
              <a:t>vld 	v2,x6 		# Load vector Y</a:t>
            </a:r>
          </a:p>
          <a:p>
            <a:r>
              <a:rPr lang="en-US" sz="2400" dirty="0" err="1"/>
              <a:t>vadd</a:t>
            </a:r>
            <a:r>
              <a:rPr lang="en-US" sz="2400" dirty="0"/>
              <a:t> 	</a:t>
            </a:r>
            <a:r>
              <a:rPr lang="en-US" sz="2400" dirty="0">
                <a:solidFill>
                  <a:srgbClr val="FF0000"/>
                </a:solidFill>
              </a:rPr>
              <a:t>v3</a:t>
            </a:r>
            <a:r>
              <a:rPr lang="en-US" sz="2400" dirty="0"/>
              <a:t>,</a:t>
            </a:r>
            <a:r>
              <a:rPr lang="en-US" sz="2400" dirty="0">
                <a:solidFill>
                  <a:srgbClr val="FF0000"/>
                </a:solidFill>
              </a:rPr>
              <a:t>v1</a:t>
            </a:r>
            <a:r>
              <a:rPr lang="en-US" sz="2400" dirty="0"/>
              <a:t>,v2 	# Vector-vector add</a:t>
            </a:r>
          </a:p>
          <a:p>
            <a:r>
              <a:rPr lang="en-US" sz="2400" dirty="0" err="1"/>
              <a:t>vst</a:t>
            </a:r>
            <a:r>
              <a:rPr lang="en-US" sz="2400" dirty="0"/>
              <a:t> 	</a:t>
            </a:r>
            <a:r>
              <a:rPr lang="en-US" sz="2400" dirty="0">
                <a:solidFill>
                  <a:srgbClr val="FF0000"/>
                </a:solidFill>
              </a:rPr>
              <a:t>v3</a:t>
            </a:r>
            <a:r>
              <a:rPr lang="en-US" sz="2400" dirty="0"/>
              <a:t>,x6 		# Store the sum</a:t>
            </a:r>
            <a:endParaRPr sz="2400" dirty="0"/>
          </a:p>
        </p:txBody>
      </p:sp>
      <p:sp>
        <p:nvSpPr>
          <p:cNvPr id="7" name="object 7"/>
          <p:cNvSpPr txBox="1"/>
          <p:nvPr/>
        </p:nvSpPr>
        <p:spPr>
          <a:xfrm>
            <a:off x="474370" y="3129533"/>
            <a:ext cx="176276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3399"/>
                </a:solidFill>
                <a:latin typeface="Arial" panose="020B0604020202020204"/>
                <a:cs typeface="Arial" panose="020B0604020202020204"/>
              </a:rPr>
              <a:t>Three</a:t>
            </a:r>
            <a:r>
              <a:rPr sz="2000" spc="-9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convoys:</a:t>
            </a:r>
            <a:endParaRPr sz="2000" dirty="0">
              <a:latin typeface="Arial" panose="020B0604020202020204"/>
              <a:cs typeface="Arial" panose="020B0604020202020204"/>
            </a:endParaRPr>
          </a:p>
        </p:txBody>
      </p:sp>
      <p:sp>
        <p:nvSpPr>
          <p:cNvPr id="11" name="object 11"/>
          <p:cNvSpPr txBox="1"/>
          <p:nvPr/>
        </p:nvSpPr>
        <p:spPr>
          <a:xfrm>
            <a:off x="474370" y="4690667"/>
            <a:ext cx="7346857" cy="2177519"/>
          </a:xfrm>
          <a:prstGeom prst="rect">
            <a:avLst/>
          </a:prstGeom>
        </p:spPr>
        <p:txBody>
          <a:bodyPr vert="horz" wrap="square" lIns="0" tIns="73660" rIns="0" bIns="0" rtlCol="0">
            <a:spAutoFit/>
          </a:bodyPr>
          <a:lstStyle/>
          <a:p>
            <a:pPr marL="12700">
              <a:lnSpc>
                <a:spcPct val="100000"/>
              </a:lnSpc>
              <a:spcBef>
                <a:spcPts val="480"/>
              </a:spcBef>
            </a:pPr>
            <a:r>
              <a:rPr sz="2000" dirty="0">
                <a:solidFill>
                  <a:srgbClr val="003399"/>
                </a:solidFill>
                <a:latin typeface="Arial" panose="020B0604020202020204"/>
                <a:cs typeface="Arial" panose="020B0604020202020204"/>
              </a:rPr>
              <a:t>For </a:t>
            </a:r>
            <a:r>
              <a:rPr lang="en-US" altLang="zh-CN"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element vectors, requires </a:t>
            </a:r>
            <a:r>
              <a:rPr lang="en-US" altLang="zh-CN"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x 3 = </a:t>
            </a:r>
            <a:r>
              <a:rPr lang="en-US" altLang="zh-CN" sz="2000" dirty="0">
                <a:solidFill>
                  <a:srgbClr val="003399"/>
                </a:solidFill>
                <a:latin typeface="Arial" panose="020B0604020202020204"/>
                <a:cs typeface="Arial" panose="020B0604020202020204"/>
              </a:rPr>
              <a:t>96</a:t>
            </a:r>
            <a:r>
              <a:rPr sz="2000" dirty="0">
                <a:solidFill>
                  <a:srgbClr val="003399"/>
                </a:solidFill>
                <a:latin typeface="Arial" panose="020B0604020202020204"/>
                <a:cs typeface="Arial" panose="020B0604020202020204"/>
              </a:rPr>
              <a:t> clock</a:t>
            </a:r>
            <a:r>
              <a:rPr sz="2000" spc="-21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cycles</a:t>
            </a:r>
            <a:endParaRPr lang="en-US" sz="2000" dirty="0">
              <a:solidFill>
                <a:srgbClr val="003399"/>
              </a:solidFill>
              <a:latin typeface="Arial" panose="020B0604020202020204"/>
              <a:cs typeface="Arial" panose="020B0604020202020204"/>
            </a:endParaRPr>
          </a:p>
          <a:p>
            <a:pPr marL="12700">
              <a:lnSpc>
                <a:spcPct val="100000"/>
              </a:lnSpc>
              <a:spcBef>
                <a:spcPts val="480"/>
              </a:spcBef>
            </a:pPr>
            <a:r>
              <a:rPr lang="en-US" sz="2000" dirty="0">
                <a:solidFill>
                  <a:srgbClr val="003399"/>
                </a:solidFill>
                <a:latin typeface="Arial" panose="020B0604020202020204"/>
                <a:cs typeface="Arial" panose="020B0604020202020204"/>
              </a:rPr>
              <a:t>3 chimes (3 clocks per element), 2 </a:t>
            </a:r>
            <a:r>
              <a:rPr lang="en-US" sz="2000" spc="-5" dirty="0">
                <a:solidFill>
                  <a:srgbClr val="003399"/>
                </a:solidFill>
                <a:latin typeface="Arial" panose="020B0604020202020204"/>
                <a:cs typeface="Arial" panose="020B0604020202020204"/>
              </a:rPr>
              <a:t>FP </a:t>
            </a:r>
            <a:r>
              <a:rPr lang="en-US" sz="2000" dirty="0">
                <a:solidFill>
                  <a:srgbClr val="003399"/>
                </a:solidFill>
                <a:latin typeface="Arial" panose="020B0604020202020204"/>
                <a:cs typeface="Arial" panose="020B0604020202020204"/>
              </a:rPr>
              <a:t>ops per element, </a:t>
            </a:r>
          </a:p>
          <a:p>
            <a:pPr marL="12700">
              <a:lnSpc>
                <a:spcPct val="100000"/>
              </a:lnSpc>
              <a:spcBef>
                <a:spcPts val="480"/>
              </a:spcBef>
            </a:pPr>
            <a:r>
              <a:rPr lang="en-US" sz="2000" dirty="0">
                <a:solidFill>
                  <a:srgbClr val="003399"/>
                </a:solidFill>
                <a:latin typeface="Arial" panose="020B0604020202020204"/>
                <a:cs typeface="Arial" panose="020B0604020202020204"/>
              </a:rPr>
              <a:t>cycles per FLOP =</a:t>
            </a:r>
            <a:r>
              <a:rPr lang="en-US" sz="2000" spc="-200" dirty="0">
                <a:solidFill>
                  <a:srgbClr val="003399"/>
                </a:solidFill>
                <a:latin typeface="Arial" panose="020B0604020202020204"/>
                <a:cs typeface="Arial" panose="020B0604020202020204"/>
              </a:rPr>
              <a:t>  96 / (32 * 2) = </a:t>
            </a:r>
            <a:r>
              <a:rPr lang="en-US" sz="2000" dirty="0">
                <a:solidFill>
                  <a:srgbClr val="003399"/>
                </a:solidFill>
                <a:latin typeface="Arial" panose="020B0604020202020204"/>
                <a:cs typeface="Arial" panose="020B0604020202020204"/>
              </a:rPr>
              <a:t>1.5</a:t>
            </a:r>
          </a:p>
          <a:p>
            <a:pPr marL="12700">
              <a:lnSpc>
                <a:spcPct val="100000"/>
              </a:lnSpc>
              <a:spcBef>
                <a:spcPts val="480"/>
              </a:spcBef>
            </a:pPr>
            <a:r>
              <a:rPr lang="en-US" sz="2000" dirty="0">
                <a:solidFill>
                  <a:srgbClr val="003399"/>
                </a:solidFill>
                <a:latin typeface="Arial" panose="020B0604020202020204"/>
                <a:cs typeface="Arial" panose="020B0604020202020204"/>
              </a:rPr>
              <a:t>Overheads ignored: 1) vector instruction issue time, 2) vector startup time: the latency in clock cycles until the pipeline is full.</a:t>
            </a:r>
          </a:p>
          <a:p>
            <a:pPr marL="12700">
              <a:lnSpc>
                <a:spcPct val="100000"/>
              </a:lnSpc>
              <a:spcBef>
                <a:spcPts val="480"/>
              </a:spcBef>
            </a:pPr>
            <a:endParaRPr sz="2000" dirty="0">
              <a:latin typeface="Arial" panose="020B0604020202020204"/>
              <a:cs typeface="Arial" panose="020B0604020202020204"/>
            </a:endParaRPr>
          </a:p>
        </p:txBody>
      </p:sp>
      <p:sp>
        <p:nvSpPr>
          <p:cNvPr id="12" name="object 12"/>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13" name="object 13"/>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14" name="object 14"/>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6" name="object 4"/>
          <p:cNvSpPr txBox="1"/>
          <p:nvPr/>
        </p:nvSpPr>
        <p:spPr>
          <a:xfrm>
            <a:off x="1086119" y="3525971"/>
            <a:ext cx="2949550" cy="1120178"/>
          </a:xfrm>
          <a:prstGeom prst="rect">
            <a:avLst/>
          </a:prstGeom>
        </p:spPr>
        <p:txBody>
          <a:bodyPr vert="horz" wrap="square" lIns="0" tIns="12065" rIns="0" bIns="0" rtlCol="0">
            <a:spAutoFit/>
          </a:bodyPr>
          <a:lstStyle/>
          <a:p>
            <a:r>
              <a:rPr lang="en-US" sz="2400" dirty="0"/>
              <a:t>1. vld 	</a:t>
            </a:r>
            <a:r>
              <a:rPr lang="en-US" sz="2400" dirty="0" err="1"/>
              <a:t>vmul</a:t>
            </a:r>
            <a:endParaRPr lang="en-US" sz="2400" dirty="0"/>
          </a:p>
          <a:p>
            <a:r>
              <a:rPr lang="en-US" sz="2400" dirty="0"/>
              <a:t>2. </a:t>
            </a:r>
            <a:r>
              <a:rPr lang="en-US" sz="2400" dirty="0" err="1"/>
              <a:t>vld</a:t>
            </a:r>
            <a:r>
              <a:rPr lang="en-US" sz="2400" dirty="0"/>
              <a:t> 	</a:t>
            </a:r>
            <a:r>
              <a:rPr lang="en-US" sz="2400" dirty="0" err="1"/>
              <a:t>vadd</a:t>
            </a:r>
            <a:endParaRPr lang="en-US" sz="2400" dirty="0"/>
          </a:p>
          <a:p>
            <a:r>
              <a:rPr lang="en-US" sz="2400" dirty="0"/>
              <a:t>3. </a:t>
            </a:r>
            <a:r>
              <a:rPr lang="en-US" sz="2400" dirty="0" err="1"/>
              <a:t>vst</a:t>
            </a:r>
            <a:endParaRPr sz="2400" dirty="0"/>
          </a:p>
        </p:txBody>
      </p:sp>
      <p:cxnSp>
        <p:nvCxnSpPr>
          <p:cNvPr id="6" name="直接箭头连接符 5"/>
          <p:cNvCxnSpPr/>
          <p:nvPr/>
        </p:nvCxnSpPr>
        <p:spPr>
          <a:xfrm>
            <a:off x="3588732" y="4560425"/>
            <a:ext cx="37496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574816" y="4197314"/>
            <a:ext cx="649537" cy="369332"/>
          </a:xfrm>
          <a:prstGeom prst="rect">
            <a:avLst/>
          </a:prstGeom>
          <a:noFill/>
        </p:spPr>
        <p:txBody>
          <a:bodyPr wrap="none" rtlCol="0">
            <a:spAutoFit/>
          </a:bodyPr>
          <a:lstStyle/>
          <a:p>
            <a:r>
              <a:rPr lang="en-US" dirty="0"/>
              <a:t>Time</a:t>
            </a:r>
          </a:p>
        </p:txBody>
      </p:sp>
      <p:sp>
        <p:nvSpPr>
          <p:cNvPr id="9" name="左大括号 8"/>
          <p:cNvSpPr/>
          <p:nvPr/>
        </p:nvSpPr>
        <p:spPr>
          <a:xfrm flipH="1">
            <a:off x="4964189" y="2786814"/>
            <a:ext cx="19677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文本框 20"/>
          <p:cNvSpPr txBox="1"/>
          <p:nvPr/>
        </p:nvSpPr>
        <p:spPr>
          <a:xfrm>
            <a:off x="5195277" y="2847313"/>
            <a:ext cx="998991" cy="369332"/>
          </a:xfrm>
          <a:prstGeom prst="rect">
            <a:avLst/>
          </a:prstGeom>
          <a:noFill/>
        </p:spPr>
        <p:txBody>
          <a:bodyPr wrap="none" rtlCol="0">
            <a:spAutoFit/>
          </a:bodyPr>
          <a:lstStyle/>
          <a:p>
            <a:r>
              <a:rPr lang="en-US" dirty="0"/>
              <a:t>Chaining</a:t>
            </a:r>
          </a:p>
        </p:txBody>
      </p:sp>
      <p:sp>
        <p:nvSpPr>
          <p:cNvPr id="22" name="左大括号 21"/>
          <p:cNvSpPr/>
          <p:nvPr/>
        </p:nvSpPr>
        <p:spPr>
          <a:xfrm flipH="1">
            <a:off x="6428449" y="3439684"/>
            <a:ext cx="19677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文本框 22"/>
          <p:cNvSpPr txBox="1"/>
          <p:nvPr/>
        </p:nvSpPr>
        <p:spPr>
          <a:xfrm>
            <a:off x="6659537" y="3500183"/>
            <a:ext cx="998991" cy="369332"/>
          </a:xfrm>
          <a:prstGeom prst="rect">
            <a:avLst/>
          </a:prstGeom>
          <a:noFill/>
        </p:spPr>
        <p:txBody>
          <a:bodyPr wrap="none" rtlCol="0">
            <a:spAutoFit/>
          </a:bodyPr>
          <a:lstStyle/>
          <a:p>
            <a:r>
              <a:rPr lang="en-US" dirty="0"/>
              <a:t>Chaining</a:t>
            </a:r>
          </a:p>
        </p:txBody>
      </p:sp>
      <p:sp>
        <p:nvSpPr>
          <p:cNvPr id="5" name="文本框 4"/>
          <p:cNvSpPr txBox="1"/>
          <p:nvPr/>
        </p:nvSpPr>
        <p:spPr>
          <a:xfrm>
            <a:off x="6308587" y="2149370"/>
            <a:ext cx="2467367" cy="923330"/>
          </a:xfrm>
          <a:prstGeom prst="rect">
            <a:avLst/>
          </a:prstGeom>
          <a:noFill/>
        </p:spPr>
        <p:txBody>
          <a:bodyPr wrap="square" rtlCol="0">
            <a:spAutoFit/>
          </a:bodyPr>
          <a:lstStyle/>
          <a:p>
            <a:r>
              <a:rPr lang="en-US" i="1" dirty="0"/>
              <a:t>3 </a:t>
            </a:r>
            <a:r>
              <a:rPr lang="en-US" altLang="zh-CN" i="1" dirty="0"/>
              <a:t>convoys (</a:t>
            </a:r>
            <a:r>
              <a:rPr lang="zh-CN" altLang="en-US" i="1" dirty="0"/>
              <a:t>护航指令组</a:t>
            </a:r>
            <a:r>
              <a:rPr lang="en-US" altLang="zh-CN" i="1" dirty="0"/>
              <a:t>)</a:t>
            </a:r>
          </a:p>
          <a:p>
            <a:r>
              <a:rPr lang="en-US" i="1" dirty="0"/>
              <a:t>3 chimes (</a:t>
            </a:r>
            <a:r>
              <a:rPr lang="zh-CN" altLang="en-US" i="1" dirty="0"/>
              <a:t>钟鸣</a:t>
            </a:r>
            <a:r>
              <a:rPr lang="en-US" altLang="zh-CN" i="1" dirty="0"/>
              <a:t>)</a:t>
            </a:r>
          </a:p>
          <a:p>
            <a:r>
              <a:rPr lang="en-US" i="1" dirty="0"/>
              <a:t>32 elements</a:t>
            </a:r>
          </a:p>
        </p:txBody>
      </p:sp>
      <p:sp>
        <p:nvSpPr>
          <p:cNvPr id="24" name="流程图: 数据 23">
            <a:extLst>
              <a:ext uri="{FF2B5EF4-FFF2-40B4-BE49-F238E27FC236}">
                <a16:creationId xmlns:a16="http://schemas.microsoft.com/office/drawing/2014/main" id="{C12D29F7-C21D-409E-A789-D111FEC59F3F}"/>
              </a:ext>
            </a:extLst>
          </p:cNvPr>
          <p:cNvSpPr/>
          <p:nvPr/>
        </p:nvSpPr>
        <p:spPr>
          <a:xfrm flipH="1">
            <a:off x="3206906" y="2743278"/>
            <a:ext cx="1296000" cy="279052"/>
          </a:xfrm>
          <a:prstGeom prst="flowChartInputOutput">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err="1"/>
              <a:t>vld</a:t>
            </a:r>
            <a:endParaRPr lang="zh-CN" altLang="en-US" sz="2000" dirty="0"/>
          </a:p>
        </p:txBody>
      </p:sp>
      <p:sp>
        <p:nvSpPr>
          <p:cNvPr id="25" name="流程图: 数据 24">
            <a:extLst>
              <a:ext uri="{FF2B5EF4-FFF2-40B4-BE49-F238E27FC236}">
                <a16:creationId xmlns:a16="http://schemas.microsoft.com/office/drawing/2014/main" id="{86017420-8097-4B70-81DA-81368307AB01}"/>
              </a:ext>
            </a:extLst>
          </p:cNvPr>
          <p:cNvSpPr/>
          <p:nvPr/>
        </p:nvSpPr>
        <p:spPr>
          <a:xfrm flipH="1">
            <a:off x="3433973" y="3006819"/>
            <a:ext cx="1296000" cy="279052"/>
          </a:xfrm>
          <a:prstGeom prst="flowChartInputOutput">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err="1"/>
              <a:t>vmul</a:t>
            </a:r>
            <a:endParaRPr lang="zh-CN" altLang="en-US" sz="2000" dirty="0"/>
          </a:p>
        </p:txBody>
      </p:sp>
      <p:sp>
        <p:nvSpPr>
          <p:cNvPr id="26" name="流程图: 数据 25">
            <a:extLst>
              <a:ext uri="{FF2B5EF4-FFF2-40B4-BE49-F238E27FC236}">
                <a16:creationId xmlns:a16="http://schemas.microsoft.com/office/drawing/2014/main" id="{6096F21F-AF08-4F10-AAF7-3A57C4E8A736}"/>
              </a:ext>
            </a:extLst>
          </p:cNvPr>
          <p:cNvSpPr/>
          <p:nvPr/>
        </p:nvSpPr>
        <p:spPr>
          <a:xfrm flipH="1">
            <a:off x="4783788" y="3380193"/>
            <a:ext cx="1296000" cy="279052"/>
          </a:xfrm>
          <a:prstGeom prst="flowChartInputOutpu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err="1"/>
              <a:t>vld</a:t>
            </a:r>
            <a:endParaRPr lang="zh-CN" altLang="en-US" sz="2000" dirty="0"/>
          </a:p>
        </p:txBody>
      </p:sp>
      <p:sp>
        <p:nvSpPr>
          <p:cNvPr id="27" name="流程图: 数据 26">
            <a:extLst>
              <a:ext uri="{FF2B5EF4-FFF2-40B4-BE49-F238E27FC236}">
                <a16:creationId xmlns:a16="http://schemas.microsoft.com/office/drawing/2014/main" id="{18C34875-07DF-4898-B118-8233C3CD4ADB}"/>
              </a:ext>
            </a:extLst>
          </p:cNvPr>
          <p:cNvSpPr/>
          <p:nvPr/>
        </p:nvSpPr>
        <p:spPr>
          <a:xfrm flipH="1">
            <a:off x="5020903" y="3643734"/>
            <a:ext cx="1296000" cy="279052"/>
          </a:xfrm>
          <a:prstGeom prst="flowChartInputOutpu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err="1"/>
              <a:t>vadd</a:t>
            </a:r>
            <a:endParaRPr lang="zh-CN" altLang="en-US" sz="2000" dirty="0"/>
          </a:p>
        </p:txBody>
      </p:sp>
      <p:sp>
        <p:nvSpPr>
          <p:cNvPr id="28" name="流程图: 数据 27">
            <a:extLst>
              <a:ext uri="{FF2B5EF4-FFF2-40B4-BE49-F238E27FC236}">
                <a16:creationId xmlns:a16="http://schemas.microsoft.com/office/drawing/2014/main" id="{A60EC73B-B4F1-4A44-83B5-FA6B59232241}"/>
              </a:ext>
            </a:extLst>
          </p:cNvPr>
          <p:cNvSpPr/>
          <p:nvPr/>
        </p:nvSpPr>
        <p:spPr>
          <a:xfrm flipH="1">
            <a:off x="6362528" y="3980943"/>
            <a:ext cx="1296000" cy="279052"/>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err="1"/>
              <a:t>vst</a:t>
            </a:r>
            <a:endParaRPr lang="zh-CN" alt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78330" y="94648"/>
            <a:ext cx="6162088" cy="599780"/>
          </a:xfrm>
          <a:prstGeom prst="rect">
            <a:avLst/>
          </a:prstGeom>
        </p:spPr>
        <p:txBody>
          <a:bodyPr vert="horz" wrap="square" lIns="0" tIns="13335" rIns="0" bIns="0" rtlCol="0">
            <a:spAutoFit/>
          </a:bodyPr>
          <a:lstStyle/>
          <a:p>
            <a:pPr marL="12700">
              <a:lnSpc>
                <a:spcPct val="100000"/>
              </a:lnSpc>
              <a:spcBef>
                <a:spcPts val="105"/>
              </a:spcBef>
            </a:pPr>
            <a:r>
              <a:rPr lang="en-US" altLang="en-US" dirty="0"/>
              <a:t>Cray-1 (1976)</a:t>
            </a:r>
            <a:endParaRPr spc="-5" dirty="0"/>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24</a:t>
            </a:fld>
            <a:endParaRPr sz="1200">
              <a:latin typeface="Arial" panose="020B0604020202020204"/>
              <a:cs typeface="Arial" panose="020B0604020202020204"/>
            </a:endParaRPr>
          </a:p>
        </p:txBody>
      </p:sp>
      <p:sp>
        <p:nvSpPr>
          <p:cNvPr id="164" name="Rectangle 5"/>
          <p:cNvSpPr>
            <a:spLocks noChangeArrowheads="1"/>
          </p:cNvSpPr>
          <p:nvPr/>
        </p:nvSpPr>
        <p:spPr bwMode="auto">
          <a:xfrm>
            <a:off x="240347" y="1213849"/>
            <a:ext cx="2041526" cy="4814888"/>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5" name="Rectangle 6"/>
          <p:cNvSpPr>
            <a:spLocks noChangeArrowheads="1"/>
          </p:cNvSpPr>
          <p:nvPr/>
        </p:nvSpPr>
        <p:spPr bwMode="auto">
          <a:xfrm>
            <a:off x="365760" y="1899649"/>
            <a:ext cx="1990725" cy="42447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Single Port</a:t>
            </a:r>
          </a:p>
          <a:p>
            <a:pPr eaLnBrk="0" fontAlgn="base" hangingPunct="0">
              <a:spcBef>
                <a:spcPct val="0"/>
              </a:spcBef>
              <a:spcAft>
                <a:spcPct val="0"/>
              </a:spcAft>
            </a:pPr>
            <a:r>
              <a:rPr lang="en-US" altLang="en-US" b="1" dirty="0">
                <a:solidFill>
                  <a:srgbClr val="000000"/>
                </a:solidFill>
                <a:latin typeface="Arial" panose="020B0604020202020204" pitchFamily="34" charset="0"/>
              </a:rPr>
              <a:t>Memory</a:t>
            </a: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16 banks of 64-bit words</a:t>
            </a:r>
          </a:p>
          <a:p>
            <a:pPr algn="ctr" eaLnBrk="0" fontAlgn="base" hangingPunct="0">
              <a:spcBef>
                <a:spcPct val="0"/>
              </a:spcBef>
              <a:spcAft>
                <a:spcPct val="0"/>
              </a:spcAft>
            </a:pPr>
            <a:r>
              <a:rPr lang="en-US" altLang="en-US" b="1" dirty="0">
                <a:solidFill>
                  <a:srgbClr val="000000"/>
                </a:solidFill>
                <a:latin typeface="Arial" panose="020B0604020202020204" pitchFamily="34" charset="0"/>
              </a:rPr>
              <a:t>+ </a:t>
            </a:r>
          </a:p>
          <a:p>
            <a:pPr algn="ctr" eaLnBrk="0" fontAlgn="base" hangingPunct="0">
              <a:spcBef>
                <a:spcPct val="0"/>
              </a:spcBef>
              <a:spcAft>
                <a:spcPct val="0"/>
              </a:spcAft>
            </a:pPr>
            <a:r>
              <a:rPr lang="en-US" altLang="en-US" b="1" dirty="0">
                <a:solidFill>
                  <a:srgbClr val="000000"/>
                </a:solidFill>
                <a:latin typeface="Arial" panose="020B0604020202020204" pitchFamily="34" charset="0"/>
              </a:rPr>
              <a:t>8-bit SECDED</a:t>
            </a:r>
            <a:r>
              <a:rPr lang="zh-CN" altLang="en-US" b="1" dirty="0">
                <a:solidFill>
                  <a:srgbClr val="000000"/>
                </a:solidFill>
                <a:latin typeface="Arial" panose="020B0604020202020204" pitchFamily="34" charset="0"/>
              </a:rPr>
              <a:t>单错纠正双错检测</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80MW/sec data load/store</a:t>
            </a: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320MW/sec instruction</a:t>
            </a:r>
          </a:p>
          <a:p>
            <a:pPr eaLnBrk="0" fontAlgn="base" hangingPunct="0">
              <a:spcBef>
                <a:spcPct val="0"/>
              </a:spcBef>
              <a:spcAft>
                <a:spcPct val="0"/>
              </a:spcAft>
            </a:pPr>
            <a:r>
              <a:rPr lang="en-US" altLang="en-US" b="1" dirty="0">
                <a:solidFill>
                  <a:srgbClr val="000000"/>
                </a:solidFill>
                <a:latin typeface="Arial" panose="020B0604020202020204" pitchFamily="34" charset="0"/>
              </a:rPr>
              <a:t>buffer refill</a:t>
            </a:r>
          </a:p>
        </p:txBody>
      </p:sp>
      <p:sp>
        <p:nvSpPr>
          <p:cNvPr id="166" name="Rectangle 7"/>
          <p:cNvSpPr>
            <a:spLocks noChangeArrowheads="1"/>
          </p:cNvSpPr>
          <p:nvPr/>
        </p:nvSpPr>
        <p:spPr bwMode="auto">
          <a:xfrm>
            <a:off x="2421573" y="6014449"/>
            <a:ext cx="2478087"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4 Instruction Buffers</a:t>
            </a:r>
          </a:p>
        </p:txBody>
      </p:sp>
      <p:sp>
        <p:nvSpPr>
          <p:cNvPr id="167" name="Line 8"/>
          <p:cNvSpPr>
            <a:spLocks noChangeShapeType="1"/>
          </p:cNvSpPr>
          <p:nvPr/>
        </p:nvSpPr>
        <p:spPr bwMode="auto">
          <a:xfrm flipV="1">
            <a:off x="2726373" y="5455649"/>
            <a:ext cx="431800" cy="482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8" name="Line 9"/>
          <p:cNvSpPr>
            <a:spLocks noChangeShapeType="1"/>
          </p:cNvSpPr>
          <p:nvPr/>
        </p:nvSpPr>
        <p:spPr bwMode="auto">
          <a:xfrm>
            <a:off x="28025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9" name="Line 10"/>
          <p:cNvSpPr>
            <a:spLocks noChangeShapeType="1"/>
          </p:cNvSpPr>
          <p:nvPr/>
        </p:nvSpPr>
        <p:spPr bwMode="auto">
          <a:xfrm>
            <a:off x="28787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0" name="Line 11"/>
          <p:cNvSpPr>
            <a:spLocks noChangeShapeType="1"/>
          </p:cNvSpPr>
          <p:nvPr/>
        </p:nvSpPr>
        <p:spPr bwMode="auto">
          <a:xfrm>
            <a:off x="2954973" y="56969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1" name="Line 12"/>
          <p:cNvSpPr>
            <a:spLocks noChangeShapeType="1"/>
          </p:cNvSpPr>
          <p:nvPr/>
        </p:nvSpPr>
        <p:spPr bwMode="auto">
          <a:xfrm>
            <a:off x="30311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2" name="Rectangle 13"/>
          <p:cNvSpPr>
            <a:spLocks noChangeArrowheads="1"/>
          </p:cNvSpPr>
          <p:nvPr/>
        </p:nvSpPr>
        <p:spPr bwMode="auto">
          <a:xfrm>
            <a:off x="3335973" y="54048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3" name="Rectangle 14"/>
          <p:cNvSpPr>
            <a:spLocks noChangeArrowheads="1"/>
          </p:cNvSpPr>
          <p:nvPr/>
        </p:nvSpPr>
        <p:spPr bwMode="auto">
          <a:xfrm>
            <a:off x="3259773" y="54810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4" name="Rectangle 15"/>
          <p:cNvSpPr>
            <a:spLocks noChangeArrowheads="1"/>
          </p:cNvSpPr>
          <p:nvPr/>
        </p:nvSpPr>
        <p:spPr bwMode="auto">
          <a:xfrm>
            <a:off x="3183573" y="55572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5" name="Rectangle 16"/>
          <p:cNvSpPr>
            <a:spLocks noChangeArrowheads="1"/>
          </p:cNvSpPr>
          <p:nvPr/>
        </p:nvSpPr>
        <p:spPr bwMode="auto">
          <a:xfrm>
            <a:off x="3107373" y="56334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6" name="Rectangle 17"/>
          <p:cNvSpPr>
            <a:spLocks noChangeArrowheads="1"/>
          </p:cNvSpPr>
          <p:nvPr/>
        </p:nvSpPr>
        <p:spPr bwMode="auto">
          <a:xfrm>
            <a:off x="3080385" y="5644562"/>
            <a:ext cx="9477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64-bitx16</a:t>
            </a:r>
          </a:p>
        </p:txBody>
      </p:sp>
      <p:sp>
        <p:nvSpPr>
          <p:cNvPr id="177" name="Line 18"/>
          <p:cNvSpPr>
            <a:spLocks noChangeShapeType="1"/>
          </p:cNvSpPr>
          <p:nvPr/>
        </p:nvSpPr>
        <p:spPr bwMode="auto">
          <a:xfrm>
            <a:off x="2269173" y="5925549"/>
            <a:ext cx="431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8" name="Line 19"/>
          <p:cNvSpPr>
            <a:spLocks noChangeShapeType="1"/>
          </p:cNvSpPr>
          <p:nvPr/>
        </p:nvSpPr>
        <p:spPr bwMode="auto">
          <a:xfrm>
            <a:off x="2269173" y="5773149"/>
            <a:ext cx="584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9" name="Line 20"/>
          <p:cNvSpPr>
            <a:spLocks noChangeShapeType="1"/>
          </p:cNvSpPr>
          <p:nvPr/>
        </p:nvSpPr>
        <p:spPr bwMode="auto">
          <a:xfrm>
            <a:off x="2269173" y="5620749"/>
            <a:ext cx="736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0" name="Line 21"/>
          <p:cNvSpPr>
            <a:spLocks noChangeShapeType="1"/>
          </p:cNvSpPr>
          <p:nvPr/>
        </p:nvSpPr>
        <p:spPr bwMode="auto">
          <a:xfrm>
            <a:off x="2269173" y="5468349"/>
            <a:ext cx="889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1" name="Rectangle 22"/>
          <p:cNvSpPr>
            <a:spLocks noChangeArrowheads="1"/>
          </p:cNvSpPr>
          <p:nvPr/>
        </p:nvSpPr>
        <p:spPr bwMode="auto">
          <a:xfrm>
            <a:off x="5164773" y="5633449"/>
            <a:ext cx="8382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2" name="Rectangle 23"/>
          <p:cNvSpPr>
            <a:spLocks noChangeArrowheads="1"/>
          </p:cNvSpPr>
          <p:nvPr/>
        </p:nvSpPr>
        <p:spPr bwMode="auto">
          <a:xfrm>
            <a:off x="5366385" y="5581062"/>
            <a:ext cx="4778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NIP</a:t>
            </a:r>
          </a:p>
        </p:txBody>
      </p:sp>
      <p:sp>
        <p:nvSpPr>
          <p:cNvPr id="183" name="Rectangle 24"/>
          <p:cNvSpPr>
            <a:spLocks noChangeArrowheads="1"/>
          </p:cNvSpPr>
          <p:nvPr/>
        </p:nvSpPr>
        <p:spPr bwMode="auto">
          <a:xfrm>
            <a:off x="5164773" y="6014449"/>
            <a:ext cx="8128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4" name="Rectangle 25"/>
          <p:cNvSpPr>
            <a:spLocks noChangeArrowheads="1"/>
          </p:cNvSpPr>
          <p:nvPr/>
        </p:nvSpPr>
        <p:spPr bwMode="auto">
          <a:xfrm>
            <a:off x="5366385" y="5962062"/>
            <a:ext cx="4572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LIP</a:t>
            </a:r>
          </a:p>
        </p:txBody>
      </p:sp>
      <p:grpSp>
        <p:nvGrpSpPr>
          <p:cNvPr id="185" name="Group 26"/>
          <p:cNvGrpSpPr/>
          <p:nvPr/>
        </p:nvGrpSpPr>
        <p:grpSpPr bwMode="auto">
          <a:xfrm>
            <a:off x="6764973" y="5581062"/>
            <a:ext cx="812800" cy="301625"/>
            <a:chOff x="4368" y="3327"/>
            <a:chExt cx="512" cy="190"/>
          </a:xfrm>
        </p:grpSpPr>
        <p:sp>
          <p:nvSpPr>
            <p:cNvPr id="186" name="Rectangle 27"/>
            <p:cNvSpPr>
              <a:spLocks noChangeArrowheads="1"/>
            </p:cNvSpPr>
            <p:nvPr/>
          </p:nvSpPr>
          <p:spPr bwMode="auto">
            <a:xfrm>
              <a:off x="4368" y="3360"/>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7" name="Rectangle 28"/>
            <p:cNvSpPr>
              <a:spLocks noChangeArrowheads="1"/>
            </p:cNvSpPr>
            <p:nvPr/>
          </p:nvSpPr>
          <p:spPr bwMode="auto">
            <a:xfrm>
              <a:off x="4495" y="3327"/>
              <a:ext cx="30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CIP</a:t>
              </a:r>
            </a:p>
          </p:txBody>
        </p:sp>
      </p:grpSp>
      <p:sp>
        <p:nvSpPr>
          <p:cNvPr id="188" name="Line 29"/>
          <p:cNvSpPr>
            <a:spLocks noChangeShapeType="1"/>
          </p:cNvSpPr>
          <p:nvPr/>
        </p:nvSpPr>
        <p:spPr bwMode="auto">
          <a:xfrm flipV="1">
            <a:off x="4326573" y="5608049"/>
            <a:ext cx="203200" cy="2540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9" name="Line 30"/>
          <p:cNvSpPr>
            <a:spLocks noChangeShapeType="1"/>
          </p:cNvSpPr>
          <p:nvPr/>
        </p:nvSpPr>
        <p:spPr bwMode="auto">
          <a:xfrm>
            <a:off x="44027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0" name="Line 31"/>
          <p:cNvSpPr>
            <a:spLocks noChangeShapeType="1"/>
          </p:cNvSpPr>
          <p:nvPr/>
        </p:nvSpPr>
        <p:spPr bwMode="auto">
          <a:xfrm>
            <a:off x="40217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1" name="Line 32"/>
          <p:cNvSpPr>
            <a:spLocks noChangeShapeType="1"/>
          </p:cNvSpPr>
          <p:nvPr/>
        </p:nvSpPr>
        <p:spPr bwMode="auto">
          <a:xfrm>
            <a:off x="40979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2" name="Line 33"/>
          <p:cNvSpPr>
            <a:spLocks noChangeShapeType="1"/>
          </p:cNvSpPr>
          <p:nvPr/>
        </p:nvSpPr>
        <p:spPr bwMode="auto">
          <a:xfrm>
            <a:off x="4174173" y="57096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3" name="Line 34"/>
          <p:cNvSpPr>
            <a:spLocks noChangeShapeType="1"/>
          </p:cNvSpPr>
          <p:nvPr/>
        </p:nvSpPr>
        <p:spPr bwMode="auto">
          <a:xfrm>
            <a:off x="42503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4" name="Freeform 35"/>
          <p:cNvSpPr/>
          <p:nvPr/>
        </p:nvSpPr>
        <p:spPr bwMode="auto">
          <a:xfrm>
            <a:off x="4783773" y="5709649"/>
            <a:ext cx="369887" cy="369888"/>
          </a:xfrm>
          <a:custGeom>
            <a:avLst/>
            <a:gdLst>
              <a:gd name="T0" fmla="*/ 0 w 241"/>
              <a:gd name="T1" fmla="*/ 0 h 241"/>
              <a:gd name="T2" fmla="*/ 0 w 241"/>
              <a:gd name="T3" fmla="*/ 240 h 241"/>
              <a:gd name="T4" fmla="*/ 240 w 241"/>
              <a:gd name="T5" fmla="*/ 240 h 241"/>
            </a:gdLst>
            <a:ahLst/>
            <a:cxnLst>
              <a:cxn ang="0">
                <a:pos x="T0" y="T1"/>
              </a:cxn>
              <a:cxn ang="0">
                <a:pos x="T2" y="T3"/>
              </a:cxn>
              <a:cxn ang="0">
                <a:pos x="T4" y="T5"/>
              </a:cxn>
            </a:cxnLst>
            <a:rect l="0" t="0" r="r" b="b"/>
            <a:pathLst>
              <a:path w="241" h="241">
                <a:moveTo>
                  <a:pt x="0" y="0"/>
                </a:moveTo>
                <a:lnTo>
                  <a:pt x="0" y="240"/>
                </a:lnTo>
                <a:lnTo>
                  <a:pt x="240" y="24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5" name="Line 36"/>
          <p:cNvSpPr>
            <a:spLocks noChangeShapeType="1"/>
          </p:cNvSpPr>
          <p:nvPr/>
        </p:nvSpPr>
        <p:spPr bwMode="auto">
          <a:xfrm flipV="1">
            <a:off x="60029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6" name="Rectangle 37"/>
          <p:cNvSpPr>
            <a:spLocks noChangeArrowheads="1"/>
          </p:cNvSpPr>
          <p:nvPr/>
        </p:nvSpPr>
        <p:spPr bwMode="auto">
          <a:xfrm>
            <a:off x="3285173" y="31966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7" name="Line 38"/>
          <p:cNvSpPr>
            <a:spLocks noChangeShapeType="1"/>
          </p:cNvSpPr>
          <p:nvPr/>
        </p:nvSpPr>
        <p:spPr bwMode="auto">
          <a:xfrm flipH="1">
            <a:off x="2269173" y="34887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8" name="Line 39"/>
          <p:cNvSpPr>
            <a:spLocks noChangeShapeType="1"/>
          </p:cNvSpPr>
          <p:nvPr/>
        </p:nvSpPr>
        <p:spPr bwMode="auto">
          <a:xfrm flipV="1">
            <a:off x="4097973" y="3347449"/>
            <a:ext cx="838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9" name="Line 40"/>
          <p:cNvSpPr>
            <a:spLocks noChangeShapeType="1"/>
          </p:cNvSpPr>
          <p:nvPr/>
        </p:nvSpPr>
        <p:spPr bwMode="auto">
          <a:xfrm flipH="1">
            <a:off x="4097973" y="36411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0" name="Rectangle 41"/>
          <p:cNvSpPr>
            <a:spLocks noChangeArrowheads="1"/>
          </p:cNvSpPr>
          <p:nvPr/>
        </p:nvSpPr>
        <p:spPr bwMode="auto">
          <a:xfrm>
            <a:off x="2483485" y="31950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p>
        </p:txBody>
      </p:sp>
      <p:sp>
        <p:nvSpPr>
          <p:cNvPr id="201" name="Line 42"/>
          <p:cNvSpPr>
            <a:spLocks noChangeShapeType="1"/>
          </p:cNvSpPr>
          <p:nvPr/>
        </p:nvSpPr>
        <p:spPr bwMode="auto">
          <a:xfrm flipH="1">
            <a:off x="2269173" y="30315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2" name="Rectangle 43"/>
          <p:cNvSpPr>
            <a:spLocks noChangeArrowheads="1"/>
          </p:cNvSpPr>
          <p:nvPr/>
        </p:nvSpPr>
        <p:spPr bwMode="auto">
          <a:xfrm>
            <a:off x="2864485" y="27378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p>
        </p:txBody>
      </p:sp>
      <p:sp>
        <p:nvSpPr>
          <p:cNvPr id="203" name="Rectangle 44"/>
          <p:cNvSpPr>
            <a:spLocks noChangeArrowheads="1"/>
          </p:cNvSpPr>
          <p:nvPr/>
        </p:nvSpPr>
        <p:spPr bwMode="auto">
          <a:xfrm>
            <a:off x="3245485" y="3149012"/>
            <a:ext cx="9429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64</a:t>
            </a:r>
          </a:p>
          <a:p>
            <a:pPr eaLnBrk="0" fontAlgn="base" hangingPunct="0">
              <a:spcBef>
                <a:spcPct val="0"/>
              </a:spcBef>
              <a:spcAft>
                <a:spcPct val="0"/>
              </a:spcAft>
            </a:pPr>
            <a:r>
              <a:rPr lang="en-US" altLang="en-US" b="1" dirty="0">
                <a:solidFill>
                  <a:srgbClr val="000000"/>
                </a:solidFill>
                <a:latin typeface="Arial" panose="020B0604020202020204" pitchFamily="34" charset="0"/>
              </a:rPr>
              <a:t>T Regs</a:t>
            </a:r>
          </a:p>
        </p:txBody>
      </p:sp>
      <p:sp>
        <p:nvSpPr>
          <p:cNvPr id="204" name="Rectangle 45"/>
          <p:cNvSpPr>
            <a:spLocks noChangeArrowheads="1"/>
          </p:cNvSpPr>
          <p:nvPr/>
        </p:nvSpPr>
        <p:spPr bwMode="auto">
          <a:xfrm>
            <a:off x="3285173" y="46444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5" name="Line 46"/>
          <p:cNvSpPr>
            <a:spLocks noChangeShapeType="1"/>
          </p:cNvSpPr>
          <p:nvPr/>
        </p:nvSpPr>
        <p:spPr bwMode="auto">
          <a:xfrm flipH="1">
            <a:off x="2269173" y="49365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6" name="Line 47"/>
          <p:cNvSpPr>
            <a:spLocks noChangeShapeType="1"/>
          </p:cNvSpPr>
          <p:nvPr/>
        </p:nvSpPr>
        <p:spPr bwMode="auto">
          <a:xfrm>
            <a:off x="4123373" y="4784137"/>
            <a:ext cx="812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7" name="Line 48"/>
          <p:cNvSpPr>
            <a:spLocks noChangeShapeType="1"/>
          </p:cNvSpPr>
          <p:nvPr/>
        </p:nvSpPr>
        <p:spPr bwMode="auto">
          <a:xfrm flipH="1">
            <a:off x="4097973" y="50889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8" name="Rectangle 49"/>
          <p:cNvSpPr>
            <a:spLocks noChangeArrowheads="1"/>
          </p:cNvSpPr>
          <p:nvPr/>
        </p:nvSpPr>
        <p:spPr bwMode="auto">
          <a:xfrm>
            <a:off x="2483485" y="46428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p>
        </p:txBody>
      </p:sp>
      <p:sp>
        <p:nvSpPr>
          <p:cNvPr id="209" name="Line 50"/>
          <p:cNvSpPr>
            <a:spLocks noChangeShapeType="1"/>
          </p:cNvSpPr>
          <p:nvPr/>
        </p:nvSpPr>
        <p:spPr bwMode="auto">
          <a:xfrm flipH="1">
            <a:off x="2269173" y="44793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0" name="Rectangle 51"/>
          <p:cNvSpPr>
            <a:spLocks noChangeArrowheads="1"/>
          </p:cNvSpPr>
          <p:nvPr/>
        </p:nvSpPr>
        <p:spPr bwMode="auto">
          <a:xfrm>
            <a:off x="2864485" y="41856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p>
        </p:txBody>
      </p:sp>
      <p:sp>
        <p:nvSpPr>
          <p:cNvPr id="211" name="Rectangle 52"/>
          <p:cNvSpPr>
            <a:spLocks noChangeArrowheads="1"/>
          </p:cNvSpPr>
          <p:nvPr/>
        </p:nvSpPr>
        <p:spPr bwMode="auto">
          <a:xfrm>
            <a:off x="3232785" y="4609512"/>
            <a:ext cx="9683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64 </a:t>
            </a:r>
          </a:p>
          <a:p>
            <a:pPr eaLnBrk="0" fontAlgn="base" hangingPunct="0">
              <a:spcBef>
                <a:spcPct val="0"/>
              </a:spcBef>
              <a:spcAft>
                <a:spcPct val="0"/>
              </a:spcAft>
            </a:pPr>
            <a:r>
              <a:rPr lang="en-US" altLang="en-US" b="1">
                <a:solidFill>
                  <a:srgbClr val="000000"/>
                </a:solidFill>
                <a:latin typeface="Arial" panose="020B0604020202020204" pitchFamily="34" charset="0"/>
              </a:rPr>
              <a:t>B Regs</a:t>
            </a:r>
          </a:p>
        </p:txBody>
      </p:sp>
      <p:grpSp>
        <p:nvGrpSpPr>
          <p:cNvPr id="212" name="Group 53"/>
          <p:cNvGrpSpPr/>
          <p:nvPr/>
        </p:nvGrpSpPr>
        <p:grpSpPr bwMode="auto">
          <a:xfrm>
            <a:off x="4955223" y="2631487"/>
            <a:ext cx="901700" cy="1308100"/>
            <a:chOff x="3236" y="988"/>
            <a:chExt cx="568" cy="824"/>
          </a:xfrm>
        </p:grpSpPr>
        <p:sp>
          <p:nvSpPr>
            <p:cNvPr id="213" name="Rectangle 54"/>
            <p:cNvSpPr>
              <a:spLocks noChangeArrowheads="1"/>
            </p:cNvSpPr>
            <p:nvPr/>
          </p:nvSpPr>
          <p:spPr bwMode="auto">
            <a:xfrm>
              <a:off x="3240" y="1008"/>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4" name="Line 55"/>
            <p:cNvSpPr>
              <a:spLocks noChangeShapeType="1"/>
            </p:cNvSpPr>
            <p:nvPr/>
          </p:nvSpPr>
          <p:spPr bwMode="auto">
            <a:xfrm>
              <a:off x="3236" y="10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5" name="Line 56"/>
            <p:cNvSpPr>
              <a:spLocks noChangeShapeType="1"/>
            </p:cNvSpPr>
            <p:nvPr/>
          </p:nvSpPr>
          <p:spPr bwMode="auto">
            <a:xfrm>
              <a:off x="3236" y="11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6" name="Line 57"/>
            <p:cNvSpPr>
              <a:spLocks noChangeShapeType="1"/>
            </p:cNvSpPr>
            <p:nvPr/>
          </p:nvSpPr>
          <p:spPr bwMode="auto">
            <a:xfrm>
              <a:off x="3236" y="12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7" name="Line 58"/>
            <p:cNvSpPr>
              <a:spLocks noChangeShapeType="1"/>
            </p:cNvSpPr>
            <p:nvPr/>
          </p:nvSpPr>
          <p:spPr bwMode="auto">
            <a:xfrm>
              <a:off x="3236" y="13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8" name="Line 59"/>
            <p:cNvSpPr>
              <a:spLocks noChangeShapeType="1"/>
            </p:cNvSpPr>
            <p:nvPr/>
          </p:nvSpPr>
          <p:spPr bwMode="auto">
            <a:xfrm>
              <a:off x="3236" y="148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9" name="Line 60"/>
            <p:cNvSpPr>
              <a:spLocks noChangeShapeType="1"/>
            </p:cNvSpPr>
            <p:nvPr/>
          </p:nvSpPr>
          <p:spPr bwMode="auto">
            <a:xfrm>
              <a:off x="3236" y="157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0" name="Line 61"/>
            <p:cNvSpPr>
              <a:spLocks noChangeShapeType="1"/>
            </p:cNvSpPr>
            <p:nvPr/>
          </p:nvSpPr>
          <p:spPr bwMode="auto">
            <a:xfrm>
              <a:off x="3236" y="167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1" name="Rectangle 62"/>
            <p:cNvSpPr>
              <a:spLocks noChangeArrowheads="1"/>
            </p:cNvSpPr>
            <p:nvPr/>
          </p:nvSpPr>
          <p:spPr bwMode="auto">
            <a:xfrm>
              <a:off x="3407" y="98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S0</a:t>
              </a:r>
            </a:p>
          </p:txBody>
        </p:sp>
        <p:sp>
          <p:nvSpPr>
            <p:cNvPr id="222" name="Rectangle 63"/>
            <p:cNvSpPr>
              <a:spLocks noChangeArrowheads="1"/>
            </p:cNvSpPr>
            <p:nvPr/>
          </p:nvSpPr>
          <p:spPr bwMode="auto">
            <a:xfrm>
              <a:off x="3407" y="108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S1</a:t>
              </a:r>
            </a:p>
          </p:txBody>
        </p:sp>
        <p:sp>
          <p:nvSpPr>
            <p:cNvPr id="223" name="Rectangle 64"/>
            <p:cNvSpPr>
              <a:spLocks noChangeArrowheads="1"/>
            </p:cNvSpPr>
            <p:nvPr/>
          </p:nvSpPr>
          <p:spPr bwMode="auto">
            <a:xfrm>
              <a:off x="3407" y="118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S2</a:t>
              </a:r>
            </a:p>
          </p:txBody>
        </p:sp>
        <p:sp>
          <p:nvSpPr>
            <p:cNvPr id="224" name="Rectangle 65"/>
            <p:cNvSpPr>
              <a:spLocks noChangeArrowheads="1"/>
            </p:cNvSpPr>
            <p:nvPr/>
          </p:nvSpPr>
          <p:spPr bwMode="auto">
            <a:xfrm>
              <a:off x="3407" y="12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S3</a:t>
              </a:r>
            </a:p>
          </p:txBody>
        </p:sp>
        <p:sp>
          <p:nvSpPr>
            <p:cNvPr id="225" name="Rectangle 66"/>
            <p:cNvSpPr>
              <a:spLocks noChangeArrowheads="1"/>
            </p:cNvSpPr>
            <p:nvPr/>
          </p:nvSpPr>
          <p:spPr bwMode="auto">
            <a:xfrm>
              <a:off x="3407" y="13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S4</a:t>
              </a:r>
            </a:p>
          </p:txBody>
        </p:sp>
        <p:sp>
          <p:nvSpPr>
            <p:cNvPr id="226" name="Rectangle 67"/>
            <p:cNvSpPr>
              <a:spLocks noChangeArrowheads="1"/>
            </p:cNvSpPr>
            <p:nvPr/>
          </p:nvSpPr>
          <p:spPr bwMode="auto">
            <a:xfrm>
              <a:off x="3407" y="14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S5</a:t>
              </a:r>
            </a:p>
          </p:txBody>
        </p:sp>
        <p:sp>
          <p:nvSpPr>
            <p:cNvPr id="227" name="Rectangle 68"/>
            <p:cNvSpPr>
              <a:spLocks noChangeArrowheads="1"/>
            </p:cNvSpPr>
            <p:nvPr/>
          </p:nvSpPr>
          <p:spPr bwMode="auto">
            <a:xfrm>
              <a:off x="3407" y="15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S6</a:t>
              </a:r>
            </a:p>
          </p:txBody>
        </p:sp>
        <p:sp>
          <p:nvSpPr>
            <p:cNvPr id="228" name="Rectangle 69"/>
            <p:cNvSpPr>
              <a:spLocks noChangeArrowheads="1"/>
            </p:cNvSpPr>
            <p:nvPr/>
          </p:nvSpPr>
          <p:spPr bwMode="auto">
            <a:xfrm>
              <a:off x="3407" y="16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S7</a:t>
              </a:r>
            </a:p>
          </p:txBody>
        </p:sp>
      </p:grpSp>
      <p:grpSp>
        <p:nvGrpSpPr>
          <p:cNvPr id="229" name="Group 70"/>
          <p:cNvGrpSpPr/>
          <p:nvPr/>
        </p:nvGrpSpPr>
        <p:grpSpPr bwMode="auto">
          <a:xfrm>
            <a:off x="4955223" y="4079287"/>
            <a:ext cx="901700" cy="1308100"/>
            <a:chOff x="3236" y="1900"/>
            <a:chExt cx="568" cy="824"/>
          </a:xfrm>
        </p:grpSpPr>
        <p:sp>
          <p:nvSpPr>
            <p:cNvPr id="230" name="Rectangle 71"/>
            <p:cNvSpPr>
              <a:spLocks noChangeArrowheads="1"/>
            </p:cNvSpPr>
            <p:nvPr/>
          </p:nvSpPr>
          <p:spPr bwMode="auto">
            <a:xfrm>
              <a:off x="3240" y="1920"/>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1" name="Line 72"/>
            <p:cNvSpPr>
              <a:spLocks noChangeShapeType="1"/>
            </p:cNvSpPr>
            <p:nvPr/>
          </p:nvSpPr>
          <p:spPr bwMode="auto">
            <a:xfrm>
              <a:off x="3236" y="200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2" name="Line 73"/>
            <p:cNvSpPr>
              <a:spLocks noChangeShapeType="1"/>
            </p:cNvSpPr>
            <p:nvPr/>
          </p:nvSpPr>
          <p:spPr bwMode="auto">
            <a:xfrm>
              <a:off x="3236" y="210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3" name="Line 74"/>
            <p:cNvSpPr>
              <a:spLocks noChangeShapeType="1"/>
            </p:cNvSpPr>
            <p:nvPr/>
          </p:nvSpPr>
          <p:spPr bwMode="auto">
            <a:xfrm>
              <a:off x="3236" y="220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4" name="Line 75"/>
            <p:cNvSpPr>
              <a:spLocks noChangeShapeType="1"/>
            </p:cNvSpPr>
            <p:nvPr/>
          </p:nvSpPr>
          <p:spPr bwMode="auto">
            <a:xfrm>
              <a:off x="3236" y="22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5" name="Line 76"/>
            <p:cNvSpPr>
              <a:spLocks noChangeShapeType="1"/>
            </p:cNvSpPr>
            <p:nvPr/>
          </p:nvSpPr>
          <p:spPr bwMode="auto">
            <a:xfrm>
              <a:off x="3236" y="23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6" name="Line 77"/>
            <p:cNvSpPr>
              <a:spLocks noChangeShapeType="1"/>
            </p:cNvSpPr>
            <p:nvPr/>
          </p:nvSpPr>
          <p:spPr bwMode="auto">
            <a:xfrm>
              <a:off x="3236" y="24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7" name="Line 78"/>
            <p:cNvSpPr>
              <a:spLocks noChangeShapeType="1"/>
            </p:cNvSpPr>
            <p:nvPr/>
          </p:nvSpPr>
          <p:spPr bwMode="auto">
            <a:xfrm>
              <a:off x="3236" y="25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8" name="Rectangle 79"/>
            <p:cNvSpPr>
              <a:spLocks noChangeArrowheads="1"/>
            </p:cNvSpPr>
            <p:nvPr/>
          </p:nvSpPr>
          <p:spPr bwMode="auto">
            <a:xfrm>
              <a:off x="3407" y="190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A0</a:t>
              </a:r>
            </a:p>
          </p:txBody>
        </p:sp>
        <p:sp>
          <p:nvSpPr>
            <p:cNvPr id="239" name="Rectangle 80"/>
            <p:cNvSpPr>
              <a:spLocks noChangeArrowheads="1"/>
            </p:cNvSpPr>
            <p:nvPr/>
          </p:nvSpPr>
          <p:spPr bwMode="auto">
            <a:xfrm>
              <a:off x="3407" y="199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A1</a:t>
              </a:r>
            </a:p>
          </p:txBody>
        </p:sp>
        <p:sp>
          <p:nvSpPr>
            <p:cNvPr id="240" name="Rectangle 81"/>
            <p:cNvSpPr>
              <a:spLocks noChangeArrowheads="1"/>
            </p:cNvSpPr>
            <p:nvPr/>
          </p:nvSpPr>
          <p:spPr bwMode="auto">
            <a:xfrm>
              <a:off x="3407" y="209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A2</a:t>
              </a:r>
            </a:p>
          </p:txBody>
        </p:sp>
        <p:sp>
          <p:nvSpPr>
            <p:cNvPr id="241" name="Rectangle 82"/>
            <p:cNvSpPr>
              <a:spLocks noChangeArrowheads="1"/>
            </p:cNvSpPr>
            <p:nvPr/>
          </p:nvSpPr>
          <p:spPr bwMode="auto">
            <a:xfrm>
              <a:off x="3407" y="2188"/>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A3</a:t>
              </a:r>
            </a:p>
          </p:txBody>
        </p:sp>
        <p:sp>
          <p:nvSpPr>
            <p:cNvPr id="242" name="Rectangle 83"/>
            <p:cNvSpPr>
              <a:spLocks noChangeArrowheads="1"/>
            </p:cNvSpPr>
            <p:nvPr/>
          </p:nvSpPr>
          <p:spPr bwMode="auto">
            <a:xfrm>
              <a:off x="3407" y="2284"/>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A4</a:t>
              </a:r>
            </a:p>
          </p:txBody>
        </p:sp>
        <p:sp>
          <p:nvSpPr>
            <p:cNvPr id="243" name="Rectangle 84"/>
            <p:cNvSpPr>
              <a:spLocks noChangeArrowheads="1"/>
            </p:cNvSpPr>
            <p:nvPr/>
          </p:nvSpPr>
          <p:spPr bwMode="auto">
            <a:xfrm>
              <a:off x="3407" y="238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A5</a:t>
              </a:r>
            </a:p>
          </p:txBody>
        </p:sp>
        <p:sp>
          <p:nvSpPr>
            <p:cNvPr id="244" name="Rectangle 85"/>
            <p:cNvSpPr>
              <a:spLocks noChangeArrowheads="1"/>
            </p:cNvSpPr>
            <p:nvPr/>
          </p:nvSpPr>
          <p:spPr bwMode="auto">
            <a:xfrm>
              <a:off x="3407" y="247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A6</a:t>
              </a:r>
            </a:p>
          </p:txBody>
        </p:sp>
        <p:sp>
          <p:nvSpPr>
            <p:cNvPr id="245" name="Rectangle 86"/>
            <p:cNvSpPr>
              <a:spLocks noChangeArrowheads="1"/>
            </p:cNvSpPr>
            <p:nvPr/>
          </p:nvSpPr>
          <p:spPr bwMode="auto">
            <a:xfrm>
              <a:off x="3407" y="257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A7</a:t>
              </a:r>
            </a:p>
          </p:txBody>
        </p:sp>
      </p:grpSp>
      <p:sp>
        <p:nvSpPr>
          <p:cNvPr id="246" name="Rectangle 87"/>
          <p:cNvSpPr>
            <a:spLocks noChangeArrowheads="1"/>
          </p:cNvSpPr>
          <p:nvPr/>
        </p:nvSpPr>
        <p:spPr bwMode="auto">
          <a:xfrm>
            <a:off x="4388485" y="30426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p>
        </p:txBody>
      </p:sp>
      <p:sp>
        <p:nvSpPr>
          <p:cNvPr id="247" name="Rectangle 88"/>
          <p:cNvSpPr>
            <a:spLocks noChangeArrowheads="1"/>
          </p:cNvSpPr>
          <p:nvPr/>
        </p:nvSpPr>
        <p:spPr bwMode="auto">
          <a:xfrm>
            <a:off x="4388485" y="3347449"/>
            <a:ext cx="3841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T</a:t>
            </a:r>
            <a:r>
              <a:rPr lang="en-US" altLang="en-US" sz="1400" b="1" baseline="-25000">
                <a:solidFill>
                  <a:srgbClr val="000000"/>
                </a:solidFill>
                <a:latin typeface="Arial" panose="020B0604020202020204" pitchFamily="34" charset="0"/>
              </a:rPr>
              <a:t>jk</a:t>
            </a:r>
          </a:p>
        </p:txBody>
      </p:sp>
      <p:sp>
        <p:nvSpPr>
          <p:cNvPr id="248" name="Rectangle 89"/>
          <p:cNvSpPr>
            <a:spLocks noChangeArrowheads="1"/>
          </p:cNvSpPr>
          <p:nvPr/>
        </p:nvSpPr>
        <p:spPr bwMode="auto">
          <a:xfrm>
            <a:off x="4388485" y="4490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p>
        </p:txBody>
      </p:sp>
      <p:sp>
        <p:nvSpPr>
          <p:cNvPr id="249" name="Rectangle 90"/>
          <p:cNvSpPr>
            <a:spLocks noChangeArrowheads="1"/>
          </p:cNvSpPr>
          <p:nvPr/>
        </p:nvSpPr>
        <p:spPr bwMode="auto">
          <a:xfrm>
            <a:off x="4388485" y="4795249"/>
            <a:ext cx="4048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B</a:t>
            </a:r>
            <a:r>
              <a:rPr lang="en-US" altLang="en-US" sz="1400" b="1" baseline="-25000">
                <a:solidFill>
                  <a:srgbClr val="000000"/>
                </a:solidFill>
                <a:latin typeface="Arial" panose="020B0604020202020204" pitchFamily="34" charset="0"/>
              </a:rPr>
              <a:t>jk</a:t>
            </a:r>
          </a:p>
        </p:txBody>
      </p:sp>
      <p:sp>
        <p:nvSpPr>
          <p:cNvPr id="250" name="Rectangle 91"/>
          <p:cNvSpPr>
            <a:spLocks noChangeArrowheads="1"/>
          </p:cNvSpPr>
          <p:nvPr/>
        </p:nvSpPr>
        <p:spPr bwMode="auto">
          <a:xfrm>
            <a:off x="7171373" y="2282237"/>
            <a:ext cx="965200" cy="8890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1" name="Rectangle 92"/>
          <p:cNvSpPr>
            <a:spLocks noChangeArrowheads="1"/>
          </p:cNvSpPr>
          <p:nvPr/>
        </p:nvSpPr>
        <p:spPr bwMode="auto">
          <a:xfrm>
            <a:off x="7207885" y="2280649"/>
            <a:ext cx="8032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Add</a:t>
            </a:r>
          </a:p>
        </p:txBody>
      </p:sp>
      <p:sp>
        <p:nvSpPr>
          <p:cNvPr id="252" name="Rectangle 93"/>
          <p:cNvSpPr>
            <a:spLocks noChangeArrowheads="1"/>
          </p:cNvSpPr>
          <p:nvPr/>
        </p:nvSpPr>
        <p:spPr bwMode="auto">
          <a:xfrm>
            <a:off x="7207885" y="2585449"/>
            <a:ext cx="7635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Mul</a:t>
            </a:r>
          </a:p>
        </p:txBody>
      </p:sp>
      <p:sp>
        <p:nvSpPr>
          <p:cNvPr id="253" name="Rectangle 94"/>
          <p:cNvSpPr>
            <a:spLocks noChangeArrowheads="1"/>
          </p:cNvSpPr>
          <p:nvPr/>
        </p:nvSpPr>
        <p:spPr bwMode="auto">
          <a:xfrm>
            <a:off x="7207885" y="2890249"/>
            <a:ext cx="9413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Recip</a:t>
            </a:r>
          </a:p>
        </p:txBody>
      </p:sp>
      <p:sp>
        <p:nvSpPr>
          <p:cNvPr id="254" name="Line 95"/>
          <p:cNvSpPr>
            <a:spLocks noChangeShapeType="1"/>
          </p:cNvSpPr>
          <p:nvPr/>
        </p:nvSpPr>
        <p:spPr bwMode="auto">
          <a:xfrm>
            <a:off x="7171373" y="25743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5" name="Line 96"/>
          <p:cNvSpPr>
            <a:spLocks noChangeShapeType="1"/>
          </p:cNvSpPr>
          <p:nvPr/>
        </p:nvSpPr>
        <p:spPr bwMode="auto">
          <a:xfrm>
            <a:off x="7171373" y="28791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56" name="Group 97"/>
          <p:cNvGrpSpPr/>
          <p:nvPr/>
        </p:nvGrpSpPr>
        <p:grpSpPr bwMode="auto">
          <a:xfrm>
            <a:off x="7171373" y="3271249"/>
            <a:ext cx="965200" cy="1216025"/>
            <a:chOff x="4624" y="1872"/>
            <a:chExt cx="608" cy="766"/>
          </a:xfrm>
        </p:grpSpPr>
        <p:sp>
          <p:nvSpPr>
            <p:cNvPr id="257" name="Rectangle 98"/>
            <p:cNvSpPr>
              <a:spLocks noChangeArrowheads="1"/>
            </p:cNvSpPr>
            <p:nvPr/>
          </p:nvSpPr>
          <p:spPr bwMode="auto">
            <a:xfrm>
              <a:off x="4624" y="1873"/>
              <a:ext cx="608" cy="752"/>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8" name="Rectangle 99"/>
            <p:cNvSpPr>
              <a:spLocks noChangeArrowheads="1"/>
            </p:cNvSpPr>
            <p:nvPr/>
          </p:nvSpPr>
          <p:spPr bwMode="auto">
            <a:xfrm>
              <a:off x="4647" y="1872"/>
              <a:ext cx="49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Add</a:t>
              </a:r>
            </a:p>
          </p:txBody>
        </p:sp>
        <p:sp>
          <p:nvSpPr>
            <p:cNvPr id="259" name="Rectangle 100"/>
            <p:cNvSpPr>
              <a:spLocks noChangeArrowheads="1"/>
            </p:cNvSpPr>
            <p:nvPr/>
          </p:nvSpPr>
          <p:spPr bwMode="auto">
            <a:xfrm>
              <a:off x="4647" y="2064"/>
              <a:ext cx="57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Logic</a:t>
              </a:r>
            </a:p>
          </p:txBody>
        </p:sp>
        <p:sp>
          <p:nvSpPr>
            <p:cNvPr id="260" name="Rectangle 101"/>
            <p:cNvSpPr>
              <a:spLocks noChangeArrowheads="1"/>
            </p:cNvSpPr>
            <p:nvPr/>
          </p:nvSpPr>
          <p:spPr bwMode="auto">
            <a:xfrm>
              <a:off x="4647" y="2256"/>
              <a:ext cx="529"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Shift</a:t>
              </a:r>
            </a:p>
          </p:txBody>
        </p:sp>
        <p:sp>
          <p:nvSpPr>
            <p:cNvPr id="261" name="Line 102"/>
            <p:cNvSpPr>
              <a:spLocks noChangeShapeType="1"/>
            </p:cNvSpPr>
            <p:nvPr/>
          </p:nvSpPr>
          <p:spPr bwMode="auto">
            <a:xfrm>
              <a:off x="4624" y="2057"/>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2" name="Line 103"/>
            <p:cNvSpPr>
              <a:spLocks noChangeShapeType="1"/>
            </p:cNvSpPr>
            <p:nvPr/>
          </p:nvSpPr>
          <p:spPr bwMode="auto">
            <a:xfrm>
              <a:off x="4624" y="2249"/>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3" name="Rectangle 104"/>
            <p:cNvSpPr>
              <a:spLocks noChangeArrowheads="1"/>
            </p:cNvSpPr>
            <p:nvPr/>
          </p:nvSpPr>
          <p:spPr bwMode="auto">
            <a:xfrm>
              <a:off x="4647" y="2448"/>
              <a:ext cx="543"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Pop Cnt</a:t>
              </a:r>
            </a:p>
          </p:txBody>
        </p:sp>
        <p:sp>
          <p:nvSpPr>
            <p:cNvPr id="264" name="Line 105"/>
            <p:cNvSpPr>
              <a:spLocks noChangeShapeType="1"/>
            </p:cNvSpPr>
            <p:nvPr/>
          </p:nvSpPr>
          <p:spPr bwMode="auto">
            <a:xfrm>
              <a:off x="4624" y="2441"/>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265" name="Freeform 106"/>
          <p:cNvSpPr/>
          <p:nvPr/>
        </p:nvSpPr>
        <p:spPr bwMode="auto">
          <a:xfrm>
            <a:off x="5850573" y="2585449"/>
            <a:ext cx="1296987" cy="306388"/>
          </a:xfrm>
          <a:custGeom>
            <a:avLst/>
            <a:gdLst>
              <a:gd name="T0" fmla="*/ 0 w 817"/>
              <a:gd name="T1" fmla="*/ 192 h 193"/>
              <a:gd name="T2" fmla="*/ 288 w 817"/>
              <a:gd name="T3" fmla="*/ 192 h 193"/>
              <a:gd name="T4" fmla="*/ 288 w 817"/>
              <a:gd name="T5" fmla="*/ 0 h 193"/>
              <a:gd name="T6" fmla="*/ 816 w 817"/>
              <a:gd name="T7" fmla="*/ 0 h 193"/>
            </a:gdLst>
            <a:ahLst/>
            <a:cxnLst>
              <a:cxn ang="0">
                <a:pos x="T0" y="T1"/>
              </a:cxn>
              <a:cxn ang="0">
                <a:pos x="T2" y="T3"/>
              </a:cxn>
              <a:cxn ang="0">
                <a:pos x="T4" y="T5"/>
              </a:cxn>
              <a:cxn ang="0">
                <a:pos x="T6" y="T7"/>
              </a:cxn>
            </a:cxnLst>
            <a:rect l="0" t="0" r="r" b="b"/>
            <a:pathLst>
              <a:path w="817" h="193">
                <a:moveTo>
                  <a:pt x="0" y="192"/>
                </a:moveTo>
                <a:lnTo>
                  <a:pt x="288" y="192"/>
                </a:lnTo>
                <a:lnTo>
                  <a:pt x="288"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6" name="Freeform 107"/>
          <p:cNvSpPr/>
          <p:nvPr/>
        </p:nvSpPr>
        <p:spPr bwMode="auto">
          <a:xfrm>
            <a:off x="6307773" y="2890249"/>
            <a:ext cx="839787" cy="839788"/>
          </a:xfrm>
          <a:custGeom>
            <a:avLst/>
            <a:gdLst>
              <a:gd name="T0" fmla="*/ 0 w 529"/>
              <a:gd name="T1" fmla="*/ 0 h 529"/>
              <a:gd name="T2" fmla="*/ 0 w 529"/>
              <a:gd name="T3" fmla="*/ 528 h 529"/>
              <a:gd name="T4" fmla="*/ 528 w 529"/>
              <a:gd name="T5" fmla="*/ 528 h 529"/>
            </a:gdLst>
            <a:ahLst/>
            <a:cxnLst>
              <a:cxn ang="0">
                <a:pos x="T0" y="T1"/>
              </a:cxn>
              <a:cxn ang="0">
                <a:pos x="T2" y="T3"/>
              </a:cxn>
              <a:cxn ang="0">
                <a:pos x="T4" y="T5"/>
              </a:cxn>
            </a:cxnLst>
            <a:rect l="0" t="0" r="r" b="b"/>
            <a:pathLst>
              <a:path w="529" h="529">
                <a:moveTo>
                  <a:pt x="0" y="0"/>
                </a:moveTo>
                <a:lnTo>
                  <a:pt x="0" y="528"/>
                </a:lnTo>
                <a:lnTo>
                  <a:pt x="528" y="528"/>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7" name="Freeform 108"/>
          <p:cNvSpPr/>
          <p:nvPr/>
        </p:nvSpPr>
        <p:spPr bwMode="auto">
          <a:xfrm>
            <a:off x="5850573" y="2737849"/>
            <a:ext cx="1296987" cy="458788"/>
          </a:xfrm>
          <a:custGeom>
            <a:avLst/>
            <a:gdLst>
              <a:gd name="T0" fmla="*/ 0 w 817"/>
              <a:gd name="T1" fmla="*/ 288 h 289"/>
              <a:gd name="T2" fmla="*/ 384 w 817"/>
              <a:gd name="T3" fmla="*/ 288 h 289"/>
              <a:gd name="T4" fmla="*/ 384 w 817"/>
              <a:gd name="T5" fmla="*/ 0 h 289"/>
              <a:gd name="T6" fmla="*/ 816 w 817"/>
              <a:gd name="T7" fmla="*/ 0 h 289"/>
            </a:gdLst>
            <a:ahLst/>
            <a:cxnLst>
              <a:cxn ang="0">
                <a:pos x="T0" y="T1"/>
              </a:cxn>
              <a:cxn ang="0">
                <a:pos x="T2" y="T3"/>
              </a:cxn>
              <a:cxn ang="0">
                <a:pos x="T4" y="T5"/>
              </a:cxn>
              <a:cxn ang="0">
                <a:pos x="T6" y="T7"/>
              </a:cxn>
            </a:cxnLst>
            <a:rect l="0" t="0" r="r" b="b"/>
            <a:pathLst>
              <a:path w="817" h="289">
                <a:moveTo>
                  <a:pt x="0" y="288"/>
                </a:moveTo>
                <a:lnTo>
                  <a:pt x="384" y="288"/>
                </a:lnTo>
                <a:lnTo>
                  <a:pt x="384"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8" name="Freeform 109"/>
          <p:cNvSpPr/>
          <p:nvPr/>
        </p:nvSpPr>
        <p:spPr bwMode="auto">
          <a:xfrm>
            <a:off x="6460173" y="3195049"/>
            <a:ext cx="687387" cy="687388"/>
          </a:xfrm>
          <a:custGeom>
            <a:avLst/>
            <a:gdLst>
              <a:gd name="T0" fmla="*/ 0 w 433"/>
              <a:gd name="T1" fmla="*/ 0 h 433"/>
              <a:gd name="T2" fmla="*/ 0 w 433"/>
              <a:gd name="T3" fmla="*/ 432 h 433"/>
              <a:gd name="T4" fmla="*/ 432 w 433"/>
              <a:gd name="T5" fmla="*/ 432 h 433"/>
            </a:gdLst>
            <a:ahLst/>
            <a:cxnLst>
              <a:cxn ang="0">
                <a:pos x="T0" y="T1"/>
              </a:cxn>
              <a:cxn ang="0">
                <a:pos x="T2" y="T3"/>
              </a:cxn>
              <a:cxn ang="0">
                <a:pos x="T4" y="T5"/>
              </a:cxn>
            </a:cxnLst>
            <a:rect l="0" t="0" r="r" b="b"/>
            <a:pathLst>
              <a:path w="433" h="433">
                <a:moveTo>
                  <a:pt x="0" y="0"/>
                </a:moveTo>
                <a:lnTo>
                  <a:pt x="0" y="432"/>
                </a:lnTo>
                <a:lnTo>
                  <a:pt x="432" y="432"/>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9" name="Freeform 110"/>
          <p:cNvSpPr/>
          <p:nvPr/>
        </p:nvSpPr>
        <p:spPr bwMode="auto">
          <a:xfrm>
            <a:off x="5850573" y="2890249"/>
            <a:ext cx="1296987" cy="611188"/>
          </a:xfrm>
          <a:custGeom>
            <a:avLst/>
            <a:gdLst>
              <a:gd name="T0" fmla="*/ 816 w 817"/>
              <a:gd name="T1" fmla="*/ 0 h 385"/>
              <a:gd name="T2" fmla="*/ 480 w 817"/>
              <a:gd name="T3" fmla="*/ 0 h 385"/>
              <a:gd name="T4" fmla="*/ 480 w 817"/>
              <a:gd name="T5" fmla="*/ 384 h 385"/>
              <a:gd name="T6" fmla="*/ 0 w 817"/>
              <a:gd name="T7" fmla="*/ 384 h 385"/>
            </a:gdLst>
            <a:ahLst/>
            <a:cxnLst>
              <a:cxn ang="0">
                <a:pos x="T0" y="T1"/>
              </a:cxn>
              <a:cxn ang="0">
                <a:pos x="T2" y="T3"/>
              </a:cxn>
              <a:cxn ang="0">
                <a:pos x="T4" y="T5"/>
              </a:cxn>
              <a:cxn ang="0">
                <a:pos x="T6" y="T7"/>
              </a:cxn>
            </a:cxnLst>
            <a:rect l="0" t="0" r="r" b="b"/>
            <a:pathLst>
              <a:path w="817" h="385">
                <a:moveTo>
                  <a:pt x="816" y="0"/>
                </a:moveTo>
                <a:lnTo>
                  <a:pt x="480" y="0"/>
                </a:lnTo>
                <a:lnTo>
                  <a:pt x="480" y="384"/>
                </a:lnTo>
                <a:lnTo>
                  <a:pt x="0" y="384"/>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0" name="Freeform 111"/>
          <p:cNvSpPr/>
          <p:nvPr/>
        </p:nvSpPr>
        <p:spPr bwMode="auto">
          <a:xfrm>
            <a:off x="6612573" y="3499849"/>
            <a:ext cx="534987" cy="534988"/>
          </a:xfrm>
          <a:custGeom>
            <a:avLst/>
            <a:gdLst>
              <a:gd name="T0" fmla="*/ 336 w 337"/>
              <a:gd name="T1" fmla="*/ 336 h 337"/>
              <a:gd name="T2" fmla="*/ 0 w 337"/>
              <a:gd name="T3" fmla="*/ 336 h 337"/>
              <a:gd name="T4" fmla="*/ 0 w 337"/>
              <a:gd name="T5" fmla="*/ 0 h 337"/>
            </a:gdLst>
            <a:ahLst/>
            <a:cxnLst>
              <a:cxn ang="0">
                <a:pos x="T0" y="T1"/>
              </a:cxn>
              <a:cxn ang="0">
                <a:pos x="T2" y="T3"/>
              </a:cxn>
              <a:cxn ang="0">
                <a:pos x="T4" y="T5"/>
              </a:cxn>
            </a:cxnLst>
            <a:rect l="0" t="0" r="r" b="b"/>
            <a:pathLst>
              <a:path w="337" h="337">
                <a:moveTo>
                  <a:pt x="336" y="336"/>
                </a:moveTo>
                <a:lnTo>
                  <a:pt x="0" y="336"/>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1" name="Rectangle 112"/>
          <p:cNvSpPr>
            <a:spLocks noChangeArrowheads="1"/>
          </p:cNvSpPr>
          <p:nvPr/>
        </p:nvSpPr>
        <p:spPr bwMode="auto">
          <a:xfrm>
            <a:off x="5988685" y="25854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j</a:t>
            </a:r>
          </a:p>
        </p:txBody>
      </p:sp>
      <p:sp>
        <p:nvSpPr>
          <p:cNvPr id="272" name="Rectangle 113"/>
          <p:cNvSpPr>
            <a:spLocks noChangeArrowheads="1"/>
          </p:cNvSpPr>
          <p:nvPr/>
        </p:nvSpPr>
        <p:spPr bwMode="auto">
          <a:xfrm>
            <a:off x="5988685" y="31950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p>
        </p:txBody>
      </p:sp>
      <p:sp>
        <p:nvSpPr>
          <p:cNvPr id="273" name="Rectangle 114"/>
          <p:cNvSpPr>
            <a:spLocks noChangeArrowheads="1"/>
          </p:cNvSpPr>
          <p:nvPr/>
        </p:nvSpPr>
        <p:spPr bwMode="auto">
          <a:xfrm>
            <a:off x="5988685" y="2890249"/>
            <a:ext cx="363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k</a:t>
            </a:r>
          </a:p>
        </p:txBody>
      </p:sp>
      <p:sp>
        <p:nvSpPr>
          <p:cNvPr id="274" name="Rectangle 115"/>
          <p:cNvSpPr>
            <a:spLocks noChangeArrowheads="1"/>
          </p:cNvSpPr>
          <p:nvPr/>
        </p:nvSpPr>
        <p:spPr bwMode="auto">
          <a:xfrm>
            <a:off x="7171373" y="4644437"/>
            <a:ext cx="965200" cy="584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5" name="Rectangle 116"/>
          <p:cNvSpPr>
            <a:spLocks noChangeArrowheads="1"/>
          </p:cNvSpPr>
          <p:nvPr/>
        </p:nvSpPr>
        <p:spPr bwMode="auto">
          <a:xfrm>
            <a:off x="7207885" y="4642849"/>
            <a:ext cx="9906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Add</a:t>
            </a:r>
          </a:p>
        </p:txBody>
      </p:sp>
      <p:sp>
        <p:nvSpPr>
          <p:cNvPr id="276" name="Rectangle 117"/>
          <p:cNvSpPr>
            <a:spLocks noChangeArrowheads="1"/>
          </p:cNvSpPr>
          <p:nvPr/>
        </p:nvSpPr>
        <p:spPr bwMode="auto">
          <a:xfrm>
            <a:off x="7207885" y="4947649"/>
            <a:ext cx="9509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Mul</a:t>
            </a:r>
          </a:p>
        </p:txBody>
      </p:sp>
      <p:sp>
        <p:nvSpPr>
          <p:cNvPr id="277" name="Line 118"/>
          <p:cNvSpPr>
            <a:spLocks noChangeShapeType="1"/>
          </p:cNvSpPr>
          <p:nvPr/>
        </p:nvSpPr>
        <p:spPr bwMode="auto">
          <a:xfrm>
            <a:off x="7171373" y="49365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8" name="Line 119"/>
          <p:cNvSpPr>
            <a:spLocks noChangeShapeType="1"/>
          </p:cNvSpPr>
          <p:nvPr/>
        </p:nvSpPr>
        <p:spPr bwMode="auto">
          <a:xfrm>
            <a:off x="5875973" y="47079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9" name="Line 120"/>
          <p:cNvSpPr>
            <a:spLocks noChangeShapeType="1"/>
          </p:cNvSpPr>
          <p:nvPr/>
        </p:nvSpPr>
        <p:spPr bwMode="auto">
          <a:xfrm>
            <a:off x="5875973" y="49365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0" name="Line 121"/>
          <p:cNvSpPr>
            <a:spLocks noChangeShapeType="1"/>
          </p:cNvSpPr>
          <p:nvPr/>
        </p:nvSpPr>
        <p:spPr bwMode="auto">
          <a:xfrm flipH="1">
            <a:off x="5850573" y="5165137"/>
            <a:ext cx="1320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1" name="Rectangle 122"/>
          <p:cNvSpPr>
            <a:spLocks noChangeArrowheads="1"/>
          </p:cNvSpPr>
          <p:nvPr/>
        </p:nvSpPr>
        <p:spPr bwMode="auto">
          <a:xfrm>
            <a:off x="6293485" y="44142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j</a:t>
            </a:r>
          </a:p>
        </p:txBody>
      </p:sp>
      <p:sp>
        <p:nvSpPr>
          <p:cNvPr id="282" name="Rectangle 123"/>
          <p:cNvSpPr>
            <a:spLocks noChangeArrowheads="1"/>
          </p:cNvSpPr>
          <p:nvPr/>
        </p:nvSpPr>
        <p:spPr bwMode="auto">
          <a:xfrm>
            <a:off x="6293485" y="4871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p>
        </p:txBody>
      </p:sp>
      <p:sp>
        <p:nvSpPr>
          <p:cNvPr id="283" name="Rectangle 124"/>
          <p:cNvSpPr>
            <a:spLocks noChangeArrowheads="1"/>
          </p:cNvSpPr>
          <p:nvPr/>
        </p:nvSpPr>
        <p:spPr bwMode="auto">
          <a:xfrm>
            <a:off x="6293485" y="4642849"/>
            <a:ext cx="37306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k</a:t>
            </a:r>
          </a:p>
        </p:txBody>
      </p:sp>
      <p:sp>
        <p:nvSpPr>
          <p:cNvPr id="284" name="Rectangle 125"/>
          <p:cNvSpPr>
            <a:spLocks noChangeArrowheads="1"/>
          </p:cNvSpPr>
          <p:nvPr/>
        </p:nvSpPr>
        <p:spPr bwMode="auto">
          <a:xfrm>
            <a:off x="680085" y="6344649"/>
            <a:ext cx="7512050"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2000" b="1" i="1">
                <a:solidFill>
                  <a:srgbClr val="000000"/>
                </a:solidFill>
                <a:latin typeface="Arial" panose="020B0604020202020204" pitchFamily="34" charset="0"/>
              </a:rPr>
              <a:t>memory bank cycle </a:t>
            </a:r>
            <a:r>
              <a:rPr lang="en-US" altLang="en-US" sz="2000" b="1">
                <a:solidFill>
                  <a:srgbClr val="000000"/>
                </a:solidFill>
                <a:latin typeface="Arial" panose="020B0604020202020204" pitchFamily="34" charset="0"/>
              </a:rPr>
              <a:t>50 ns     </a:t>
            </a:r>
            <a:r>
              <a:rPr lang="en-US" altLang="en-US" sz="2000" b="1" i="1">
                <a:solidFill>
                  <a:srgbClr val="000000"/>
                </a:solidFill>
                <a:latin typeface="Arial" panose="020B0604020202020204" pitchFamily="34" charset="0"/>
              </a:rPr>
              <a:t>processor cycle </a:t>
            </a:r>
            <a:r>
              <a:rPr lang="en-US" altLang="en-US" sz="2000" b="1">
                <a:solidFill>
                  <a:srgbClr val="000000"/>
                </a:solidFill>
                <a:latin typeface="Arial" panose="020B0604020202020204" pitchFamily="34" charset="0"/>
              </a:rPr>
              <a:t>12.5 ns (80MHz)</a:t>
            </a:r>
          </a:p>
        </p:txBody>
      </p:sp>
      <p:sp>
        <p:nvSpPr>
          <p:cNvPr id="285" name="Rectangle 126"/>
          <p:cNvSpPr>
            <a:spLocks noChangeArrowheads="1"/>
          </p:cNvSpPr>
          <p:nvPr/>
        </p:nvSpPr>
        <p:spPr bwMode="auto">
          <a:xfrm>
            <a:off x="2650173" y="1213849"/>
            <a:ext cx="3200400" cy="1225550"/>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6" name="Line 127"/>
          <p:cNvSpPr>
            <a:spLocks noChangeShapeType="1"/>
          </p:cNvSpPr>
          <p:nvPr/>
        </p:nvSpPr>
        <p:spPr bwMode="auto">
          <a:xfrm>
            <a:off x="2650173" y="13567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7" name="Line 128"/>
          <p:cNvSpPr>
            <a:spLocks noChangeShapeType="1"/>
          </p:cNvSpPr>
          <p:nvPr/>
        </p:nvSpPr>
        <p:spPr bwMode="auto">
          <a:xfrm>
            <a:off x="2650173" y="15138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8" name="Line 129"/>
          <p:cNvSpPr>
            <a:spLocks noChangeShapeType="1"/>
          </p:cNvSpPr>
          <p:nvPr/>
        </p:nvSpPr>
        <p:spPr bwMode="auto">
          <a:xfrm>
            <a:off x="2650173" y="16694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9" name="Line 130"/>
          <p:cNvSpPr>
            <a:spLocks noChangeShapeType="1"/>
          </p:cNvSpPr>
          <p:nvPr/>
        </p:nvSpPr>
        <p:spPr bwMode="auto">
          <a:xfrm>
            <a:off x="2650173" y="18266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0" name="Line 131"/>
          <p:cNvSpPr>
            <a:spLocks noChangeShapeType="1"/>
          </p:cNvSpPr>
          <p:nvPr/>
        </p:nvSpPr>
        <p:spPr bwMode="auto">
          <a:xfrm>
            <a:off x="2650173" y="19837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1" name="Line 132"/>
          <p:cNvSpPr>
            <a:spLocks noChangeShapeType="1"/>
          </p:cNvSpPr>
          <p:nvPr/>
        </p:nvSpPr>
        <p:spPr bwMode="auto">
          <a:xfrm>
            <a:off x="2650173" y="21393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2" name="Line 133"/>
          <p:cNvSpPr>
            <a:spLocks noChangeShapeType="1"/>
          </p:cNvSpPr>
          <p:nvPr/>
        </p:nvSpPr>
        <p:spPr bwMode="auto">
          <a:xfrm>
            <a:off x="2650173" y="22965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93" name="Group 134"/>
          <p:cNvGrpSpPr/>
          <p:nvPr/>
        </p:nvGrpSpPr>
        <p:grpSpPr bwMode="auto">
          <a:xfrm>
            <a:off x="5240973" y="1180512"/>
            <a:ext cx="336550" cy="1308100"/>
            <a:chOff x="2282" y="576"/>
            <a:chExt cx="212" cy="824"/>
          </a:xfrm>
        </p:grpSpPr>
        <p:sp>
          <p:nvSpPr>
            <p:cNvPr id="294" name="Rectangle 135"/>
            <p:cNvSpPr>
              <a:spLocks noChangeArrowheads="1"/>
            </p:cNvSpPr>
            <p:nvPr/>
          </p:nvSpPr>
          <p:spPr bwMode="auto">
            <a:xfrm>
              <a:off x="2282" y="5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V0</a:t>
              </a:r>
            </a:p>
          </p:txBody>
        </p:sp>
        <p:sp>
          <p:nvSpPr>
            <p:cNvPr id="295" name="Rectangle 136"/>
            <p:cNvSpPr>
              <a:spLocks noChangeArrowheads="1"/>
            </p:cNvSpPr>
            <p:nvPr/>
          </p:nvSpPr>
          <p:spPr bwMode="auto">
            <a:xfrm>
              <a:off x="2282" y="6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V1</a:t>
              </a:r>
            </a:p>
          </p:txBody>
        </p:sp>
        <p:sp>
          <p:nvSpPr>
            <p:cNvPr id="296" name="Rectangle 137"/>
            <p:cNvSpPr>
              <a:spLocks noChangeArrowheads="1"/>
            </p:cNvSpPr>
            <p:nvPr/>
          </p:nvSpPr>
          <p:spPr bwMode="auto">
            <a:xfrm>
              <a:off x="2282" y="7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V2</a:t>
              </a:r>
            </a:p>
          </p:txBody>
        </p:sp>
        <p:sp>
          <p:nvSpPr>
            <p:cNvPr id="297" name="Rectangle 138"/>
            <p:cNvSpPr>
              <a:spLocks noChangeArrowheads="1"/>
            </p:cNvSpPr>
            <p:nvPr/>
          </p:nvSpPr>
          <p:spPr bwMode="auto">
            <a:xfrm>
              <a:off x="2282" y="8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V3</a:t>
              </a:r>
            </a:p>
          </p:txBody>
        </p:sp>
        <p:sp>
          <p:nvSpPr>
            <p:cNvPr id="298" name="Rectangle 139"/>
            <p:cNvSpPr>
              <a:spLocks noChangeArrowheads="1"/>
            </p:cNvSpPr>
            <p:nvPr/>
          </p:nvSpPr>
          <p:spPr bwMode="auto">
            <a:xfrm>
              <a:off x="2282" y="9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V4</a:t>
              </a:r>
            </a:p>
          </p:txBody>
        </p:sp>
        <p:sp>
          <p:nvSpPr>
            <p:cNvPr id="299" name="Rectangle 140"/>
            <p:cNvSpPr>
              <a:spLocks noChangeArrowheads="1"/>
            </p:cNvSpPr>
            <p:nvPr/>
          </p:nvSpPr>
          <p:spPr bwMode="auto">
            <a:xfrm>
              <a:off x="2282" y="105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V5</a:t>
              </a:r>
            </a:p>
          </p:txBody>
        </p:sp>
        <p:sp>
          <p:nvSpPr>
            <p:cNvPr id="300" name="Rectangle 141"/>
            <p:cNvSpPr>
              <a:spLocks noChangeArrowheads="1"/>
            </p:cNvSpPr>
            <p:nvPr/>
          </p:nvSpPr>
          <p:spPr bwMode="auto">
            <a:xfrm>
              <a:off x="2282" y="115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V6</a:t>
              </a:r>
            </a:p>
          </p:txBody>
        </p:sp>
        <p:sp>
          <p:nvSpPr>
            <p:cNvPr id="301" name="Rectangle 142"/>
            <p:cNvSpPr>
              <a:spLocks noChangeArrowheads="1"/>
            </p:cNvSpPr>
            <p:nvPr/>
          </p:nvSpPr>
          <p:spPr bwMode="auto">
            <a:xfrm>
              <a:off x="2282" y="124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V7</a:t>
              </a:r>
            </a:p>
          </p:txBody>
        </p:sp>
      </p:grpSp>
      <p:sp>
        <p:nvSpPr>
          <p:cNvPr id="302" name="Line 143"/>
          <p:cNvSpPr>
            <a:spLocks noChangeShapeType="1"/>
          </p:cNvSpPr>
          <p:nvPr/>
        </p:nvSpPr>
        <p:spPr bwMode="auto">
          <a:xfrm flipH="1">
            <a:off x="2280285" y="1825037"/>
            <a:ext cx="376238" cy="4762"/>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3" name="Line 144"/>
          <p:cNvSpPr>
            <a:spLocks noChangeShapeType="1"/>
          </p:cNvSpPr>
          <p:nvPr/>
        </p:nvSpPr>
        <p:spPr bwMode="auto">
          <a:xfrm flipV="1">
            <a:off x="6612573" y="1442449"/>
            <a:ext cx="0" cy="14478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4" name="Line 145"/>
          <p:cNvSpPr>
            <a:spLocks noChangeShapeType="1"/>
          </p:cNvSpPr>
          <p:nvPr/>
        </p:nvSpPr>
        <p:spPr bwMode="auto">
          <a:xfrm flipH="1">
            <a:off x="5850573" y="14424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5" name="Line 146"/>
          <p:cNvSpPr>
            <a:spLocks noChangeShapeType="1"/>
          </p:cNvSpPr>
          <p:nvPr/>
        </p:nvSpPr>
        <p:spPr bwMode="auto">
          <a:xfrm>
            <a:off x="5850573" y="1747249"/>
            <a:ext cx="6096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6" name="Line 147"/>
          <p:cNvSpPr>
            <a:spLocks noChangeShapeType="1"/>
          </p:cNvSpPr>
          <p:nvPr/>
        </p:nvSpPr>
        <p:spPr bwMode="auto">
          <a:xfrm>
            <a:off x="6307773" y="2052049"/>
            <a:ext cx="0" cy="5334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7" name="Line 148"/>
          <p:cNvSpPr>
            <a:spLocks noChangeShapeType="1"/>
          </p:cNvSpPr>
          <p:nvPr/>
        </p:nvSpPr>
        <p:spPr bwMode="auto">
          <a:xfrm>
            <a:off x="5850573" y="2052049"/>
            <a:ext cx="457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8" name="Line 149"/>
          <p:cNvSpPr>
            <a:spLocks noChangeShapeType="1"/>
          </p:cNvSpPr>
          <p:nvPr/>
        </p:nvSpPr>
        <p:spPr bwMode="auto">
          <a:xfrm flipV="1">
            <a:off x="6460173" y="1747249"/>
            <a:ext cx="0" cy="990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9" name="Rectangle 150"/>
          <p:cNvSpPr>
            <a:spLocks noChangeArrowheads="1"/>
          </p:cNvSpPr>
          <p:nvPr/>
        </p:nvSpPr>
        <p:spPr bwMode="auto">
          <a:xfrm>
            <a:off x="5926773" y="1747249"/>
            <a:ext cx="3635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k</a:t>
            </a:r>
          </a:p>
        </p:txBody>
      </p:sp>
      <p:sp>
        <p:nvSpPr>
          <p:cNvPr id="310" name="Rectangle 151"/>
          <p:cNvSpPr>
            <a:spLocks noChangeArrowheads="1"/>
          </p:cNvSpPr>
          <p:nvPr/>
        </p:nvSpPr>
        <p:spPr bwMode="auto">
          <a:xfrm>
            <a:off x="5926773" y="14424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j</a:t>
            </a:r>
          </a:p>
        </p:txBody>
      </p:sp>
      <p:sp>
        <p:nvSpPr>
          <p:cNvPr id="311" name="Rectangle 152"/>
          <p:cNvSpPr>
            <a:spLocks noChangeArrowheads="1"/>
          </p:cNvSpPr>
          <p:nvPr/>
        </p:nvSpPr>
        <p:spPr bwMode="auto">
          <a:xfrm>
            <a:off x="5926773" y="11376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i</a:t>
            </a:r>
          </a:p>
        </p:txBody>
      </p:sp>
      <p:grpSp>
        <p:nvGrpSpPr>
          <p:cNvPr id="312" name="Group 153"/>
          <p:cNvGrpSpPr/>
          <p:nvPr/>
        </p:nvGrpSpPr>
        <p:grpSpPr bwMode="auto">
          <a:xfrm>
            <a:off x="7153910" y="1213849"/>
            <a:ext cx="974725" cy="301625"/>
            <a:chOff x="4613" y="576"/>
            <a:chExt cx="614" cy="190"/>
          </a:xfrm>
        </p:grpSpPr>
        <p:sp>
          <p:nvSpPr>
            <p:cNvPr id="313" name="Rectangle 154"/>
            <p:cNvSpPr>
              <a:spLocks noChangeArrowheads="1"/>
            </p:cNvSpPr>
            <p:nvPr/>
          </p:nvSpPr>
          <p:spPr bwMode="auto">
            <a:xfrm>
              <a:off x="4613" y="609"/>
              <a:ext cx="614"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4" name="Rectangle 155"/>
            <p:cNvSpPr>
              <a:spLocks noChangeArrowheads="1"/>
            </p:cNvSpPr>
            <p:nvPr/>
          </p:nvSpPr>
          <p:spPr bwMode="auto">
            <a:xfrm>
              <a:off x="4655" y="576"/>
              <a:ext cx="53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Mask</a:t>
              </a:r>
            </a:p>
          </p:txBody>
        </p:sp>
      </p:grpSp>
      <p:grpSp>
        <p:nvGrpSpPr>
          <p:cNvPr id="315" name="Group 156"/>
          <p:cNvGrpSpPr/>
          <p:nvPr/>
        </p:nvGrpSpPr>
        <p:grpSpPr bwMode="auto">
          <a:xfrm>
            <a:off x="7145973" y="1594849"/>
            <a:ext cx="987425" cy="301625"/>
            <a:chOff x="4624" y="576"/>
            <a:chExt cx="528" cy="190"/>
          </a:xfrm>
        </p:grpSpPr>
        <p:sp>
          <p:nvSpPr>
            <p:cNvPr id="316" name="Rectangle 157"/>
            <p:cNvSpPr>
              <a:spLocks noChangeArrowheads="1"/>
            </p:cNvSpPr>
            <p:nvPr/>
          </p:nvSpPr>
          <p:spPr bwMode="auto">
            <a:xfrm>
              <a:off x="4632" y="609"/>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7" name="Rectangle 158"/>
            <p:cNvSpPr>
              <a:spLocks noChangeArrowheads="1"/>
            </p:cNvSpPr>
            <p:nvPr/>
          </p:nvSpPr>
          <p:spPr bwMode="auto">
            <a:xfrm>
              <a:off x="4624" y="576"/>
              <a:ext cx="5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Length</a:t>
              </a:r>
            </a:p>
          </p:txBody>
        </p:sp>
      </p:grpSp>
      <p:sp>
        <p:nvSpPr>
          <p:cNvPr id="318" name="Text Box 159"/>
          <p:cNvSpPr txBox="1">
            <a:spLocks noChangeArrowheads="1"/>
          </p:cNvSpPr>
          <p:nvPr/>
        </p:nvSpPr>
        <p:spPr bwMode="auto">
          <a:xfrm>
            <a:off x="2888298" y="1485312"/>
            <a:ext cx="2089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50000"/>
              </a:spcBef>
              <a:spcAft>
                <a:spcPct val="0"/>
              </a:spcAft>
            </a:pPr>
            <a:r>
              <a:rPr lang="en-US" altLang="en-US" b="1">
                <a:solidFill>
                  <a:srgbClr val="000000"/>
                </a:solidFill>
                <a:latin typeface="Arial" panose="020B0604020202020204" pitchFamily="34" charset="0"/>
              </a:rPr>
              <a:t>64 Element Vector Registers</a:t>
            </a:r>
            <a:endParaRPr lang="en-US" altLang="en-US" sz="2400" b="1">
              <a:solidFill>
                <a:srgbClr val="000000"/>
              </a:solidFill>
              <a:latin typeface="Arial" panose="020B0604020202020204" pitchFamily="34" charset="0"/>
            </a:endParaRPr>
          </a:p>
        </p:txBody>
      </p:sp>
    </p:spTree>
    <p:extLst>
      <p:ext uri="{BB962C8B-B14F-4D97-AF65-F5344CB8AC3E}">
        <p14:creationId xmlns:p14="http://schemas.microsoft.com/office/powerpoint/2010/main" val="3108083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2411" y="204312"/>
            <a:ext cx="5859178" cy="548358"/>
          </a:xfrm>
        </p:spPr>
        <p:txBody>
          <a:bodyPr/>
          <a:lstStyle/>
          <a:p>
            <a:r>
              <a:rPr lang="en-US" sz="2800" dirty="0"/>
              <a:t>Problems motivate optimization</a:t>
            </a:r>
            <a:r>
              <a:rPr lang="zh-CN" altLang="en-US" sz="2800" dirty="0"/>
              <a:t> </a:t>
            </a:r>
            <a:r>
              <a:rPr lang="en-US" altLang="zh-CN" sz="2800" dirty="0"/>
              <a:t>on</a:t>
            </a:r>
            <a:r>
              <a:rPr lang="zh-CN" altLang="en-US" sz="2800" dirty="0"/>
              <a:t> </a:t>
            </a:r>
            <a:r>
              <a:rPr lang="en-US" altLang="zh-CN" sz="2800" dirty="0"/>
              <a:t>vector</a:t>
            </a:r>
            <a:r>
              <a:rPr lang="zh-CN" altLang="en-US" sz="2800" dirty="0"/>
              <a:t> </a:t>
            </a:r>
            <a:r>
              <a:rPr lang="en-US" altLang="zh-CN" sz="2800" dirty="0"/>
              <a:t>processor</a:t>
            </a:r>
            <a:endParaRPr lang="en-US" sz="2800" dirty="0"/>
          </a:p>
        </p:txBody>
      </p:sp>
      <p:pic>
        <p:nvPicPr>
          <p:cNvPr id="4" name="内容占位符 3"/>
          <p:cNvPicPr>
            <a:picLocks noGrp="1" noChangeAspect="1"/>
          </p:cNvPicPr>
          <p:nvPr>
            <p:ph idx="1"/>
          </p:nvPr>
        </p:nvPicPr>
        <p:blipFill>
          <a:blip r:embed="rId2"/>
          <a:stretch>
            <a:fillRect/>
          </a:stretch>
        </p:blipFill>
        <p:spPr>
          <a:xfrm>
            <a:off x="702447" y="1030990"/>
            <a:ext cx="7739105" cy="4622452"/>
          </a:xfrm>
          <a:prstGeom prst="rect">
            <a:avLst/>
          </a:prstGeom>
        </p:spPr>
      </p:pic>
      <p:pic>
        <p:nvPicPr>
          <p:cNvPr id="5" name="图片 4"/>
          <p:cNvPicPr>
            <a:picLocks noChangeAspect="1"/>
          </p:cNvPicPr>
          <p:nvPr/>
        </p:nvPicPr>
        <p:blipFill>
          <a:blip r:embed="rId3"/>
          <a:stretch>
            <a:fillRect/>
          </a:stretch>
        </p:blipFill>
        <p:spPr>
          <a:xfrm>
            <a:off x="795555" y="5479874"/>
            <a:ext cx="7552888" cy="1053616"/>
          </a:xfrm>
          <a:prstGeom prst="rect">
            <a:avLst/>
          </a:prstGeom>
        </p:spPr>
      </p:pic>
      <p:cxnSp>
        <p:nvCxnSpPr>
          <p:cNvPr id="6" name="直接连接符 5"/>
          <p:cNvCxnSpPr/>
          <p:nvPr/>
        </p:nvCxnSpPr>
        <p:spPr>
          <a:xfrm>
            <a:off x="5783283" y="1488380"/>
            <a:ext cx="242256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80555" y="1807035"/>
            <a:ext cx="11887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95007" y="3267700"/>
            <a:ext cx="11887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235038" y="3908968"/>
            <a:ext cx="16459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57847" y="5155878"/>
            <a:ext cx="228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69275" y="5856522"/>
            <a:ext cx="228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80555" y="6129655"/>
            <a:ext cx="356616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80283"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FF0000"/>
                </a:solidFill>
                <a:uFill>
                  <a:solidFill>
                    <a:srgbClr val="003399"/>
                  </a:solidFill>
                </a:uFill>
                <a:latin typeface="Arial" panose="020B0604020202020204"/>
                <a:cs typeface="Arial" panose="020B0604020202020204"/>
              </a:rPr>
              <a:t>Multiple Lanes</a:t>
            </a:r>
            <a:r>
              <a:rPr sz="2000" i="1" spc="-10" dirty="0">
                <a:solidFill>
                  <a:srgbClr val="FF0000"/>
                </a:solidFill>
                <a:latin typeface="Arial" panose="020B0604020202020204"/>
                <a:cs typeface="Arial" panose="020B0604020202020204"/>
              </a:rPr>
              <a:t> </a:t>
            </a:r>
            <a:r>
              <a:rPr lang="zh-CN" altLang="en-US" sz="2000" i="1" spc="-10" dirty="0">
                <a:solidFill>
                  <a:srgbClr val="FF0000"/>
                </a:solidFill>
                <a:latin typeface="Arial" panose="020B0604020202020204"/>
                <a:cs typeface="Arial" panose="020B0604020202020204"/>
              </a:rPr>
              <a:t>（多条车道）</a:t>
            </a:r>
            <a:r>
              <a:rPr sz="2000" dirty="0">
                <a:solidFill>
                  <a:srgbClr val="FF0000"/>
                </a:solidFill>
                <a:latin typeface="Wingdings" panose="05000000000000000000"/>
                <a:cs typeface="Wingdings" panose="05000000000000000000"/>
              </a:rPr>
              <a:t></a:t>
            </a:r>
            <a:r>
              <a:rPr lang="en-US"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processing more than one element per clock</a:t>
            </a:r>
            <a:r>
              <a:rPr sz="2000" spc="-17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cycle</a:t>
            </a: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
        <p:nvSpPr>
          <p:cNvPr id="8" name="object 3"/>
          <p:cNvSpPr txBox="1">
            <a:spLocks noGrp="1"/>
          </p:cNvSpPr>
          <p:nvPr>
            <p:ph type="title"/>
          </p:nvPr>
        </p:nvSpPr>
        <p:spPr>
          <a:xfrm>
            <a:off x="2980283"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07998" y="194597"/>
            <a:ext cx="7037965" cy="599780"/>
          </a:xfrm>
          <a:prstGeom prst="rect">
            <a:avLst/>
          </a:prstGeom>
        </p:spPr>
        <p:txBody>
          <a:bodyPr vert="horz" wrap="square" lIns="0" tIns="13335" rIns="0" bIns="0" rtlCol="0">
            <a:spAutoFit/>
          </a:bodyPr>
          <a:lstStyle/>
          <a:p>
            <a:pPr marL="12700">
              <a:lnSpc>
                <a:spcPct val="100000"/>
              </a:lnSpc>
              <a:spcBef>
                <a:spcPts val="105"/>
              </a:spcBef>
            </a:pPr>
            <a:r>
              <a:rPr dirty="0"/>
              <a:t>1. A four lane vector</a:t>
            </a:r>
            <a:r>
              <a:rPr spc="-165" dirty="0"/>
              <a:t> </a:t>
            </a:r>
            <a:r>
              <a:rPr dirty="0"/>
              <a:t>unit</a:t>
            </a:r>
          </a:p>
        </p:txBody>
      </p:sp>
      <p:sp>
        <p:nvSpPr>
          <p:cNvPr id="4" name="object 4"/>
          <p:cNvSpPr txBox="1"/>
          <p:nvPr/>
        </p:nvSpPr>
        <p:spPr>
          <a:xfrm>
            <a:off x="3832078" y="971147"/>
            <a:ext cx="184150" cy="284480"/>
          </a:xfrm>
          <a:prstGeom prst="rect">
            <a:avLst/>
          </a:prstGeom>
        </p:spPr>
        <p:txBody>
          <a:bodyPr vert="horz" wrap="square" lIns="0" tIns="0" rIns="0" bIns="0" rtlCol="0">
            <a:spAutoFit/>
          </a:bodyPr>
          <a:lstStyle/>
          <a:p>
            <a:pPr>
              <a:lnSpc>
                <a:spcPts val="2215"/>
              </a:lnSpc>
            </a:pPr>
            <a:r>
              <a:rPr sz="2000" dirty="0">
                <a:solidFill>
                  <a:srgbClr val="003399"/>
                </a:solidFill>
                <a:latin typeface="Arial" panose="020B0604020202020204"/>
                <a:cs typeface="Arial" panose="020B0604020202020204"/>
              </a:rPr>
              <a:t>w</a:t>
            </a:r>
            <a:endParaRPr sz="2000">
              <a:latin typeface="Arial" panose="020B0604020202020204"/>
              <a:cs typeface="Arial" panose="020B0604020202020204"/>
            </a:endParaRPr>
          </a:p>
        </p:txBody>
      </p:sp>
      <p:sp>
        <p:nvSpPr>
          <p:cNvPr id="5" name="object 5"/>
          <p:cNvSpPr txBox="1"/>
          <p:nvPr/>
        </p:nvSpPr>
        <p:spPr>
          <a:xfrm>
            <a:off x="330200" y="934338"/>
            <a:ext cx="3557904" cy="4758354"/>
          </a:xfrm>
          <a:prstGeom prst="rect">
            <a:avLst/>
          </a:prstGeom>
        </p:spPr>
        <p:txBody>
          <a:bodyPr vert="horz" wrap="square" lIns="0" tIns="13335" rIns="0" bIns="0" rtlCol="0">
            <a:spAutoFit/>
          </a:bodyPr>
          <a:lstStyle/>
          <a:p>
            <a:pPr marL="355600" marR="5080" indent="-343535">
              <a:lnSpc>
                <a:spcPct val="100000"/>
              </a:lnSpc>
              <a:spcBef>
                <a:spcPts val="105"/>
              </a:spcBef>
              <a:buClr>
                <a:srgbClr val="0033CC"/>
              </a:buClr>
              <a:buSzPct val="60000"/>
              <a:buFont typeface="Wingdings" panose="05000000000000000000"/>
              <a:buChar char=""/>
              <a:tabLst>
                <a:tab pos="355600" algn="l"/>
                <a:tab pos="356235" algn="l"/>
              </a:tabLst>
            </a:pPr>
            <a:r>
              <a:rPr lang="en-US" altLang="zh-CN" sz="2000" dirty="0">
                <a:solidFill>
                  <a:srgbClr val="003399"/>
                </a:solidFill>
                <a:latin typeface="Arial" panose="020B0604020202020204"/>
                <a:cs typeface="Arial" panose="020B0604020202020204"/>
              </a:rPr>
              <a:t>RV64V</a:t>
            </a:r>
            <a:r>
              <a:rPr sz="2000" dirty="0">
                <a:solidFill>
                  <a:srgbClr val="003399"/>
                </a:solidFill>
                <a:latin typeface="Arial" panose="020B0604020202020204"/>
                <a:cs typeface="Arial" panose="020B0604020202020204"/>
              </a:rPr>
              <a:t> instructions only allo  element N of one vector to  take part in operations  involving element N from  other vector registers</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this  simplifies the construction</a:t>
            </a:r>
            <a:r>
              <a:rPr sz="2000" spc="-12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of  a highly parallel vector</a:t>
            </a:r>
            <a:r>
              <a:rPr sz="2000" spc="-8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unit</a:t>
            </a:r>
            <a:endParaRPr sz="2000" dirty="0">
              <a:latin typeface="Arial" panose="020B0604020202020204"/>
              <a:cs typeface="Arial" panose="020B0604020202020204"/>
            </a:endParaRPr>
          </a:p>
          <a:p>
            <a:pPr marL="756285" marR="17970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a:t>
            </a:r>
            <a:r>
              <a:rPr lang="en-US" sz="2000" dirty="0">
                <a:solidFill>
                  <a:srgbClr val="0033CC"/>
                </a:solidFill>
                <a:latin typeface="Arial" panose="020B0604020202020204"/>
                <a:cs typeface="Arial" panose="020B0604020202020204"/>
              </a:rPr>
              <a:t>a</a:t>
            </a:r>
            <a:r>
              <a:rPr sz="2000" dirty="0">
                <a:solidFill>
                  <a:srgbClr val="0033CC"/>
                </a:solidFill>
                <a:latin typeface="Arial" panose="020B0604020202020204"/>
                <a:cs typeface="Arial" panose="020B0604020202020204"/>
              </a:rPr>
              <a:t>ne </a:t>
            </a:r>
            <a:r>
              <a:rPr sz="2000" dirty="0">
                <a:solidFill>
                  <a:srgbClr val="0033CC"/>
                </a:solidFill>
                <a:latin typeface="Wingdings" panose="05000000000000000000"/>
                <a:cs typeface="Wingdings" panose="05000000000000000000"/>
              </a:rPr>
              <a:t></a:t>
            </a:r>
            <a:r>
              <a:rPr sz="2000" dirty="0">
                <a:solidFill>
                  <a:srgbClr val="0033CC"/>
                </a:solidFill>
                <a:latin typeface="Times New Roman" panose="02020603050405020304"/>
                <a:cs typeface="Times New Roman" panose="02020603050405020304"/>
              </a:rPr>
              <a:t> </a:t>
            </a:r>
            <a:r>
              <a:rPr sz="2000" dirty="0">
                <a:solidFill>
                  <a:srgbClr val="0033CC"/>
                </a:solidFill>
                <a:latin typeface="Arial" panose="020B0604020202020204"/>
                <a:cs typeface="Arial" panose="020B0604020202020204"/>
              </a:rPr>
              <a:t>contains one  portion of the vector  register </a:t>
            </a:r>
            <a:r>
              <a:rPr lang="en-US" altLang="zh-CN" sz="2000" spc="-5" dirty="0">
                <a:solidFill>
                  <a:srgbClr val="0033CC"/>
                </a:solidFill>
                <a:latin typeface="Arial" panose="020B0604020202020204"/>
                <a:cs typeface="Arial" panose="020B0604020202020204"/>
              </a:rPr>
              <a:t>elements</a:t>
            </a:r>
            <a:r>
              <a:rPr sz="2000" spc="-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and one  execution pipeline</a:t>
            </a:r>
            <a:r>
              <a:rPr sz="2000" spc="-75" dirty="0">
                <a:solidFill>
                  <a:srgbClr val="0033CC"/>
                </a:solidFill>
                <a:latin typeface="Arial" panose="020B0604020202020204"/>
                <a:cs typeface="Arial" panose="020B0604020202020204"/>
              </a:rPr>
              <a:t> </a:t>
            </a:r>
            <a:r>
              <a:rPr sz="2000" spc="-5" dirty="0">
                <a:solidFill>
                  <a:srgbClr val="0033CC"/>
                </a:solidFill>
                <a:latin typeface="Arial" panose="020B0604020202020204"/>
                <a:cs typeface="Arial" panose="020B0604020202020204"/>
              </a:rPr>
              <a:t>from  </a:t>
            </a:r>
            <a:r>
              <a:rPr sz="2000" dirty="0">
                <a:solidFill>
                  <a:srgbClr val="0033CC"/>
                </a:solidFill>
                <a:latin typeface="Arial" panose="020B0604020202020204"/>
                <a:cs typeface="Arial" panose="020B0604020202020204"/>
              </a:rPr>
              <a:t>each functional</a:t>
            </a:r>
            <a:r>
              <a:rPr sz="2000" spc="-6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unit</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Analog with a</a:t>
            </a:r>
            <a:r>
              <a:rPr sz="2000" spc="-5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highway</a:t>
            </a:r>
            <a:endParaRPr sz="2000" dirty="0">
              <a:latin typeface="Arial" panose="020B0604020202020204"/>
              <a:cs typeface="Arial" panose="020B0604020202020204"/>
            </a:endParaRPr>
          </a:p>
          <a:p>
            <a:pPr marL="756285">
              <a:lnSpc>
                <a:spcPct val="100000"/>
              </a:lnSpc>
            </a:pPr>
            <a:r>
              <a:rPr sz="2000" dirty="0">
                <a:solidFill>
                  <a:srgbClr val="0033CC"/>
                </a:solidFill>
                <a:latin typeface="Arial" panose="020B0604020202020204"/>
                <a:cs typeface="Arial" panose="020B0604020202020204"/>
              </a:rPr>
              <a:t>with multiple</a:t>
            </a:r>
            <a:r>
              <a:rPr sz="2000" spc="-3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lanes!!</a:t>
            </a:r>
            <a:endParaRPr sz="2000" dirty="0">
              <a:latin typeface="Arial" panose="020B0604020202020204"/>
              <a:cs typeface="Arial" panose="020B0604020202020204"/>
            </a:endParaRPr>
          </a:p>
        </p:txBody>
      </p:sp>
      <p:sp>
        <p:nvSpPr>
          <p:cNvPr id="6" name="object 6"/>
          <p:cNvSpPr/>
          <p:nvPr/>
        </p:nvSpPr>
        <p:spPr>
          <a:xfrm>
            <a:off x="4045536" y="1202509"/>
            <a:ext cx="4602745" cy="3807474"/>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1420" y="195466"/>
            <a:ext cx="9170377" cy="443865"/>
          </a:xfrm>
          <a:prstGeom prst="rect">
            <a:avLst/>
          </a:prstGeom>
        </p:spPr>
        <p:txBody>
          <a:bodyPr vert="horz" wrap="square" lIns="0" tIns="13335" rIns="0" bIns="0" rtlCol="0">
            <a:spAutoFit/>
          </a:bodyPr>
          <a:lstStyle/>
          <a:p>
            <a:pPr marL="12700">
              <a:lnSpc>
                <a:spcPct val="100000"/>
              </a:lnSpc>
              <a:spcBef>
                <a:spcPts val="105"/>
              </a:spcBef>
            </a:pPr>
            <a:r>
              <a:rPr sz="2800" dirty="0"/>
              <a:t>Single versus multiple add</a:t>
            </a:r>
            <a:r>
              <a:rPr sz="2800" spc="-150" dirty="0"/>
              <a:t> </a:t>
            </a:r>
            <a:r>
              <a:rPr sz="2800" spc="-5" dirty="0"/>
              <a:t>pipelines</a:t>
            </a:r>
          </a:p>
        </p:txBody>
      </p:sp>
      <p:sp>
        <p:nvSpPr>
          <p:cNvPr id="4" name="object 4"/>
          <p:cNvSpPr txBox="1"/>
          <p:nvPr/>
        </p:nvSpPr>
        <p:spPr>
          <a:xfrm>
            <a:off x="411229" y="1829942"/>
            <a:ext cx="3233671" cy="3036729"/>
          </a:xfrm>
          <a:prstGeom prst="rect">
            <a:avLst/>
          </a:prstGeom>
        </p:spPr>
        <p:txBody>
          <a:bodyPr vert="horz" wrap="square" lIns="0" tIns="73660" rIns="0" bIns="0" rtlCol="0">
            <a:spAutoFit/>
          </a:bodyPr>
          <a:lstStyle/>
          <a:p>
            <a:pPr marL="355600" indent="-342900">
              <a:lnSpc>
                <a:spcPct val="100000"/>
              </a:lnSpc>
              <a:spcBef>
                <a:spcPts val="580"/>
              </a:spcBef>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C=</a:t>
            </a:r>
            <a:r>
              <a:rPr sz="2000" spc="-1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A+B</a:t>
            </a:r>
            <a:endParaRPr sz="2000" dirty="0">
              <a:latin typeface="Arial" panose="020B0604020202020204"/>
              <a:cs typeface="Arial" panose="020B0604020202020204"/>
            </a:endParaRPr>
          </a:p>
          <a:p>
            <a:pPr marL="355600" indent="-342900">
              <a:lnSpc>
                <a:spcPct val="100000"/>
              </a:lnSpc>
              <a:spcBef>
                <a:spcPts val="480"/>
              </a:spcBef>
              <a:buClr>
                <a:srgbClr val="0033CC"/>
              </a:buClr>
              <a:buSzPct val="60000"/>
              <a:buFont typeface="Wingdings" panose="05000000000000000000"/>
              <a:buChar char=""/>
              <a:tabLst>
                <a:tab pos="354965" algn="l"/>
                <a:tab pos="355600" algn="l"/>
              </a:tabLst>
            </a:pPr>
            <a:r>
              <a:rPr sz="2000" dirty="0">
                <a:solidFill>
                  <a:srgbClr val="FF0000"/>
                </a:solidFill>
                <a:latin typeface="Arial" panose="020B0604020202020204"/>
                <a:cs typeface="Arial" panose="020B0604020202020204"/>
              </a:rPr>
              <a:t>One</a:t>
            </a:r>
            <a:r>
              <a:rPr sz="2000" dirty="0">
                <a:solidFill>
                  <a:srgbClr val="003399"/>
                </a:solidFill>
                <a:latin typeface="Arial" panose="020B0604020202020204"/>
                <a:cs typeface="Arial" panose="020B0604020202020204"/>
              </a:rPr>
              <a:t> versus </a:t>
            </a:r>
            <a:r>
              <a:rPr sz="2000" dirty="0">
                <a:solidFill>
                  <a:srgbClr val="FF0000"/>
                </a:solidFill>
                <a:latin typeface="Arial" panose="020B0604020202020204"/>
                <a:cs typeface="Arial" panose="020B0604020202020204"/>
              </a:rPr>
              <a:t>four</a:t>
            </a:r>
            <a:r>
              <a:rPr sz="2000" dirty="0">
                <a:solidFill>
                  <a:srgbClr val="003399"/>
                </a:solidFill>
                <a:latin typeface="Arial" panose="020B0604020202020204"/>
                <a:cs typeface="Arial" panose="020B0604020202020204"/>
              </a:rPr>
              <a:t> additions</a:t>
            </a:r>
            <a:r>
              <a:rPr sz="2000" spc="-1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per</a:t>
            </a:r>
            <a:endParaRPr sz="2000" dirty="0">
              <a:latin typeface="Arial" panose="020B0604020202020204"/>
              <a:cs typeface="Arial" panose="020B0604020202020204"/>
            </a:endParaRPr>
          </a:p>
          <a:p>
            <a:pPr marL="355600">
              <a:lnSpc>
                <a:spcPct val="100000"/>
              </a:lnSpc>
            </a:pPr>
            <a:r>
              <a:rPr sz="2000" dirty="0">
                <a:solidFill>
                  <a:srgbClr val="003399"/>
                </a:solidFill>
                <a:latin typeface="Arial" panose="020B0604020202020204"/>
                <a:cs typeface="Arial" panose="020B0604020202020204"/>
              </a:rPr>
              <a:t>clock</a:t>
            </a:r>
            <a:r>
              <a:rPr sz="2000" spc="-3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a:t>
            </a:r>
            <a:r>
              <a:rPr lang="en-US" altLang="zh-CN" sz="2000" dirty="0">
                <a:solidFill>
                  <a:srgbClr val="003399"/>
                </a:solidFill>
                <a:latin typeface="Arial" panose="020B0604020202020204"/>
                <a:cs typeface="Arial" panose="020B0604020202020204"/>
              </a:rPr>
              <a:t>e</a:t>
            </a:r>
            <a:endParaRPr sz="2000" dirty="0">
              <a:latin typeface="Arial" panose="020B0604020202020204"/>
              <a:cs typeface="Arial" panose="020B0604020202020204"/>
            </a:endParaRPr>
          </a:p>
          <a:p>
            <a:pPr marL="355600" marR="340995" indent="-342900">
              <a:lnSpc>
                <a:spcPct val="100000"/>
              </a:lnSpc>
              <a:spcBef>
                <a:spcPts val="480"/>
              </a:spcBef>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Each pipe adds the  corresponding elements</a:t>
            </a:r>
            <a:r>
              <a:rPr sz="2000" spc="-12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of  the two</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361315">
              <a:lnSpc>
                <a:spcPct val="100000"/>
              </a:lnSpc>
              <a:spcBef>
                <a:spcPts val="485"/>
              </a:spcBef>
            </a:pPr>
            <a:r>
              <a:rPr sz="2000" dirty="0">
                <a:solidFill>
                  <a:srgbClr val="003399"/>
                </a:solidFill>
                <a:latin typeface="Arial" panose="020B0604020202020204"/>
                <a:cs typeface="Arial" panose="020B0604020202020204"/>
              </a:rPr>
              <a:t>C(i) = </a:t>
            </a:r>
            <a:r>
              <a:rPr sz="2000" spc="-5" dirty="0">
                <a:solidFill>
                  <a:srgbClr val="003399"/>
                </a:solidFill>
                <a:latin typeface="Arial" panose="020B0604020202020204"/>
                <a:cs typeface="Arial" panose="020B0604020202020204"/>
              </a:rPr>
              <a:t>A(i) </a:t>
            </a:r>
            <a:r>
              <a:rPr sz="2000" dirty="0">
                <a:solidFill>
                  <a:srgbClr val="003399"/>
                </a:solidFill>
                <a:latin typeface="Arial" panose="020B0604020202020204"/>
                <a:cs typeface="Arial" panose="020B0604020202020204"/>
              </a:rPr>
              <a:t>+</a:t>
            </a:r>
            <a:r>
              <a:rPr sz="2000" spc="-7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B(i)</a:t>
            </a:r>
            <a:endParaRPr sz="2000" dirty="0">
              <a:latin typeface="Arial" panose="020B0604020202020204"/>
              <a:cs typeface="Arial" panose="020B0604020202020204"/>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2" name="图片 1"/>
          <p:cNvPicPr>
            <a:picLocks noChangeAspect="1"/>
          </p:cNvPicPr>
          <p:nvPr/>
        </p:nvPicPr>
        <p:blipFill>
          <a:blip r:embed="rId2"/>
          <a:stretch>
            <a:fillRect/>
          </a:stretch>
        </p:blipFill>
        <p:spPr>
          <a:xfrm>
            <a:off x="3020116" y="1244600"/>
            <a:ext cx="5503171" cy="50815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53" y="1254232"/>
            <a:ext cx="2385097" cy="28240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9514" y="1412747"/>
            <a:ext cx="1872233" cy="23091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9144000" cy="765175"/>
          </a:xfrm>
          <a:custGeom>
            <a:avLst/>
            <a:gdLst/>
            <a:ahLst/>
            <a:cxnLst/>
            <a:rect l="l" t="t" r="r" b="b"/>
            <a:pathLst>
              <a:path w="9144000" h="765175">
                <a:moveTo>
                  <a:pt x="9144000" y="0"/>
                </a:moveTo>
                <a:lnTo>
                  <a:pt x="0" y="0"/>
                </a:lnTo>
                <a:lnTo>
                  <a:pt x="0" y="765175"/>
                </a:lnTo>
                <a:lnTo>
                  <a:pt x="9144000" y="765175"/>
                </a:lnTo>
                <a:lnTo>
                  <a:pt x="9144000" y="0"/>
                </a:lnTo>
                <a:close/>
              </a:path>
            </a:pathLst>
          </a:custGeom>
          <a:solidFill>
            <a:srgbClr val="767C79"/>
          </a:solidFill>
        </p:spPr>
        <p:txBody>
          <a:bodyPr wrap="square" lIns="0" tIns="0" rIns="0" bIns="0" rtlCol="0"/>
          <a:lstStyle/>
          <a:p>
            <a:endParaRPr/>
          </a:p>
        </p:txBody>
      </p:sp>
      <p:sp>
        <p:nvSpPr>
          <p:cNvPr id="5" name="object 5"/>
          <p:cNvSpPr/>
          <p:nvPr/>
        </p:nvSpPr>
        <p:spPr>
          <a:xfrm>
            <a:off x="0" y="765238"/>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a:endParaRPr/>
          </a:p>
        </p:txBody>
      </p:sp>
      <p:sp>
        <p:nvSpPr>
          <p:cNvPr id="7" name="object 7"/>
          <p:cNvSpPr/>
          <p:nvPr/>
        </p:nvSpPr>
        <p:spPr>
          <a:xfrm>
            <a:off x="2197100" y="765111"/>
            <a:ext cx="46037" cy="5732526"/>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341626" y="1195324"/>
            <a:ext cx="6623050" cy="381635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a:endParaRPr/>
          </a:p>
        </p:txBody>
      </p:sp>
      <p:sp>
        <p:nvSpPr>
          <p:cNvPr id="10" name="object 10"/>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a:endParaRPr/>
          </a:p>
        </p:txBody>
      </p:sp>
      <p:sp>
        <p:nvSpPr>
          <p:cNvPr id="12" name="object 12"/>
          <p:cNvSpPr txBox="1"/>
          <p:nvPr/>
        </p:nvSpPr>
        <p:spPr>
          <a:xfrm>
            <a:off x="2922522" y="1275333"/>
            <a:ext cx="5700777" cy="4101764"/>
          </a:xfrm>
          <a:prstGeom prst="rect">
            <a:avLst/>
          </a:prstGeom>
        </p:spPr>
        <p:txBody>
          <a:bodyPr vert="horz" wrap="square" lIns="0" tIns="13335" rIns="0" bIns="0" rtlCol="0">
            <a:spAutoFit/>
          </a:bodyPr>
          <a:lstStyle/>
          <a:p>
            <a:pPr marL="12700" marR="5080">
              <a:lnSpc>
                <a:spcPct val="100000"/>
              </a:lnSpc>
              <a:spcBef>
                <a:spcPts val="2510"/>
              </a:spcBef>
            </a:pPr>
            <a:r>
              <a:rPr sz="4000" spc="-5" dirty="0">
                <a:latin typeface="Arial" panose="020B0604020202020204"/>
                <a:cs typeface="Arial" panose="020B0604020202020204"/>
              </a:rPr>
              <a:t>Data-Level Parallelism</a:t>
            </a:r>
            <a:r>
              <a:rPr sz="4000" spc="-40" dirty="0">
                <a:latin typeface="Arial" panose="020B0604020202020204"/>
                <a:cs typeface="Arial" panose="020B0604020202020204"/>
              </a:rPr>
              <a:t> </a:t>
            </a:r>
            <a:r>
              <a:rPr sz="4000" dirty="0">
                <a:latin typeface="Arial" panose="020B0604020202020204"/>
                <a:cs typeface="Arial" panose="020B0604020202020204"/>
              </a:rPr>
              <a:t>in  </a:t>
            </a:r>
            <a:r>
              <a:rPr sz="4000" spc="-55" dirty="0">
                <a:latin typeface="Arial" panose="020B0604020202020204"/>
                <a:cs typeface="Arial" panose="020B0604020202020204"/>
              </a:rPr>
              <a:t>Vector, </a:t>
            </a:r>
            <a:r>
              <a:rPr sz="4000" dirty="0">
                <a:latin typeface="Arial" panose="020B0604020202020204"/>
                <a:cs typeface="Arial" panose="020B0604020202020204"/>
              </a:rPr>
              <a:t>SIMD, </a:t>
            </a:r>
            <a:r>
              <a:rPr sz="4000" spc="-5" dirty="0">
                <a:latin typeface="Arial" panose="020B0604020202020204"/>
                <a:cs typeface="Arial" panose="020B0604020202020204"/>
              </a:rPr>
              <a:t>and </a:t>
            </a:r>
            <a:r>
              <a:rPr sz="4000" dirty="0">
                <a:latin typeface="Arial" panose="020B0604020202020204"/>
                <a:cs typeface="Arial" panose="020B0604020202020204"/>
              </a:rPr>
              <a:t>GPU  Architectures</a:t>
            </a:r>
            <a:r>
              <a:rPr lang="en-US" sz="4000" dirty="0">
                <a:latin typeface="Arial" panose="020B0604020202020204"/>
                <a:cs typeface="Arial" panose="020B0604020202020204"/>
              </a:rPr>
              <a:t> (Chapter 4)</a:t>
            </a:r>
          </a:p>
          <a:p>
            <a:pPr marL="12700" marR="5080">
              <a:lnSpc>
                <a:spcPct val="100000"/>
              </a:lnSpc>
              <a:spcBef>
                <a:spcPts val="2510"/>
              </a:spcBef>
            </a:pPr>
            <a:endParaRPr lang="en-US" sz="3200" dirty="0">
              <a:solidFill>
                <a:srgbClr val="0066FF"/>
              </a:solidFill>
              <a:latin typeface="Arial" panose="020B0604020202020204"/>
              <a:cs typeface="Arial" panose="020B0604020202020204"/>
            </a:endParaRPr>
          </a:p>
          <a:p>
            <a:pPr marL="12700" marR="5080">
              <a:lnSpc>
                <a:spcPct val="100000"/>
              </a:lnSpc>
              <a:spcBef>
                <a:spcPts val="2510"/>
              </a:spcBef>
            </a:pPr>
            <a:r>
              <a:rPr lang="en-US" sz="2400" dirty="0">
                <a:latin typeface="Arial" panose="020B0604020202020204"/>
                <a:cs typeface="Arial" panose="020B0604020202020204"/>
              </a:rPr>
              <a:t>Based on the slides of Computer Architecture, a Quantitative Approach, 6</a:t>
            </a:r>
            <a:r>
              <a:rPr lang="en-US" sz="2400" baseline="30000" dirty="0">
                <a:latin typeface="Arial" panose="020B0604020202020204"/>
                <a:cs typeface="Arial" panose="020B0604020202020204"/>
              </a:rPr>
              <a:t>th</a:t>
            </a:r>
            <a:r>
              <a:rPr lang="en-US" sz="2400" dirty="0">
                <a:latin typeface="Arial" panose="020B0604020202020204"/>
                <a:cs typeface="Arial" panose="020B0604020202020204"/>
              </a:rPr>
              <a:t> Edition.</a:t>
            </a:r>
            <a:endParaRPr sz="2400" dirty="0">
              <a:latin typeface="Arial" panose="020B0604020202020204"/>
              <a:cs typeface="Arial" panose="020B0604020202020204"/>
            </a:endParaRPr>
          </a:p>
        </p:txBody>
      </p:sp>
      <p:sp>
        <p:nvSpPr>
          <p:cNvPr id="14" name="object 14"/>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3</a:t>
            </a:fld>
            <a:endParaRPr sz="1200">
              <a:latin typeface="Arial" panose="020B0604020202020204"/>
              <a:cs typeface="Arial" panose="020B060402020202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Rectangle 2"/>
          <p:cNvSpPr>
            <a:spLocks noGrp="1" noChangeArrowheads="1"/>
          </p:cNvSpPr>
          <p:nvPr>
            <p:ph type="title"/>
          </p:nvPr>
        </p:nvSpPr>
        <p:spPr>
          <a:xfrm>
            <a:off x="1427480" y="274003"/>
            <a:ext cx="7315200" cy="385762"/>
          </a:xfrm>
        </p:spPr>
        <p:txBody>
          <a:bodyPr>
            <a:normAutofit fontScale="90000"/>
          </a:bodyPr>
          <a:lstStyle/>
          <a:p>
            <a:pPr algn="ctr"/>
            <a:r>
              <a:rPr lang="en-US" altLang="en-US" dirty="0"/>
              <a:t>Vector Instruction Execution</a:t>
            </a:r>
          </a:p>
        </p:txBody>
      </p:sp>
      <p:sp>
        <p:nvSpPr>
          <p:cNvPr id="1092611" name="Text Box 3"/>
          <p:cNvSpPr txBox="1">
            <a:spLocks noChangeArrowheads="1"/>
          </p:cNvSpPr>
          <p:nvPr/>
        </p:nvSpPr>
        <p:spPr bwMode="auto">
          <a:xfrm>
            <a:off x="2971800" y="838200"/>
            <a:ext cx="170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Courier New" panose="02070309020205020404" pitchFamily="49" charset="0"/>
              </a:rPr>
              <a:t>ADDV C,A,B</a:t>
            </a:r>
            <a:endParaRPr lang="en-US" altLang="en-US" sz="2000" b="1">
              <a:solidFill>
                <a:srgbClr val="000000"/>
              </a:solidFill>
              <a:latin typeface="Arial" panose="020B0604020202020204" pitchFamily="34" charset="0"/>
            </a:endParaRPr>
          </a:p>
        </p:txBody>
      </p:sp>
      <p:grpSp>
        <p:nvGrpSpPr>
          <p:cNvPr id="1092612" name="Group 4"/>
          <p:cNvGrpSpPr/>
          <p:nvPr/>
        </p:nvGrpSpPr>
        <p:grpSpPr bwMode="auto">
          <a:xfrm>
            <a:off x="762000" y="1295400"/>
            <a:ext cx="2743200" cy="4832350"/>
            <a:chOff x="480" y="816"/>
            <a:chExt cx="1728" cy="3044"/>
          </a:xfrm>
        </p:grpSpPr>
        <p:grpSp>
          <p:nvGrpSpPr>
            <p:cNvPr id="1092613" name="Group 5"/>
            <p:cNvGrpSpPr/>
            <p:nvPr/>
          </p:nvGrpSpPr>
          <p:grpSpPr bwMode="auto">
            <a:xfrm>
              <a:off x="659" y="1872"/>
              <a:ext cx="797" cy="1988"/>
              <a:chOff x="816" y="1392"/>
              <a:chExt cx="797" cy="1988"/>
            </a:xfrm>
          </p:grpSpPr>
          <p:sp>
            <p:nvSpPr>
              <p:cNvPr id="1092614" name="Freeform 6"/>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15" name="Group 7"/>
              <p:cNvGrpSpPr/>
              <p:nvPr/>
            </p:nvGrpSpPr>
            <p:grpSpPr bwMode="auto">
              <a:xfrm>
                <a:off x="960" y="2928"/>
                <a:ext cx="626" cy="48"/>
                <a:chOff x="1536" y="2256"/>
                <a:chExt cx="626" cy="48"/>
              </a:xfrm>
            </p:grpSpPr>
            <p:sp>
              <p:nvSpPr>
                <p:cNvPr id="1092616" name="Rectangle 8"/>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17" name="Freeform 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18" name="Line 10"/>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19" name="Group 11"/>
              <p:cNvGrpSpPr/>
              <p:nvPr/>
            </p:nvGrpSpPr>
            <p:grpSpPr bwMode="auto">
              <a:xfrm>
                <a:off x="960" y="2448"/>
                <a:ext cx="626" cy="48"/>
                <a:chOff x="1536" y="2256"/>
                <a:chExt cx="626" cy="48"/>
              </a:xfrm>
            </p:grpSpPr>
            <p:sp>
              <p:nvSpPr>
                <p:cNvPr id="1092620" name="Rectangle 1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1" name="Freeform 1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2" name="Line 1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23" name="Group 15"/>
              <p:cNvGrpSpPr/>
              <p:nvPr/>
            </p:nvGrpSpPr>
            <p:grpSpPr bwMode="auto">
              <a:xfrm>
                <a:off x="960" y="2688"/>
                <a:ext cx="626" cy="48"/>
                <a:chOff x="1536" y="2256"/>
                <a:chExt cx="626" cy="48"/>
              </a:xfrm>
            </p:grpSpPr>
            <p:sp>
              <p:nvSpPr>
                <p:cNvPr id="1092624" name="Rectangle 16"/>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5" name="Freeform 17"/>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6" name="Line 18"/>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27" name="Text Box 19"/>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p>
            </p:txBody>
          </p:sp>
          <p:sp>
            <p:nvSpPr>
              <p:cNvPr id="1092628" name="Text Box 20"/>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p>
            </p:txBody>
          </p:sp>
          <p:sp>
            <p:nvSpPr>
              <p:cNvPr id="1092629" name="Text Box 21"/>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p>
            </p:txBody>
          </p:sp>
          <p:sp>
            <p:nvSpPr>
              <p:cNvPr id="1092630" name="Line 22"/>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1" name="Line 23"/>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2" name="Line 24"/>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3" name="Text Box 25"/>
              <p:cNvSpPr txBox="1">
                <a:spLocks noChangeArrowheads="1"/>
              </p:cNvSpPr>
              <p:nvPr/>
            </p:nvSpPr>
            <p:spPr bwMode="auto">
              <a:xfrm>
                <a:off x="816"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A[3]</a:t>
                </a:r>
              </a:p>
            </p:txBody>
          </p:sp>
          <p:sp>
            <p:nvSpPr>
              <p:cNvPr id="1092634" name="Text Box 26"/>
              <p:cNvSpPr txBox="1">
                <a:spLocks noChangeArrowheads="1"/>
              </p:cNvSpPr>
              <p:nvPr/>
            </p:nvSpPr>
            <p:spPr bwMode="auto">
              <a:xfrm>
                <a:off x="1248"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B[3]</a:t>
                </a:r>
              </a:p>
            </p:txBody>
          </p:sp>
          <p:sp>
            <p:nvSpPr>
              <p:cNvPr id="1092635" name="Text Box 27"/>
              <p:cNvSpPr txBox="1">
                <a:spLocks noChangeArrowheads="1"/>
              </p:cNvSpPr>
              <p:nvPr/>
            </p:nvSpPr>
            <p:spPr bwMode="auto">
              <a:xfrm>
                <a:off x="816"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A[4]</a:t>
                </a:r>
              </a:p>
            </p:txBody>
          </p:sp>
          <p:sp>
            <p:nvSpPr>
              <p:cNvPr id="1092636" name="Text Box 28"/>
              <p:cNvSpPr txBox="1">
                <a:spLocks noChangeArrowheads="1"/>
              </p:cNvSpPr>
              <p:nvPr/>
            </p:nvSpPr>
            <p:spPr bwMode="auto">
              <a:xfrm>
                <a:off x="1248"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B[4]</a:t>
                </a:r>
              </a:p>
            </p:txBody>
          </p:sp>
          <p:sp>
            <p:nvSpPr>
              <p:cNvPr id="1092637" name="Text Box 29"/>
              <p:cNvSpPr txBox="1">
                <a:spLocks noChangeArrowheads="1"/>
              </p:cNvSpPr>
              <p:nvPr/>
            </p:nvSpPr>
            <p:spPr bwMode="auto">
              <a:xfrm>
                <a:off x="816"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A[5]</a:t>
                </a:r>
              </a:p>
            </p:txBody>
          </p:sp>
          <p:sp>
            <p:nvSpPr>
              <p:cNvPr id="1092638" name="Text Box 30"/>
              <p:cNvSpPr txBox="1">
                <a:spLocks noChangeArrowheads="1"/>
              </p:cNvSpPr>
              <p:nvPr/>
            </p:nvSpPr>
            <p:spPr bwMode="auto">
              <a:xfrm>
                <a:off x="1248"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B[5]</a:t>
                </a:r>
              </a:p>
            </p:txBody>
          </p:sp>
          <p:sp>
            <p:nvSpPr>
              <p:cNvPr id="1092639" name="Text Box 31"/>
              <p:cNvSpPr txBox="1">
                <a:spLocks noChangeArrowheads="1"/>
              </p:cNvSpPr>
              <p:nvPr/>
            </p:nvSpPr>
            <p:spPr bwMode="auto">
              <a:xfrm>
                <a:off x="816"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A[6]</a:t>
                </a:r>
              </a:p>
            </p:txBody>
          </p:sp>
          <p:sp>
            <p:nvSpPr>
              <p:cNvPr id="1092640" name="Text Box 32"/>
              <p:cNvSpPr txBox="1">
                <a:spLocks noChangeArrowheads="1"/>
              </p:cNvSpPr>
              <p:nvPr/>
            </p:nvSpPr>
            <p:spPr bwMode="auto">
              <a:xfrm>
                <a:off x="1248"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B[6]</a:t>
                </a:r>
              </a:p>
            </p:txBody>
          </p:sp>
        </p:grpSp>
        <p:sp>
          <p:nvSpPr>
            <p:cNvPr id="1092641" name="Line 33"/>
            <p:cNvSpPr>
              <a:spLocks noChangeShapeType="1"/>
            </p:cNvSpPr>
            <p:nvPr/>
          </p:nvSpPr>
          <p:spPr bwMode="auto">
            <a:xfrm flipH="1">
              <a:off x="1152" y="816"/>
              <a:ext cx="1008" cy="1056"/>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2" name="Oval 34"/>
            <p:cNvSpPr>
              <a:spLocks noChangeArrowheads="1"/>
            </p:cNvSpPr>
            <p:nvPr/>
          </p:nvSpPr>
          <p:spPr bwMode="auto">
            <a:xfrm>
              <a:off x="480" y="912"/>
              <a:ext cx="1728" cy="714"/>
            </a:xfrm>
            <a:prstGeom prst="ellipse">
              <a:avLst/>
            </a:prstGeom>
            <a:solidFill>
              <a:schemeClr val="bg1"/>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Execution using one pipelined functional unit</a:t>
              </a:r>
            </a:p>
          </p:txBody>
        </p:sp>
      </p:grpSp>
      <p:grpSp>
        <p:nvGrpSpPr>
          <p:cNvPr id="1092643" name="Group 35"/>
          <p:cNvGrpSpPr/>
          <p:nvPr/>
        </p:nvGrpSpPr>
        <p:grpSpPr bwMode="auto">
          <a:xfrm>
            <a:off x="3200400" y="1295400"/>
            <a:ext cx="5340350" cy="4832350"/>
            <a:chOff x="2016" y="816"/>
            <a:chExt cx="3364" cy="3044"/>
          </a:xfrm>
        </p:grpSpPr>
        <p:grpSp>
          <p:nvGrpSpPr>
            <p:cNvPr id="1092644" name="Group 36"/>
            <p:cNvGrpSpPr/>
            <p:nvPr/>
          </p:nvGrpSpPr>
          <p:grpSpPr bwMode="auto">
            <a:xfrm>
              <a:off x="2016" y="1872"/>
              <a:ext cx="868" cy="1988"/>
              <a:chOff x="781" y="1392"/>
              <a:chExt cx="868" cy="1988"/>
            </a:xfrm>
          </p:grpSpPr>
          <p:sp>
            <p:nvSpPr>
              <p:cNvPr id="1092645" name="Freeform 37"/>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46" name="Group 38"/>
              <p:cNvGrpSpPr/>
              <p:nvPr/>
            </p:nvGrpSpPr>
            <p:grpSpPr bwMode="auto">
              <a:xfrm>
                <a:off x="960" y="2928"/>
                <a:ext cx="626" cy="48"/>
                <a:chOff x="1536" y="2256"/>
                <a:chExt cx="626" cy="48"/>
              </a:xfrm>
            </p:grpSpPr>
            <p:sp>
              <p:nvSpPr>
                <p:cNvPr id="1092647" name="Rectangle 3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8" name="Freeform 4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9" name="Line 4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50" name="Group 42"/>
              <p:cNvGrpSpPr/>
              <p:nvPr/>
            </p:nvGrpSpPr>
            <p:grpSpPr bwMode="auto">
              <a:xfrm>
                <a:off x="960" y="2448"/>
                <a:ext cx="626" cy="48"/>
                <a:chOff x="1536" y="2256"/>
                <a:chExt cx="626" cy="48"/>
              </a:xfrm>
            </p:grpSpPr>
            <p:sp>
              <p:nvSpPr>
                <p:cNvPr id="1092651" name="Rectangle 4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2" name="Freeform 4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3" name="Line 4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54" name="Group 46"/>
              <p:cNvGrpSpPr/>
              <p:nvPr/>
            </p:nvGrpSpPr>
            <p:grpSpPr bwMode="auto">
              <a:xfrm>
                <a:off x="960" y="2688"/>
                <a:ext cx="626" cy="48"/>
                <a:chOff x="1536" y="2256"/>
                <a:chExt cx="626" cy="48"/>
              </a:xfrm>
            </p:grpSpPr>
            <p:sp>
              <p:nvSpPr>
                <p:cNvPr id="1092655" name="Rectangle 4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6" name="Freeform 4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7" name="Line 4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58" name="Text Box 50"/>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C[4]</a:t>
                </a:r>
              </a:p>
            </p:txBody>
          </p:sp>
          <p:sp>
            <p:nvSpPr>
              <p:cNvPr id="1092659" name="Text Box 51"/>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C[8]</a:t>
                </a:r>
              </a:p>
            </p:txBody>
          </p:sp>
          <p:sp>
            <p:nvSpPr>
              <p:cNvPr id="1092660" name="Text Box 52"/>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p>
            </p:txBody>
          </p:sp>
          <p:sp>
            <p:nvSpPr>
              <p:cNvPr id="1092661" name="Line 53"/>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2" name="Line 54"/>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3" name="Line 55"/>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4" name="Text Box 56"/>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A[12]</a:t>
                </a:r>
              </a:p>
            </p:txBody>
          </p:sp>
          <p:sp>
            <p:nvSpPr>
              <p:cNvPr id="1092665" name="Text Box 57"/>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B[12]</a:t>
                </a:r>
              </a:p>
            </p:txBody>
          </p:sp>
          <p:sp>
            <p:nvSpPr>
              <p:cNvPr id="1092666" name="Text Box 58"/>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A[16]</a:t>
                </a:r>
              </a:p>
            </p:txBody>
          </p:sp>
          <p:sp>
            <p:nvSpPr>
              <p:cNvPr id="1092667" name="Text Box 59"/>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B[16]</a:t>
                </a:r>
              </a:p>
            </p:txBody>
          </p:sp>
          <p:sp>
            <p:nvSpPr>
              <p:cNvPr id="1092668" name="Text Box 60"/>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A[20]</a:t>
                </a:r>
              </a:p>
            </p:txBody>
          </p:sp>
          <p:sp>
            <p:nvSpPr>
              <p:cNvPr id="1092669" name="Text Box 61"/>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B[20]</a:t>
                </a:r>
              </a:p>
            </p:txBody>
          </p:sp>
          <p:sp>
            <p:nvSpPr>
              <p:cNvPr id="1092670" name="Text Box 62"/>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A[24]</a:t>
                </a:r>
              </a:p>
            </p:txBody>
          </p:sp>
          <p:sp>
            <p:nvSpPr>
              <p:cNvPr id="1092671" name="Text Box 63"/>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B[24]</a:t>
                </a:r>
              </a:p>
            </p:txBody>
          </p:sp>
        </p:grpSp>
        <p:grpSp>
          <p:nvGrpSpPr>
            <p:cNvPr id="1092672" name="Group 64"/>
            <p:cNvGrpSpPr/>
            <p:nvPr/>
          </p:nvGrpSpPr>
          <p:grpSpPr bwMode="auto">
            <a:xfrm>
              <a:off x="2880" y="1872"/>
              <a:ext cx="868" cy="1988"/>
              <a:chOff x="781" y="1392"/>
              <a:chExt cx="868" cy="1988"/>
            </a:xfrm>
          </p:grpSpPr>
          <p:sp>
            <p:nvSpPr>
              <p:cNvPr id="1092673" name="Freeform 65"/>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74" name="Group 66"/>
              <p:cNvGrpSpPr/>
              <p:nvPr/>
            </p:nvGrpSpPr>
            <p:grpSpPr bwMode="auto">
              <a:xfrm>
                <a:off x="960" y="2928"/>
                <a:ext cx="626" cy="48"/>
                <a:chOff x="1536" y="2256"/>
                <a:chExt cx="626" cy="48"/>
              </a:xfrm>
            </p:grpSpPr>
            <p:sp>
              <p:nvSpPr>
                <p:cNvPr id="1092675" name="Rectangle 6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76" name="Freeform 6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77" name="Line 6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78" name="Group 70"/>
              <p:cNvGrpSpPr/>
              <p:nvPr/>
            </p:nvGrpSpPr>
            <p:grpSpPr bwMode="auto">
              <a:xfrm>
                <a:off x="960" y="2448"/>
                <a:ext cx="626" cy="48"/>
                <a:chOff x="1536" y="2256"/>
                <a:chExt cx="626" cy="48"/>
              </a:xfrm>
            </p:grpSpPr>
            <p:sp>
              <p:nvSpPr>
                <p:cNvPr id="1092679" name="Rectangle 7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0" name="Freeform 7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1" name="Line 7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82" name="Group 74"/>
              <p:cNvGrpSpPr/>
              <p:nvPr/>
            </p:nvGrpSpPr>
            <p:grpSpPr bwMode="auto">
              <a:xfrm>
                <a:off x="960" y="2688"/>
                <a:ext cx="626" cy="48"/>
                <a:chOff x="1536" y="2256"/>
                <a:chExt cx="626" cy="48"/>
              </a:xfrm>
            </p:grpSpPr>
            <p:sp>
              <p:nvSpPr>
                <p:cNvPr id="1092683"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4" name="Freeform 7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5" name="Line 7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86" name="Text Box 78"/>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C[5]</a:t>
                </a:r>
              </a:p>
            </p:txBody>
          </p:sp>
          <p:sp>
            <p:nvSpPr>
              <p:cNvPr id="1092687" name="Text Box 79"/>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C[9]</a:t>
                </a:r>
              </a:p>
            </p:txBody>
          </p:sp>
          <p:sp>
            <p:nvSpPr>
              <p:cNvPr id="1092688" name="Text Box 80"/>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p>
            </p:txBody>
          </p:sp>
          <p:sp>
            <p:nvSpPr>
              <p:cNvPr id="1092689" name="Line 81"/>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0" name="Line 82"/>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1" name="Line 83"/>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2" name="Text Box 84"/>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A[13]</a:t>
                </a:r>
              </a:p>
            </p:txBody>
          </p:sp>
          <p:sp>
            <p:nvSpPr>
              <p:cNvPr id="1092693" name="Text Box 85"/>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B[13]</a:t>
                </a:r>
              </a:p>
            </p:txBody>
          </p:sp>
          <p:sp>
            <p:nvSpPr>
              <p:cNvPr id="1092694" name="Text Box 86"/>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A[17]</a:t>
                </a:r>
              </a:p>
            </p:txBody>
          </p:sp>
          <p:sp>
            <p:nvSpPr>
              <p:cNvPr id="1092695" name="Text Box 87"/>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B[17]</a:t>
                </a:r>
              </a:p>
            </p:txBody>
          </p:sp>
          <p:sp>
            <p:nvSpPr>
              <p:cNvPr id="1092696" name="Text Box 88"/>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A[21]</a:t>
                </a:r>
              </a:p>
            </p:txBody>
          </p:sp>
          <p:sp>
            <p:nvSpPr>
              <p:cNvPr id="1092697" name="Text Box 89"/>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B[21]</a:t>
                </a:r>
              </a:p>
            </p:txBody>
          </p:sp>
          <p:sp>
            <p:nvSpPr>
              <p:cNvPr id="1092698" name="Text Box 90"/>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A[25]</a:t>
                </a:r>
              </a:p>
            </p:txBody>
          </p:sp>
          <p:sp>
            <p:nvSpPr>
              <p:cNvPr id="1092699" name="Text Box 91"/>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B[25]</a:t>
                </a:r>
              </a:p>
            </p:txBody>
          </p:sp>
        </p:grpSp>
        <p:grpSp>
          <p:nvGrpSpPr>
            <p:cNvPr id="1092700" name="Group 92"/>
            <p:cNvGrpSpPr/>
            <p:nvPr/>
          </p:nvGrpSpPr>
          <p:grpSpPr bwMode="auto">
            <a:xfrm>
              <a:off x="3696" y="1872"/>
              <a:ext cx="868" cy="1988"/>
              <a:chOff x="781" y="1392"/>
              <a:chExt cx="868" cy="1988"/>
            </a:xfrm>
          </p:grpSpPr>
          <p:sp>
            <p:nvSpPr>
              <p:cNvPr id="1092701" name="Freeform 93"/>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702" name="Group 94"/>
              <p:cNvGrpSpPr/>
              <p:nvPr/>
            </p:nvGrpSpPr>
            <p:grpSpPr bwMode="auto">
              <a:xfrm>
                <a:off x="960" y="2928"/>
                <a:ext cx="626" cy="48"/>
                <a:chOff x="1536" y="2256"/>
                <a:chExt cx="626" cy="48"/>
              </a:xfrm>
            </p:grpSpPr>
            <p:sp>
              <p:nvSpPr>
                <p:cNvPr id="1092703" name="Rectangle 9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4" name="Freeform 9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5" name="Line 9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06" name="Group 98"/>
              <p:cNvGrpSpPr/>
              <p:nvPr/>
            </p:nvGrpSpPr>
            <p:grpSpPr bwMode="auto">
              <a:xfrm>
                <a:off x="960" y="2448"/>
                <a:ext cx="626" cy="48"/>
                <a:chOff x="1536" y="2256"/>
                <a:chExt cx="626" cy="48"/>
              </a:xfrm>
            </p:grpSpPr>
            <p:sp>
              <p:nvSpPr>
                <p:cNvPr id="1092707" name="Rectangle 9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8" name="Freeform 10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9" name="Line 10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10" name="Group 102"/>
              <p:cNvGrpSpPr/>
              <p:nvPr/>
            </p:nvGrpSpPr>
            <p:grpSpPr bwMode="auto">
              <a:xfrm>
                <a:off x="960" y="2688"/>
                <a:ext cx="626" cy="48"/>
                <a:chOff x="1536" y="2256"/>
                <a:chExt cx="626" cy="48"/>
              </a:xfrm>
            </p:grpSpPr>
            <p:sp>
              <p:nvSpPr>
                <p:cNvPr id="1092711" name="Rectangle 10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2" name="Freeform 10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3" name="Line 10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714" name="Text Box 106"/>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C[6]</a:t>
                </a:r>
              </a:p>
            </p:txBody>
          </p:sp>
          <p:sp>
            <p:nvSpPr>
              <p:cNvPr id="1092715" name="Text Box 107"/>
              <p:cNvSpPr txBox="1">
                <a:spLocks noChangeArrowheads="1"/>
              </p:cNvSpPr>
              <p:nvPr/>
            </p:nvSpPr>
            <p:spPr bwMode="auto">
              <a:xfrm>
                <a:off x="1021" y="244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C[10]</a:t>
                </a:r>
              </a:p>
            </p:txBody>
          </p:sp>
          <p:sp>
            <p:nvSpPr>
              <p:cNvPr id="1092716" name="Text Box 108"/>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p>
            </p:txBody>
          </p:sp>
          <p:sp>
            <p:nvSpPr>
              <p:cNvPr id="1092717" name="Line 109"/>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8" name="Line 110"/>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9" name="Line 111"/>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20" name="Text Box 112"/>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A[14]</a:t>
                </a:r>
              </a:p>
            </p:txBody>
          </p:sp>
          <p:sp>
            <p:nvSpPr>
              <p:cNvPr id="1092721" name="Text Box 113"/>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B[14]</a:t>
                </a:r>
              </a:p>
            </p:txBody>
          </p:sp>
          <p:sp>
            <p:nvSpPr>
              <p:cNvPr id="1092722" name="Text Box 114"/>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A[18]</a:t>
                </a:r>
              </a:p>
            </p:txBody>
          </p:sp>
          <p:sp>
            <p:nvSpPr>
              <p:cNvPr id="1092723" name="Text Box 115"/>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B[18]</a:t>
                </a:r>
              </a:p>
            </p:txBody>
          </p:sp>
          <p:sp>
            <p:nvSpPr>
              <p:cNvPr id="1092724" name="Text Box 116"/>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A[22]</a:t>
                </a:r>
              </a:p>
            </p:txBody>
          </p:sp>
          <p:sp>
            <p:nvSpPr>
              <p:cNvPr id="1092725" name="Text Box 117"/>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B[22]</a:t>
                </a:r>
              </a:p>
            </p:txBody>
          </p:sp>
          <p:sp>
            <p:nvSpPr>
              <p:cNvPr id="1092726" name="Text Box 118"/>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A[26]</a:t>
                </a:r>
              </a:p>
            </p:txBody>
          </p:sp>
          <p:sp>
            <p:nvSpPr>
              <p:cNvPr id="1092727" name="Text Box 119"/>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B[26]</a:t>
                </a:r>
              </a:p>
            </p:txBody>
          </p:sp>
        </p:grpSp>
        <p:grpSp>
          <p:nvGrpSpPr>
            <p:cNvPr id="1092728" name="Group 120"/>
            <p:cNvGrpSpPr/>
            <p:nvPr/>
          </p:nvGrpSpPr>
          <p:grpSpPr bwMode="auto">
            <a:xfrm>
              <a:off x="4512" y="1872"/>
              <a:ext cx="868" cy="1988"/>
              <a:chOff x="781" y="1392"/>
              <a:chExt cx="868" cy="1988"/>
            </a:xfrm>
          </p:grpSpPr>
          <p:sp>
            <p:nvSpPr>
              <p:cNvPr id="1092729" name="Freeform 121"/>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730" name="Group 122"/>
              <p:cNvGrpSpPr/>
              <p:nvPr/>
            </p:nvGrpSpPr>
            <p:grpSpPr bwMode="auto">
              <a:xfrm>
                <a:off x="960" y="2928"/>
                <a:ext cx="626" cy="48"/>
                <a:chOff x="1536" y="2256"/>
                <a:chExt cx="626" cy="48"/>
              </a:xfrm>
            </p:grpSpPr>
            <p:sp>
              <p:nvSpPr>
                <p:cNvPr id="1092731" name="Rectangle 12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2" name="Freeform 12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3" name="Line 12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34" name="Group 126"/>
              <p:cNvGrpSpPr/>
              <p:nvPr/>
            </p:nvGrpSpPr>
            <p:grpSpPr bwMode="auto">
              <a:xfrm>
                <a:off x="960" y="2448"/>
                <a:ext cx="626" cy="48"/>
                <a:chOff x="1536" y="2256"/>
                <a:chExt cx="626" cy="48"/>
              </a:xfrm>
            </p:grpSpPr>
            <p:sp>
              <p:nvSpPr>
                <p:cNvPr id="1092735" name="Rectangle 12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6" name="Freeform 12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7" name="Line 12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38" name="Group 130"/>
              <p:cNvGrpSpPr/>
              <p:nvPr/>
            </p:nvGrpSpPr>
            <p:grpSpPr bwMode="auto">
              <a:xfrm>
                <a:off x="960" y="2688"/>
                <a:ext cx="626" cy="48"/>
                <a:chOff x="1536" y="2256"/>
                <a:chExt cx="626" cy="48"/>
              </a:xfrm>
            </p:grpSpPr>
            <p:sp>
              <p:nvSpPr>
                <p:cNvPr id="1092739" name="Rectangle 13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0" name="Freeform 13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1" name="Line 13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742" name="Text Box 134"/>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C[7]</a:t>
                </a:r>
              </a:p>
            </p:txBody>
          </p:sp>
          <p:sp>
            <p:nvSpPr>
              <p:cNvPr id="1092743" name="Text Box 135"/>
              <p:cNvSpPr txBox="1">
                <a:spLocks noChangeArrowheads="1"/>
              </p:cNvSpPr>
              <p:nvPr/>
            </p:nvSpPr>
            <p:spPr bwMode="auto">
              <a:xfrm>
                <a:off x="1021" y="244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C[11]</a:t>
                </a:r>
              </a:p>
            </p:txBody>
          </p:sp>
          <p:sp>
            <p:nvSpPr>
              <p:cNvPr id="1092744" name="Text Box 136"/>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C[3]</a:t>
                </a:r>
              </a:p>
            </p:txBody>
          </p:sp>
          <p:sp>
            <p:nvSpPr>
              <p:cNvPr id="1092745" name="Line 137"/>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6" name="Line 138"/>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7" name="Line 139"/>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8" name="Text Box 140"/>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A[15]</a:t>
                </a:r>
              </a:p>
            </p:txBody>
          </p:sp>
          <p:sp>
            <p:nvSpPr>
              <p:cNvPr id="1092749" name="Text Box 141"/>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B[15]</a:t>
                </a:r>
              </a:p>
            </p:txBody>
          </p:sp>
          <p:sp>
            <p:nvSpPr>
              <p:cNvPr id="1092750" name="Text Box 142"/>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A[19]</a:t>
                </a:r>
              </a:p>
            </p:txBody>
          </p:sp>
          <p:sp>
            <p:nvSpPr>
              <p:cNvPr id="1092751" name="Text Box 143"/>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B[19]</a:t>
                </a:r>
              </a:p>
            </p:txBody>
          </p:sp>
          <p:sp>
            <p:nvSpPr>
              <p:cNvPr id="1092752" name="Text Box 144"/>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A[23]</a:t>
                </a:r>
              </a:p>
            </p:txBody>
          </p:sp>
          <p:sp>
            <p:nvSpPr>
              <p:cNvPr id="1092753" name="Text Box 145"/>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B[23]</a:t>
                </a:r>
              </a:p>
            </p:txBody>
          </p:sp>
          <p:sp>
            <p:nvSpPr>
              <p:cNvPr id="1092754" name="Text Box 146"/>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A[27]</a:t>
                </a:r>
              </a:p>
            </p:txBody>
          </p:sp>
          <p:sp>
            <p:nvSpPr>
              <p:cNvPr id="1092755" name="Text Box 147"/>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B[27]</a:t>
                </a:r>
              </a:p>
            </p:txBody>
          </p:sp>
        </p:grpSp>
        <p:sp>
          <p:nvSpPr>
            <p:cNvPr id="1092756" name="Line 148"/>
            <p:cNvSpPr>
              <a:spLocks noChangeShapeType="1"/>
            </p:cNvSpPr>
            <p:nvPr/>
          </p:nvSpPr>
          <p:spPr bwMode="auto">
            <a:xfrm>
              <a:off x="2736" y="816"/>
              <a:ext cx="912" cy="1008"/>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57" name="Oval 149"/>
            <p:cNvSpPr>
              <a:spLocks noChangeArrowheads="1"/>
            </p:cNvSpPr>
            <p:nvPr/>
          </p:nvSpPr>
          <p:spPr bwMode="auto">
            <a:xfrm flipH="1">
              <a:off x="2304" y="912"/>
              <a:ext cx="1728" cy="714"/>
            </a:xfrm>
            <a:prstGeom prst="ellipse">
              <a:avLst/>
            </a:prstGeom>
            <a:solidFill>
              <a:schemeClr val="bg1"/>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Execution using four pipelined functional units</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a:xfrm>
            <a:off x="1176655" y="132080"/>
            <a:ext cx="7162800" cy="685800"/>
          </a:xfrm>
        </p:spPr>
        <p:txBody>
          <a:bodyPr>
            <a:normAutofit fontScale="90000"/>
          </a:bodyPr>
          <a:lstStyle/>
          <a:p>
            <a:pPr algn="ctr"/>
            <a:r>
              <a:rPr lang="en-US" altLang="en-US" dirty="0"/>
              <a:t>Automatic Code Vectorization</a:t>
            </a:r>
          </a:p>
        </p:txBody>
      </p:sp>
      <p:sp>
        <p:nvSpPr>
          <p:cNvPr id="1097731" name="Text Box 3"/>
          <p:cNvSpPr txBox="1">
            <a:spLocks noChangeArrowheads="1"/>
          </p:cNvSpPr>
          <p:nvPr/>
        </p:nvSpPr>
        <p:spPr bwMode="auto">
          <a:xfrm>
            <a:off x="2286000" y="817563"/>
            <a:ext cx="4383088"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10000"/>
              </a:spcBef>
              <a:buClrTx/>
              <a:buSzTx/>
              <a:buFontTx/>
              <a:buNone/>
            </a:pPr>
            <a:r>
              <a:rPr lang="en-US" altLang="en-US" sz="2400" b="1">
                <a:solidFill>
                  <a:srgbClr val="000000"/>
                </a:solidFill>
                <a:latin typeface="Courier New" panose="02070309020205020404" pitchFamily="49" charset="0"/>
              </a:rPr>
              <a:t>for (i=0; i &lt; N; i++)</a:t>
            </a:r>
          </a:p>
          <a:p>
            <a:pPr eaLnBrk="0" hangingPunct="0">
              <a:spcBef>
                <a:spcPct val="10000"/>
              </a:spcBef>
              <a:buClrTx/>
              <a:buSzTx/>
              <a:buFontTx/>
              <a:buNone/>
            </a:pPr>
            <a:r>
              <a:rPr lang="en-US" altLang="en-US" sz="2400" b="1">
                <a:solidFill>
                  <a:srgbClr val="000000"/>
                </a:solidFill>
                <a:latin typeface="Courier New" panose="02070309020205020404" pitchFamily="49" charset="0"/>
              </a:rPr>
              <a:t>    C[i] = A[i] + B[i];</a:t>
            </a:r>
          </a:p>
        </p:txBody>
      </p:sp>
      <p:grpSp>
        <p:nvGrpSpPr>
          <p:cNvPr id="1097732" name="Group 4"/>
          <p:cNvGrpSpPr/>
          <p:nvPr/>
        </p:nvGrpSpPr>
        <p:grpSpPr bwMode="auto">
          <a:xfrm>
            <a:off x="-36513" y="1447800"/>
            <a:ext cx="3195638" cy="5257800"/>
            <a:chOff x="-23" y="912"/>
            <a:chExt cx="2013" cy="3312"/>
          </a:xfrm>
        </p:grpSpPr>
        <p:grpSp>
          <p:nvGrpSpPr>
            <p:cNvPr id="1097733" name="Group 5"/>
            <p:cNvGrpSpPr/>
            <p:nvPr/>
          </p:nvGrpSpPr>
          <p:grpSpPr bwMode="auto">
            <a:xfrm>
              <a:off x="660" y="1248"/>
              <a:ext cx="1043" cy="1426"/>
              <a:chOff x="708" y="912"/>
              <a:chExt cx="1043" cy="1426"/>
            </a:xfrm>
          </p:grpSpPr>
          <p:sp>
            <p:nvSpPr>
              <p:cNvPr id="1097734" name="AutoShape 6"/>
              <p:cNvSpPr>
                <a:spLocks noChangeArrowheads="1"/>
              </p:cNvSpPr>
              <p:nvPr/>
            </p:nvSpPr>
            <p:spPr bwMode="auto">
              <a:xfrm>
                <a:off x="708" y="912"/>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35" name="AutoShape 7"/>
              <p:cNvSpPr>
                <a:spLocks noChangeArrowheads="1"/>
              </p:cNvSpPr>
              <p:nvPr/>
            </p:nvSpPr>
            <p:spPr bwMode="auto">
              <a:xfrm>
                <a:off x="1284" y="1200"/>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36" name="AutoShape 8"/>
              <p:cNvSpPr>
                <a:spLocks noChangeArrowheads="1"/>
              </p:cNvSpPr>
              <p:nvPr/>
            </p:nvSpPr>
            <p:spPr bwMode="auto">
              <a:xfrm>
                <a:off x="948" y="1632"/>
                <a:ext cx="422"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p>
            </p:txBody>
          </p:sp>
          <p:sp>
            <p:nvSpPr>
              <p:cNvPr id="1097737" name="AutoShape 9"/>
              <p:cNvSpPr>
                <a:spLocks noChangeArrowheads="1"/>
              </p:cNvSpPr>
              <p:nvPr/>
            </p:nvSpPr>
            <p:spPr bwMode="auto">
              <a:xfrm>
                <a:off x="916" y="2064"/>
                <a:ext cx="531"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p>
            </p:txBody>
          </p:sp>
          <p:sp>
            <p:nvSpPr>
              <p:cNvPr id="1097738" name="Line 10"/>
              <p:cNvSpPr>
                <a:spLocks noChangeShapeType="1"/>
              </p:cNvSpPr>
              <p:nvPr/>
            </p:nvSpPr>
            <p:spPr bwMode="auto">
              <a:xfrm>
                <a:off x="948" y="1200"/>
                <a:ext cx="144"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39" name="Line 11"/>
              <p:cNvSpPr>
                <a:spLocks noChangeShapeType="1"/>
              </p:cNvSpPr>
              <p:nvPr/>
            </p:nvSpPr>
            <p:spPr bwMode="auto">
              <a:xfrm flipH="1">
                <a:off x="1236" y="1488"/>
                <a:ext cx="192"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0" name="Line 12"/>
              <p:cNvSpPr>
                <a:spLocks noChangeShapeType="1"/>
              </p:cNvSpPr>
              <p:nvPr/>
            </p:nvSpPr>
            <p:spPr bwMode="auto">
              <a:xfrm>
                <a:off x="1188" y="192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7741" name="Group 13"/>
            <p:cNvGrpSpPr/>
            <p:nvPr/>
          </p:nvGrpSpPr>
          <p:grpSpPr bwMode="auto">
            <a:xfrm>
              <a:off x="672" y="2736"/>
              <a:ext cx="1043" cy="1426"/>
              <a:chOff x="720" y="2400"/>
              <a:chExt cx="1043" cy="1426"/>
            </a:xfrm>
          </p:grpSpPr>
          <p:sp>
            <p:nvSpPr>
              <p:cNvPr id="1097742" name="AutoShape 14"/>
              <p:cNvSpPr>
                <a:spLocks noChangeArrowheads="1"/>
              </p:cNvSpPr>
              <p:nvPr/>
            </p:nvSpPr>
            <p:spPr bwMode="auto">
              <a:xfrm>
                <a:off x="720" y="2400"/>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43" name="AutoShape 15"/>
              <p:cNvSpPr>
                <a:spLocks noChangeArrowheads="1"/>
              </p:cNvSpPr>
              <p:nvPr/>
            </p:nvSpPr>
            <p:spPr bwMode="auto">
              <a:xfrm>
                <a:off x="1296" y="2688"/>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44" name="AutoShape 16"/>
              <p:cNvSpPr>
                <a:spLocks noChangeArrowheads="1"/>
              </p:cNvSpPr>
              <p:nvPr/>
            </p:nvSpPr>
            <p:spPr bwMode="auto">
              <a:xfrm>
                <a:off x="960" y="3120"/>
                <a:ext cx="422"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p>
            </p:txBody>
          </p:sp>
          <p:sp>
            <p:nvSpPr>
              <p:cNvPr id="1097745" name="AutoShape 17"/>
              <p:cNvSpPr>
                <a:spLocks noChangeArrowheads="1"/>
              </p:cNvSpPr>
              <p:nvPr/>
            </p:nvSpPr>
            <p:spPr bwMode="auto">
              <a:xfrm>
                <a:off x="928" y="3552"/>
                <a:ext cx="531"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p>
            </p:txBody>
          </p:sp>
          <p:sp>
            <p:nvSpPr>
              <p:cNvPr id="1097746" name="Line 18"/>
              <p:cNvSpPr>
                <a:spLocks noChangeShapeType="1"/>
              </p:cNvSpPr>
              <p:nvPr/>
            </p:nvSpPr>
            <p:spPr bwMode="auto">
              <a:xfrm>
                <a:off x="960" y="2688"/>
                <a:ext cx="144"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7" name="Line 19"/>
              <p:cNvSpPr>
                <a:spLocks noChangeShapeType="1"/>
              </p:cNvSpPr>
              <p:nvPr/>
            </p:nvSpPr>
            <p:spPr bwMode="auto">
              <a:xfrm flipH="1">
                <a:off x="1248" y="2976"/>
                <a:ext cx="192"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8" name="Line 20"/>
              <p:cNvSpPr>
                <a:spLocks noChangeShapeType="1"/>
              </p:cNvSpPr>
              <p:nvPr/>
            </p:nvSpPr>
            <p:spPr bwMode="auto">
              <a:xfrm>
                <a:off x="1200" y="34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7749"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0"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1" name="Text Box 23"/>
            <p:cNvSpPr txBox="1">
              <a:spLocks noChangeArrowheads="1"/>
            </p:cNvSpPr>
            <p:nvPr/>
          </p:nvSpPr>
          <p:spPr bwMode="auto">
            <a:xfrm>
              <a:off x="-23" y="1584"/>
              <a:ext cx="5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1</a:t>
              </a:r>
            </a:p>
          </p:txBody>
        </p:sp>
        <p:sp>
          <p:nvSpPr>
            <p:cNvPr id="1097752" name="Text Box 24"/>
            <p:cNvSpPr txBox="1">
              <a:spLocks noChangeArrowheads="1"/>
            </p:cNvSpPr>
            <p:nvPr/>
          </p:nvSpPr>
          <p:spPr bwMode="auto">
            <a:xfrm>
              <a:off x="-23" y="3072"/>
              <a:ext cx="5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2</a:t>
              </a:r>
            </a:p>
          </p:txBody>
        </p:sp>
        <p:sp>
          <p:nvSpPr>
            <p:cNvPr id="1097753" name="Text Box 25"/>
            <p:cNvSpPr txBox="1">
              <a:spLocks noChangeArrowheads="1"/>
            </p:cNvSpPr>
            <p:nvPr/>
          </p:nvSpPr>
          <p:spPr bwMode="auto">
            <a:xfrm>
              <a:off x="96" y="912"/>
              <a:ext cx="18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000000"/>
                  </a:solidFill>
                  <a:latin typeface="Arial" panose="020B0604020202020204" pitchFamily="34" charset="0"/>
                </a:rPr>
                <a:t>Scalar Sequential Code</a:t>
              </a:r>
            </a:p>
          </p:txBody>
        </p:sp>
      </p:grpSp>
      <p:sp>
        <p:nvSpPr>
          <p:cNvPr id="1097754" name="Text Box 26"/>
          <p:cNvSpPr txBox="1">
            <a:spLocks noChangeArrowheads="1"/>
          </p:cNvSpPr>
          <p:nvPr/>
        </p:nvSpPr>
        <p:spPr bwMode="auto">
          <a:xfrm>
            <a:off x="2946400" y="5334000"/>
            <a:ext cx="6096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r>
              <a:rPr lang="en-US" altLang="en-US" sz="2000" b="1" dirty="0">
                <a:solidFill>
                  <a:srgbClr val="000000"/>
                </a:solidFill>
                <a:latin typeface="Arial" panose="020B0604020202020204" pitchFamily="34" charset="0"/>
              </a:rPr>
              <a:t>Vectorization is </a:t>
            </a:r>
            <a:r>
              <a:rPr lang="en-US" altLang="en-US" sz="2000" b="1" dirty="0">
                <a:solidFill>
                  <a:srgbClr val="FF0000"/>
                </a:solidFill>
                <a:latin typeface="Arial" panose="020B0604020202020204" pitchFamily="34" charset="0"/>
              </a:rPr>
              <a:t>a massive compile-time </a:t>
            </a:r>
            <a:r>
              <a:rPr lang="en-US" altLang="en-US" sz="2000" b="1" dirty="0">
                <a:solidFill>
                  <a:srgbClr val="000000"/>
                </a:solidFill>
                <a:latin typeface="Arial" panose="020B0604020202020204" pitchFamily="34" charset="0"/>
              </a:rPr>
              <a:t>reordering of operation sequencing</a:t>
            </a:r>
          </a:p>
          <a:p>
            <a:pPr eaLnBrk="0" hangingPunct="0">
              <a:spcBef>
                <a:spcPct val="0"/>
              </a:spcBef>
              <a:buClrTx/>
              <a:buSzTx/>
              <a:buFontTx/>
              <a:buNone/>
            </a:pPr>
            <a:r>
              <a:rPr lang="en-US" altLang="en-US" sz="2000" b="1" dirty="0">
                <a:solidFill>
                  <a:srgbClr val="000000"/>
                </a:solidFill>
                <a:latin typeface="Arial" panose="020B0604020202020204" pitchFamily="34" charset="0"/>
                <a:sym typeface="Symbol" panose="05050102010706020507" pitchFamily="18" charset="2"/>
              </a:rPr>
              <a:t> </a:t>
            </a:r>
            <a:r>
              <a:rPr lang="en-US" altLang="en-US" sz="2000" b="1" dirty="0">
                <a:solidFill>
                  <a:srgbClr val="000000"/>
                </a:solidFill>
                <a:latin typeface="Arial" panose="020B0604020202020204" pitchFamily="34" charset="0"/>
              </a:rPr>
              <a:t>requires extensive loop dependence analysis</a:t>
            </a:r>
          </a:p>
        </p:txBody>
      </p:sp>
      <p:grpSp>
        <p:nvGrpSpPr>
          <p:cNvPr id="1097755" name="Group 27"/>
          <p:cNvGrpSpPr/>
          <p:nvPr/>
        </p:nvGrpSpPr>
        <p:grpSpPr bwMode="auto">
          <a:xfrm>
            <a:off x="3048000" y="1371600"/>
            <a:ext cx="6094413" cy="3825875"/>
            <a:chOff x="1920" y="864"/>
            <a:chExt cx="3839" cy="2410"/>
          </a:xfrm>
        </p:grpSpPr>
        <p:sp>
          <p:nvSpPr>
            <p:cNvPr id="1097756" name="AutoShape 28"/>
            <p:cNvSpPr>
              <a:spLocks noChangeArrowheads="1"/>
            </p:cNvSpPr>
            <p:nvPr/>
          </p:nvSpPr>
          <p:spPr bwMode="auto">
            <a:xfrm>
              <a:off x="2352" y="1536"/>
              <a:ext cx="3168" cy="384"/>
            </a:xfrm>
            <a:prstGeom prst="roundRect">
              <a:avLst>
                <a:gd name="adj" fmla="val 16667"/>
              </a:avLst>
            </a:prstGeom>
            <a:solidFill>
              <a:schemeClr val="accent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7" name="AutoShape 29"/>
            <p:cNvSpPr>
              <a:spLocks noChangeArrowheads="1"/>
            </p:cNvSpPr>
            <p:nvPr/>
          </p:nvSpPr>
          <p:spPr bwMode="auto">
            <a:xfrm>
              <a:off x="2352" y="1138"/>
              <a:ext cx="3168" cy="365"/>
            </a:xfrm>
            <a:prstGeom prst="roundRect">
              <a:avLst>
                <a:gd name="adj" fmla="val 16667"/>
              </a:avLst>
            </a:prstGeom>
            <a:solidFill>
              <a:srgbClr val="CCFF33"/>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endParaRPr lang="en-US" altLang="en-US" sz="2800" b="1">
                <a:solidFill>
                  <a:srgbClr val="000000"/>
                </a:solidFill>
                <a:latin typeface="Arial" panose="020B0604020202020204" pitchFamily="34" charset="0"/>
              </a:endParaRPr>
            </a:p>
          </p:txBody>
        </p:sp>
        <p:sp>
          <p:nvSpPr>
            <p:cNvPr id="1097758" name="AutoShape 30"/>
            <p:cNvSpPr>
              <a:spLocks noChangeArrowheads="1"/>
            </p:cNvSpPr>
            <p:nvPr/>
          </p:nvSpPr>
          <p:spPr bwMode="auto">
            <a:xfrm>
              <a:off x="2352" y="1968"/>
              <a:ext cx="3168" cy="336"/>
            </a:xfrm>
            <a:prstGeom prst="roundRect">
              <a:avLst>
                <a:gd name="adj" fmla="val 16667"/>
              </a:avLst>
            </a:prstGeom>
            <a:solidFill>
              <a:srgbClr val="FF00FF"/>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9" name="AutoShape 31"/>
            <p:cNvSpPr>
              <a:spLocks noChangeArrowheads="1"/>
            </p:cNvSpPr>
            <p:nvPr/>
          </p:nvSpPr>
          <p:spPr bwMode="auto">
            <a:xfrm>
              <a:off x="2352" y="2400"/>
              <a:ext cx="3168" cy="288"/>
            </a:xfrm>
            <a:prstGeom prst="roundRect">
              <a:avLst>
                <a:gd name="adj" fmla="val 16667"/>
              </a:avLst>
            </a:prstGeom>
            <a:solidFill>
              <a:srgbClr val="FFFF66"/>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0" name="Text Box 32"/>
            <p:cNvSpPr txBox="1">
              <a:spLocks noChangeArrowheads="1"/>
            </p:cNvSpPr>
            <p:nvPr/>
          </p:nvSpPr>
          <p:spPr bwMode="auto">
            <a:xfrm>
              <a:off x="4548" y="3024"/>
              <a:ext cx="121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Vector Instruction</a:t>
              </a:r>
            </a:p>
          </p:txBody>
        </p:sp>
        <p:sp>
          <p:nvSpPr>
            <p:cNvPr id="1097761" name="AutoShape 33"/>
            <p:cNvSpPr>
              <a:spLocks noChangeArrowheads="1"/>
            </p:cNvSpPr>
            <p:nvPr/>
          </p:nvSpPr>
          <p:spPr bwMode="auto">
            <a:xfrm>
              <a:off x="2640" y="1200"/>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62" name="AutoShape 34"/>
            <p:cNvSpPr>
              <a:spLocks noChangeArrowheads="1"/>
            </p:cNvSpPr>
            <p:nvPr/>
          </p:nvSpPr>
          <p:spPr bwMode="auto">
            <a:xfrm>
              <a:off x="3216" y="1584"/>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63" name="AutoShape 35"/>
            <p:cNvSpPr>
              <a:spLocks noChangeArrowheads="1"/>
            </p:cNvSpPr>
            <p:nvPr/>
          </p:nvSpPr>
          <p:spPr bwMode="auto">
            <a:xfrm>
              <a:off x="2880" y="2016"/>
              <a:ext cx="422"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p>
          </p:txBody>
        </p:sp>
        <p:sp>
          <p:nvSpPr>
            <p:cNvPr id="1097764" name="AutoShape 36"/>
            <p:cNvSpPr>
              <a:spLocks noChangeArrowheads="1"/>
            </p:cNvSpPr>
            <p:nvPr/>
          </p:nvSpPr>
          <p:spPr bwMode="auto">
            <a:xfrm>
              <a:off x="2848" y="2400"/>
              <a:ext cx="531"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p>
          </p:txBody>
        </p:sp>
        <p:sp>
          <p:nvSpPr>
            <p:cNvPr id="1097765" name="Line 37"/>
            <p:cNvSpPr>
              <a:spLocks noChangeShapeType="1"/>
            </p:cNvSpPr>
            <p:nvPr/>
          </p:nvSpPr>
          <p:spPr bwMode="auto">
            <a:xfrm>
              <a:off x="2880" y="1488"/>
              <a:ext cx="144" cy="528"/>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6" name="Line 38"/>
            <p:cNvSpPr>
              <a:spLocks noChangeShapeType="1"/>
            </p:cNvSpPr>
            <p:nvPr/>
          </p:nvSpPr>
          <p:spPr bwMode="auto">
            <a:xfrm flipH="1">
              <a:off x="3168" y="1872"/>
              <a:ext cx="144"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7" name="Line 39"/>
            <p:cNvSpPr>
              <a:spLocks noChangeShapeType="1"/>
            </p:cNvSpPr>
            <p:nvPr/>
          </p:nvSpPr>
          <p:spPr bwMode="auto">
            <a:xfrm>
              <a:off x="3120" y="2304"/>
              <a:ext cx="0" cy="96"/>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8" name="AutoShape 40"/>
            <p:cNvSpPr>
              <a:spLocks noChangeArrowheads="1"/>
            </p:cNvSpPr>
            <p:nvPr/>
          </p:nvSpPr>
          <p:spPr bwMode="auto">
            <a:xfrm>
              <a:off x="3840" y="1200"/>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69" name="AutoShape 41"/>
            <p:cNvSpPr>
              <a:spLocks noChangeArrowheads="1"/>
            </p:cNvSpPr>
            <p:nvPr/>
          </p:nvSpPr>
          <p:spPr bwMode="auto">
            <a:xfrm>
              <a:off x="4416" y="1584"/>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p>
          </p:txBody>
        </p:sp>
        <p:sp>
          <p:nvSpPr>
            <p:cNvPr id="1097770" name="AutoShape 42"/>
            <p:cNvSpPr>
              <a:spLocks noChangeArrowheads="1"/>
            </p:cNvSpPr>
            <p:nvPr/>
          </p:nvSpPr>
          <p:spPr bwMode="auto">
            <a:xfrm>
              <a:off x="4080" y="2016"/>
              <a:ext cx="422"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p>
          </p:txBody>
        </p:sp>
        <p:sp>
          <p:nvSpPr>
            <p:cNvPr id="1097771" name="AutoShape 43"/>
            <p:cNvSpPr>
              <a:spLocks noChangeArrowheads="1"/>
            </p:cNvSpPr>
            <p:nvPr/>
          </p:nvSpPr>
          <p:spPr bwMode="auto">
            <a:xfrm>
              <a:off x="4048" y="2400"/>
              <a:ext cx="531"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p>
          </p:txBody>
        </p:sp>
        <p:sp>
          <p:nvSpPr>
            <p:cNvPr id="1097772" name="Line 44"/>
            <p:cNvSpPr>
              <a:spLocks noChangeShapeType="1"/>
            </p:cNvSpPr>
            <p:nvPr/>
          </p:nvSpPr>
          <p:spPr bwMode="auto">
            <a:xfrm>
              <a:off x="4032" y="1488"/>
              <a:ext cx="192" cy="528"/>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3" name="Line 45"/>
            <p:cNvSpPr>
              <a:spLocks noChangeShapeType="1"/>
            </p:cNvSpPr>
            <p:nvPr/>
          </p:nvSpPr>
          <p:spPr bwMode="auto">
            <a:xfrm flipH="1">
              <a:off x="4368" y="1872"/>
              <a:ext cx="144"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4" name="Line 46"/>
            <p:cNvSpPr>
              <a:spLocks noChangeShapeType="1"/>
            </p:cNvSpPr>
            <p:nvPr/>
          </p:nvSpPr>
          <p:spPr bwMode="auto">
            <a:xfrm>
              <a:off x="4320" y="2304"/>
              <a:ext cx="0" cy="96"/>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5" name="AutoShape 47"/>
            <p:cNvSpPr>
              <a:spLocks noChangeArrowheads="1"/>
            </p:cNvSpPr>
            <p:nvPr/>
          </p:nvSpPr>
          <p:spPr bwMode="auto">
            <a:xfrm>
              <a:off x="2496" y="1152"/>
              <a:ext cx="1248" cy="1632"/>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6" name="AutoShape 48"/>
            <p:cNvSpPr>
              <a:spLocks noChangeArrowheads="1"/>
            </p:cNvSpPr>
            <p:nvPr/>
          </p:nvSpPr>
          <p:spPr bwMode="auto">
            <a:xfrm>
              <a:off x="3744" y="1152"/>
              <a:ext cx="1248" cy="1632"/>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7" name="Text Box 49"/>
            <p:cNvSpPr txBox="1">
              <a:spLocks noChangeArrowheads="1"/>
            </p:cNvSpPr>
            <p:nvPr/>
          </p:nvSpPr>
          <p:spPr bwMode="auto">
            <a:xfrm>
              <a:off x="2496" y="2832"/>
              <a:ext cx="43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1</a:t>
              </a:r>
            </a:p>
          </p:txBody>
        </p:sp>
        <p:sp>
          <p:nvSpPr>
            <p:cNvPr id="1097778" name="Text Box 50"/>
            <p:cNvSpPr txBox="1">
              <a:spLocks noChangeArrowheads="1"/>
            </p:cNvSpPr>
            <p:nvPr/>
          </p:nvSpPr>
          <p:spPr bwMode="auto">
            <a:xfrm>
              <a:off x="3744" y="2832"/>
              <a:ext cx="43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2</a:t>
              </a:r>
            </a:p>
          </p:txBody>
        </p:sp>
        <p:sp>
          <p:nvSpPr>
            <p:cNvPr id="1097779" name="Text Box 51"/>
            <p:cNvSpPr txBox="1">
              <a:spLocks noChangeArrowheads="1"/>
            </p:cNvSpPr>
            <p:nvPr/>
          </p:nvSpPr>
          <p:spPr bwMode="auto">
            <a:xfrm>
              <a:off x="4080" y="864"/>
              <a:ext cx="137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000000"/>
                  </a:solidFill>
                  <a:latin typeface="Arial" panose="020B0604020202020204" pitchFamily="34" charset="0"/>
                </a:rPr>
                <a:t>Vectorized Code</a:t>
              </a:r>
            </a:p>
          </p:txBody>
        </p:sp>
        <p:sp>
          <p:nvSpPr>
            <p:cNvPr id="1097780" name="Line 52"/>
            <p:cNvSpPr>
              <a:spLocks noChangeShapeType="1"/>
            </p:cNvSpPr>
            <p:nvPr/>
          </p:nvSpPr>
          <p:spPr bwMode="auto">
            <a:xfrm>
              <a:off x="5088" y="2688"/>
              <a:ext cx="96" cy="384"/>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81" name="Line 53"/>
            <p:cNvSpPr>
              <a:spLocks noChangeShapeType="1"/>
            </p:cNvSpPr>
            <p:nvPr/>
          </p:nvSpPr>
          <p:spPr bwMode="auto">
            <a:xfrm>
              <a:off x="2160" y="1536"/>
              <a:ext cx="0" cy="100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82" name="Text Box 54"/>
            <p:cNvSpPr txBox="1">
              <a:spLocks noChangeArrowheads="1"/>
            </p:cNvSpPr>
            <p:nvPr/>
          </p:nvSpPr>
          <p:spPr bwMode="auto">
            <a:xfrm rot="-5400000">
              <a:off x="1782" y="1818"/>
              <a:ext cx="5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buClrTx/>
                <a:buSzTx/>
                <a:buFontTx/>
                <a:buNone/>
              </a:pPr>
              <a:r>
                <a:rPr lang="en-US" altLang="en-US" sz="2400" b="1" i="1">
                  <a:solidFill>
                    <a:srgbClr val="000000"/>
                  </a:solidFill>
                  <a:latin typeface="Arial" panose="020B0604020202020204" pitchFamily="34" charset="0"/>
                </a:rPr>
                <a:t>Time</a:t>
              </a:r>
            </a:p>
          </p:txBody>
        </p:sp>
        <p:sp>
          <p:nvSpPr>
            <p:cNvPr id="1097783" name="Line 55"/>
            <p:cNvSpPr>
              <a:spLocks noChangeShapeType="1"/>
            </p:cNvSpPr>
            <p:nvPr/>
          </p:nvSpPr>
          <p:spPr bwMode="auto">
            <a:xfrm>
              <a:off x="5088" y="1776"/>
              <a:ext cx="336" cy="0"/>
            </a:xfrm>
            <a:prstGeom prst="line">
              <a:avLst/>
            </a:prstGeom>
            <a:noFill/>
            <a:ln w="762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93874" y="94648"/>
            <a:ext cx="7004953" cy="599780"/>
          </a:xfrm>
          <a:prstGeom prst="rect">
            <a:avLst/>
          </a:prstGeom>
        </p:spPr>
        <p:txBody>
          <a:bodyPr vert="horz" wrap="square" lIns="0" tIns="13335" rIns="0" bIns="0" rtlCol="0">
            <a:spAutoFit/>
          </a:bodyPr>
          <a:lstStyle/>
          <a:p>
            <a:pPr marL="12700">
              <a:lnSpc>
                <a:spcPct val="100000"/>
              </a:lnSpc>
              <a:spcBef>
                <a:spcPts val="105"/>
              </a:spcBef>
            </a:pPr>
            <a:r>
              <a:rPr lang="en-US" altLang="en-US" dirty="0"/>
              <a:t>Vector Programming Model</a:t>
            </a:r>
            <a:endParaRPr spc="-5" dirty="0"/>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32</a:t>
            </a:fld>
            <a:endParaRPr sz="1200">
              <a:latin typeface="Arial" panose="020B0604020202020204"/>
              <a:cs typeface="Arial" panose="020B0604020202020204"/>
            </a:endParaRPr>
          </a:p>
        </p:txBody>
      </p:sp>
      <p:sp>
        <p:nvSpPr>
          <p:cNvPr id="163" name="灯片编号占位符 5"/>
          <p:cNvSpPr txBox="1"/>
          <p:nvPr/>
        </p:nvSpPr>
        <p:spPr bwMode="auto">
          <a:xfrm>
            <a:off x="7239000" y="6565900"/>
            <a:ext cx="19050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lstStyle>
            <a:defPPr>
              <a:defRPr lang="en-US"/>
            </a:defPPr>
            <a:lvl1pPr algn="r" rtl="0" eaLnBrk="0" fontAlgn="base" hangingPunct="0">
              <a:spcBef>
                <a:spcPct val="0"/>
              </a:spcBef>
              <a:spcAft>
                <a:spcPct val="0"/>
              </a:spcAft>
              <a:defRPr sz="1400" b="1" kern="1200">
                <a:solidFill>
                  <a:schemeClr val="accent2"/>
                </a:solidFill>
                <a:latin typeface="Times New Roman" panose="02020603050405020304" pitchFamily="18" charset="0"/>
                <a:ea typeface="+mn-ea"/>
                <a:cs typeface="+mn-cs"/>
              </a:defRPr>
            </a:lvl1pPr>
            <a:lvl2pPr marL="4572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2pPr>
            <a:lvl3pPr marL="9144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3pPr>
            <a:lvl4pPr marL="13716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4pPr>
            <a:lvl5pPr marL="18288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5pPr>
            <a:lvl6pPr marL="2286000" algn="l" defTabSz="914400" rtl="0" eaLnBrk="1" latinLnBrk="0" hangingPunct="1">
              <a:defRPr sz="2800" b="1" kern="1200">
                <a:solidFill>
                  <a:schemeClr val="tx1"/>
                </a:solidFill>
                <a:latin typeface="Arial" panose="020B0604020202020204" pitchFamily="34" charset="0"/>
                <a:ea typeface="+mn-ea"/>
                <a:cs typeface="+mn-cs"/>
              </a:defRPr>
            </a:lvl6pPr>
            <a:lvl7pPr marL="2743200" algn="l" defTabSz="914400" rtl="0" eaLnBrk="1" latinLnBrk="0" hangingPunct="1">
              <a:defRPr sz="2800" b="1" kern="1200">
                <a:solidFill>
                  <a:schemeClr val="tx1"/>
                </a:solidFill>
                <a:latin typeface="Arial" panose="020B0604020202020204" pitchFamily="34" charset="0"/>
                <a:ea typeface="+mn-ea"/>
                <a:cs typeface="+mn-cs"/>
              </a:defRPr>
            </a:lvl7pPr>
            <a:lvl8pPr marL="3200400" algn="l" defTabSz="914400" rtl="0" eaLnBrk="1" latinLnBrk="0" hangingPunct="1">
              <a:defRPr sz="2800" b="1" kern="1200">
                <a:solidFill>
                  <a:schemeClr val="tx1"/>
                </a:solidFill>
                <a:latin typeface="Arial" panose="020B0604020202020204" pitchFamily="34" charset="0"/>
                <a:ea typeface="+mn-ea"/>
                <a:cs typeface="+mn-cs"/>
              </a:defRPr>
            </a:lvl8pPr>
            <a:lvl9pPr marL="3657600" algn="l" defTabSz="914400" rtl="0" eaLnBrk="1" latinLnBrk="0" hangingPunct="1">
              <a:defRPr sz="2800" b="1" kern="1200">
                <a:solidFill>
                  <a:schemeClr val="tx1"/>
                </a:solidFill>
                <a:latin typeface="Arial" panose="020B0604020202020204" pitchFamily="34"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36857536-E5F6-44BD-8135-515CAD5F73C9}" type="slidenum">
              <a:rPr kumimoji="0" lang="en-US" altLang="en-US" sz="1400" b="1" i="0" u="none" strike="noStrike" kern="1200" cap="none" spc="0" normalizeH="0" baseline="0" noProof="0" smtClean="0">
                <a:ln>
                  <a:noFill/>
                </a:ln>
                <a:solidFill>
                  <a:srgbClr val="00AE00"/>
                </a:solidFill>
                <a:effectLst/>
                <a:uLnTx/>
                <a:uFillTx/>
                <a:latin typeface="Times New Roman" panose="02020603050405020304" pitchFamily="18" charset="0"/>
                <a:ea typeface="+mn-ea"/>
                <a:cs typeface="+mn-cs"/>
              </a:rPr>
              <a:t>32</a:t>
            </a:fld>
            <a:endParaRPr kumimoji="0" lang="en-US" altLang="en-US" sz="1400" b="0" i="0" u="none" strike="noStrike" kern="1200" cap="none" spc="0" normalizeH="0" baseline="0" noProof="0">
              <a:ln>
                <a:noFill/>
              </a:ln>
              <a:solidFill>
                <a:srgbClr val="FBBA03"/>
              </a:solidFill>
              <a:effectLst/>
              <a:uLnTx/>
              <a:uFillTx/>
              <a:latin typeface="Times New Roman" panose="02020603050405020304" pitchFamily="18" charset="0"/>
              <a:ea typeface="+mn-ea"/>
              <a:cs typeface="+mn-cs"/>
            </a:endParaRPr>
          </a:p>
        </p:txBody>
      </p:sp>
      <p:grpSp>
        <p:nvGrpSpPr>
          <p:cNvPr id="319" name="Group 270"/>
          <p:cNvGrpSpPr/>
          <p:nvPr/>
        </p:nvGrpSpPr>
        <p:grpSpPr bwMode="auto">
          <a:xfrm>
            <a:off x="228600" y="3276600"/>
            <a:ext cx="8686800" cy="1676400"/>
            <a:chOff x="144" y="1968"/>
            <a:chExt cx="5472" cy="1056"/>
          </a:xfrm>
        </p:grpSpPr>
        <p:sp>
          <p:nvSpPr>
            <p:cNvPr id="320" name="Rectangle 171"/>
            <p:cNvSpPr>
              <a:spLocks noChangeArrowheads="1"/>
            </p:cNvSpPr>
            <p:nvPr/>
          </p:nvSpPr>
          <p:spPr bwMode="auto">
            <a:xfrm>
              <a:off x="2400" y="2640"/>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1" name="Rectangle 172"/>
            <p:cNvSpPr>
              <a:spLocks noChangeArrowheads="1"/>
            </p:cNvSpPr>
            <p:nvPr/>
          </p:nvSpPr>
          <p:spPr bwMode="auto">
            <a:xfrm>
              <a:off x="2400" y="2064"/>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2" name="Rectangle 173"/>
            <p:cNvSpPr>
              <a:spLocks noChangeArrowheads="1"/>
            </p:cNvSpPr>
            <p:nvPr/>
          </p:nvSpPr>
          <p:spPr bwMode="auto">
            <a:xfrm>
              <a:off x="2400" y="2208"/>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23" name="Group 174"/>
            <p:cNvGrpSpPr/>
            <p:nvPr/>
          </p:nvGrpSpPr>
          <p:grpSpPr bwMode="auto">
            <a:xfrm>
              <a:off x="2400" y="2640"/>
              <a:ext cx="2160" cy="48"/>
              <a:chOff x="1824" y="2928"/>
              <a:chExt cx="2160" cy="48"/>
            </a:xfrm>
          </p:grpSpPr>
          <p:sp>
            <p:nvSpPr>
              <p:cNvPr id="375" name="Rectangle 175"/>
              <p:cNvSpPr>
                <a:spLocks noChangeArrowheads="1"/>
              </p:cNvSpPr>
              <p:nvPr/>
            </p:nvSpPr>
            <p:spPr bwMode="auto">
              <a:xfrm>
                <a:off x="1824"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6" name="Rectangle 176"/>
              <p:cNvSpPr>
                <a:spLocks noChangeArrowheads="1"/>
              </p:cNvSpPr>
              <p:nvPr/>
            </p:nvSpPr>
            <p:spPr bwMode="auto">
              <a:xfrm>
                <a:off x="2256"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7" name="Rectangle 177"/>
              <p:cNvSpPr>
                <a:spLocks noChangeArrowheads="1"/>
              </p:cNvSpPr>
              <p:nvPr/>
            </p:nvSpPr>
            <p:spPr bwMode="auto">
              <a:xfrm>
                <a:off x="2688"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8" name="Rectangle 178"/>
              <p:cNvSpPr>
                <a:spLocks noChangeArrowheads="1"/>
              </p:cNvSpPr>
              <p:nvPr/>
            </p:nvSpPr>
            <p:spPr bwMode="auto">
              <a:xfrm>
                <a:off x="3120"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9" name="Rectangle 179"/>
              <p:cNvSpPr>
                <a:spLocks noChangeArrowheads="1"/>
              </p:cNvSpPr>
              <p:nvPr/>
            </p:nvSpPr>
            <p:spPr bwMode="auto">
              <a:xfrm>
                <a:off x="3552"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24" name="Rectangle 180"/>
            <p:cNvSpPr>
              <a:spLocks noChangeArrowheads="1"/>
            </p:cNvSpPr>
            <p:nvPr/>
          </p:nvSpPr>
          <p:spPr bwMode="auto">
            <a:xfrm>
              <a:off x="4560" y="26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5" name="Rectangle 181"/>
            <p:cNvSpPr>
              <a:spLocks noChangeArrowheads="1"/>
            </p:cNvSpPr>
            <p:nvPr/>
          </p:nvSpPr>
          <p:spPr bwMode="auto">
            <a:xfrm>
              <a:off x="2400"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6" name="Rectangle 182"/>
            <p:cNvSpPr>
              <a:spLocks noChangeArrowheads="1"/>
            </p:cNvSpPr>
            <p:nvPr/>
          </p:nvSpPr>
          <p:spPr bwMode="auto">
            <a:xfrm>
              <a:off x="2832"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7" name="Rectangle 183"/>
            <p:cNvSpPr>
              <a:spLocks noChangeArrowheads="1"/>
            </p:cNvSpPr>
            <p:nvPr/>
          </p:nvSpPr>
          <p:spPr bwMode="auto">
            <a:xfrm>
              <a:off x="3264"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8" name="Rectangle 184"/>
            <p:cNvSpPr>
              <a:spLocks noChangeArrowheads="1"/>
            </p:cNvSpPr>
            <p:nvPr/>
          </p:nvSpPr>
          <p:spPr bwMode="auto">
            <a:xfrm>
              <a:off x="3696"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9" name="Rectangle 185"/>
            <p:cNvSpPr>
              <a:spLocks noChangeArrowheads="1"/>
            </p:cNvSpPr>
            <p:nvPr/>
          </p:nvSpPr>
          <p:spPr bwMode="auto">
            <a:xfrm>
              <a:off x="4128"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0" name="Rectangle 186"/>
            <p:cNvSpPr>
              <a:spLocks noChangeArrowheads="1"/>
            </p:cNvSpPr>
            <p:nvPr/>
          </p:nvSpPr>
          <p:spPr bwMode="auto">
            <a:xfrm>
              <a:off x="4560"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1" name="Rectangle 187"/>
            <p:cNvSpPr>
              <a:spLocks noChangeArrowheads="1"/>
            </p:cNvSpPr>
            <p:nvPr/>
          </p:nvSpPr>
          <p:spPr bwMode="auto">
            <a:xfrm>
              <a:off x="2400"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2" name="Rectangle 188"/>
            <p:cNvSpPr>
              <a:spLocks noChangeArrowheads="1"/>
            </p:cNvSpPr>
            <p:nvPr/>
          </p:nvSpPr>
          <p:spPr bwMode="auto">
            <a:xfrm>
              <a:off x="2832"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3" name="Rectangle 189"/>
            <p:cNvSpPr>
              <a:spLocks noChangeArrowheads="1"/>
            </p:cNvSpPr>
            <p:nvPr/>
          </p:nvSpPr>
          <p:spPr bwMode="auto">
            <a:xfrm>
              <a:off x="3264"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4" name="Rectangle 190"/>
            <p:cNvSpPr>
              <a:spLocks noChangeArrowheads="1"/>
            </p:cNvSpPr>
            <p:nvPr/>
          </p:nvSpPr>
          <p:spPr bwMode="auto">
            <a:xfrm>
              <a:off x="3696"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5" name="Rectangle 191"/>
            <p:cNvSpPr>
              <a:spLocks noChangeArrowheads="1"/>
            </p:cNvSpPr>
            <p:nvPr/>
          </p:nvSpPr>
          <p:spPr bwMode="auto">
            <a:xfrm>
              <a:off x="4128"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6" name="Rectangle 192"/>
            <p:cNvSpPr>
              <a:spLocks noChangeArrowheads="1"/>
            </p:cNvSpPr>
            <p:nvPr/>
          </p:nvSpPr>
          <p:spPr bwMode="auto">
            <a:xfrm>
              <a:off x="4560"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7" name="Group 193"/>
            <p:cNvGrpSpPr/>
            <p:nvPr/>
          </p:nvGrpSpPr>
          <p:grpSpPr bwMode="auto">
            <a:xfrm>
              <a:off x="2544" y="2112"/>
              <a:ext cx="192" cy="528"/>
              <a:chOff x="1968" y="2400"/>
              <a:chExt cx="192" cy="528"/>
            </a:xfrm>
          </p:grpSpPr>
          <p:sp>
            <p:nvSpPr>
              <p:cNvPr id="371" name="Oval 19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72" name="Line 19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3" name="Line 19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4" name="Line 19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38" name="Group 198"/>
            <p:cNvGrpSpPr/>
            <p:nvPr/>
          </p:nvGrpSpPr>
          <p:grpSpPr bwMode="auto">
            <a:xfrm>
              <a:off x="2976" y="2112"/>
              <a:ext cx="192" cy="528"/>
              <a:chOff x="1968" y="2400"/>
              <a:chExt cx="192" cy="528"/>
            </a:xfrm>
          </p:grpSpPr>
          <p:sp>
            <p:nvSpPr>
              <p:cNvPr id="367" name="Oval 19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68" name="Line 20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9" name="Line 20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0" name="Line 20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39" name="Group 203"/>
            <p:cNvGrpSpPr/>
            <p:nvPr/>
          </p:nvGrpSpPr>
          <p:grpSpPr bwMode="auto">
            <a:xfrm>
              <a:off x="3408" y="2112"/>
              <a:ext cx="192" cy="528"/>
              <a:chOff x="1968" y="2400"/>
              <a:chExt cx="192" cy="528"/>
            </a:xfrm>
          </p:grpSpPr>
          <p:sp>
            <p:nvSpPr>
              <p:cNvPr id="363" name="Oval 20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64" name="Line 20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5" name="Line 20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6" name="Line 20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0" name="Group 208"/>
            <p:cNvGrpSpPr/>
            <p:nvPr/>
          </p:nvGrpSpPr>
          <p:grpSpPr bwMode="auto">
            <a:xfrm>
              <a:off x="3840" y="2112"/>
              <a:ext cx="192" cy="528"/>
              <a:chOff x="1968" y="2400"/>
              <a:chExt cx="192" cy="528"/>
            </a:xfrm>
          </p:grpSpPr>
          <p:sp>
            <p:nvSpPr>
              <p:cNvPr id="359" name="Oval 20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60" name="Line 21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1" name="Line 21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2" name="Line 21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1" name="Group 213"/>
            <p:cNvGrpSpPr/>
            <p:nvPr/>
          </p:nvGrpSpPr>
          <p:grpSpPr bwMode="auto">
            <a:xfrm>
              <a:off x="4272" y="2112"/>
              <a:ext cx="192" cy="528"/>
              <a:chOff x="1968" y="2400"/>
              <a:chExt cx="192" cy="528"/>
            </a:xfrm>
          </p:grpSpPr>
          <p:sp>
            <p:nvSpPr>
              <p:cNvPr id="355" name="Oval 21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56" name="Line 21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7" name="Line 21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8" name="Line 21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2" name="Group 218"/>
            <p:cNvGrpSpPr/>
            <p:nvPr/>
          </p:nvGrpSpPr>
          <p:grpSpPr bwMode="auto">
            <a:xfrm>
              <a:off x="4704" y="2112"/>
              <a:ext cx="192" cy="528"/>
              <a:chOff x="1968" y="2400"/>
              <a:chExt cx="192" cy="528"/>
            </a:xfrm>
          </p:grpSpPr>
          <p:sp>
            <p:nvSpPr>
              <p:cNvPr id="351" name="Oval 21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p>
            </p:txBody>
          </p:sp>
          <p:sp>
            <p:nvSpPr>
              <p:cNvPr id="352" name="Line 22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3" name="Line 22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4" name="Line 22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43" name="Text Box 223"/>
            <p:cNvSpPr txBox="1">
              <a:spLocks noChangeArrowheads="1"/>
            </p:cNvSpPr>
            <p:nvPr/>
          </p:nvSpPr>
          <p:spPr bwMode="auto">
            <a:xfrm>
              <a:off x="2496" y="2736"/>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[0]</a:t>
              </a:r>
            </a:p>
          </p:txBody>
        </p:sp>
        <p:sp>
          <p:nvSpPr>
            <p:cNvPr id="344" name="Text Box 224"/>
            <p:cNvSpPr txBox="1">
              <a:spLocks noChangeArrowheads="1"/>
            </p:cNvSpPr>
            <p:nvPr/>
          </p:nvSpPr>
          <p:spPr bwMode="auto">
            <a:xfrm>
              <a:off x="2928" y="2736"/>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[1]</a:t>
              </a:r>
            </a:p>
          </p:txBody>
        </p:sp>
        <p:sp>
          <p:nvSpPr>
            <p:cNvPr id="345" name="Text Box 225"/>
            <p:cNvSpPr txBox="1">
              <a:spLocks noChangeArrowheads="1"/>
            </p:cNvSpPr>
            <p:nvPr/>
          </p:nvSpPr>
          <p:spPr bwMode="auto">
            <a:xfrm>
              <a:off x="4470" y="2736"/>
              <a:ext cx="6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[VLR-1]</a:t>
              </a:r>
            </a:p>
          </p:txBody>
        </p:sp>
        <p:sp>
          <p:nvSpPr>
            <p:cNvPr id="346" name="Text Box 226"/>
            <p:cNvSpPr txBox="1">
              <a:spLocks noChangeArrowheads="1"/>
            </p:cNvSpPr>
            <p:nvPr/>
          </p:nvSpPr>
          <p:spPr bwMode="auto">
            <a:xfrm>
              <a:off x="288" y="2064"/>
              <a:ext cx="1728" cy="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Vector Arithmetic Instructions</a:t>
              </a:r>
            </a:p>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ADDV v3, v1, v2</a:t>
              </a:r>
            </a:p>
          </p:txBody>
        </p:sp>
        <p:sp>
          <p:nvSpPr>
            <p:cNvPr id="347" name="Text Box 227"/>
            <p:cNvSpPr txBox="1">
              <a:spLocks noChangeArrowheads="1"/>
            </p:cNvSpPr>
            <p:nvPr/>
          </p:nvSpPr>
          <p:spPr bwMode="auto">
            <a:xfrm>
              <a:off x="2112" y="254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v3</a:t>
              </a:r>
            </a:p>
          </p:txBody>
        </p:sp>
        <p:sp>
          <p:nvSpPr>
            <p:cNvPr id="348" name="Text Box 228"/>
            <p:cNvSpPr txBox="1">
              <a:spLocks noChangeArrowheads="1"/>
            </p:cNvSpPr>
            <p:nvPr/>
          </p:nvSpPr>
          <p:spPr bwMode="auto">
            <a:xfrm>
              <a:off x="2112" y="2112"/>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v2</a:t>
              </a:r>
            </a:p>
          </p:txBody>
        </p:sp>
        <p:sp>
          <p:nvSpPr>
            <p:cNvPr id="349" name="Text Box 229"/>
            <p:cNvSpPr txBox="1">
              <a:spLocks noChangeArrowheads="1"/>
            </p:cNvSpPr>
            <p:nvPr/>
          </p:nvSpPr>
          <p:spPr bwMode="auto">
            <a:xfrm>
              <a:off x="2112" y="196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a:t>
              </a:r>
            </a:p>
          </p:txBody>
        </p:sp>
        <p:sp>
          <p:nvSpPr>
            <p:cNvPr id="350" name="AutoShape 263"/>
            <p:cNvSpPr>
              <a:spLocks noChangeArrowheads="1"/>
            </p:cNvSpPr>
            <p:nvPr/>
          </p:nvSpPr>
          <p:spPr bwMode="auto">
            <a:xfrm>
              <a:off x="144" y="2016"/>
              <a:ext cx="5472" cy="1008"/>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80" name="Group 269"/>
          <p:cNvGrpSpPr/>
          <p:nvPr/>
        </p:nvGrpSpPr>
        <p:grpSpPr bwMode="auto">
          <a:xfrm>
            <a:off x="228600" y="1066800"/>
            <a:ext cx="8686800" cy="2209800"/>
            <a:chOff x="144" y="528"/>
            <a:chExt cx="5472" cy="1392"/>
          </a:xfrm>
        </p:grpSpPr>
        <p:grpSp>
          <p:nvGrpSpPr>
            <p:cNvPr id="381" name="Group 3"/>
            <p:cNvGrpSpPr/>
            <p:nvPr/>
          </p:nvGrpSpPr>
          <p:grpSpPr bwMode="auto">
            <a:xfrm>
              <a:off x="768" y="768"/>
              <a:ext cx="429" cy="624"/>
              <a:chOff x="864" y="912"/>
              <a:chExt cx="528" cy="768"/>
            </a:xfrm>
          </p:grpSpPr>
          <p:sp>
            <p:nvSpPr>
              <p:cNvPr id="535" name="Rectangle 4"/>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6" name="Rectangle 5"/>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7" name="Rectangle 6"/>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8" name="Rectangle 7"/>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9" name="Rectangle 8"/>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0" name="Rectangle 9"/>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1" name="Rectangle 10"/>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2" name="Rectangle 11"/>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3" name="Rectangle 12"/>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4" name="Rectangle 13"/>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5" name="Rectangle 14"/>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6" name="Rectangle 15"/>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7" name="Rectangle 16"/>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8" name="Rectangle 17"/>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9" name="Rectangle 18"/>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0" name="Rectangle 19"/>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82" name="Text Box 20"/>
            <p:cNvSpPr txBox="1">
              <a:spLocks noChangeArrowheads="1"/>
            </p:cNvSpPr>
            <p:nvPr/>
          </p:nvSpPr>
          <p:spPr bwMode="auto">
            <a:xfrm>
              <a:off x="288" y="528"/>
              <a:ext cx="11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Scalar Registers</a:t>
              </a:r>
            </a:p>
          </p:txBody>
        </p:sp>
        <p:sp>
          <p:nvSpPr>
            <p:cNvPr id="383" name="Text Box 21"/>
            <p:cNvSpPr txBox="1">
              <a:spLocks noChangeArrowheads="1"/>
            </p:cNvSpPr>
            <p:nvPr/>
          </p:nvSpPr>
          <p:spPr bwMode="auto">
            <a:xfrm>
              <a:off x="550" y="1248"/>
              <a:ext cx="26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r0</a:t>
              </a:r>
            </a:p>
          </p:txBody>
        </p:sp>
        <p:sp>
          <p:nvSpPr>
            <p:cNvPr id="384" name="Text Box 22"/>
            <p:cNvSpPr txBox="1">
              <a:spLocks noChangeArrowheads="1"/>
            </p:cNvSpPr>
            <p:nvPr/>
          </p:nvSpPr>
          <p:spPr bwMode="auto">
            <a:xfrm>
              <a:off x="454" y="672"/>
              <a:ext cx="3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r15</a:t>
              </a:r>
            </a:p>
          </p:txBody>
        </p:sp>
        <p:sp>
          <p:nvSpPr>
            <p:cNvPr id="385" name="Text Box 23"/>
            <p:cNvSpPr txBox="1">
              <a:spLocks noChangeArrowheads="1"/>
            </p:cNvSpPr>
            <p:nvPr/>
          </p:nvSpPr>
          <p:spPr bwMode="auto">
            <a:xfrm>
              <a:off x="3024" y="528"/>
              <a:ext cx="113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Vector Registers</a:t>
              </a:r>
            </a:p>
          </p:txBody>
        </p:sp>
        <p:sp>
          <p:nvSpPr>
            <p:cNvPr id="386" name="Text Box 24"/>
            <p:cNvSpPr txBox="1">
              <a:spLocks noChangeArrowheads="1"/>
            </p:cNvSpPr>
            <p:nvPr/>
          </p:nvSpPr>
          <p:spPr bwMode="auto">
            <a:xfrm>
              <a:off x="1536" y="124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v0</a:t>
              </a:r>
            </a:p>
          </p:txBody>
        </p:sp>
        <p:sp>
          <p:nvSpPr>
            <p:cNvPr id="387" name="Text Box 25"/>
            <p:cNvSpPr txBox="1">
              <a:spLocks noChangeArrowheads="1"/>
            </p:cNvSpPr>
            <p:nvPr/>
          </p:nvSpPr>
          <p:spPr bwMode="auto">
            <a:xfrm>
              <a:off x="1440" y="672"/>
              <a:ext cx="38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v15</a:t>
              </a:r>
            </a:p>
          </p:txBody>
        </p:sp>
        <p:grpSp>
          <p:nvGrpSpPr>
            <p:cNvPr id="388" name="Group 26"/>
            <p:cNvGrpSpPr/>
            <p:nvPr/>
          </p:nvGrpSpPr>
          <p:grpSpPr bwMode="auto">
            <a:xfrm>
              <a:off x="1776" y="768"/>
              <a:ext cx="429" cy="624"/>
              <a:chOff x="864" y="912"/>
              <a:chExt cx="528" cy="768"/>
            </a:xfrm>
          </p:grpSpPr>
          <p:sp>
            <p:nvSpPr>
              <p:cNvPr id="519" name="Rectangle 27"/>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0" name="Rectangle 28"/>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1" name="Rectangle 29"/>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2" name="Rectangle 30"/>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3" name="Rectangle 31"/>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4" name="Rectangle 32"/>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5" name="Rectangle 33"/>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6" name="Rectangle 34"/>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7" name="Rectangle 35"/>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8" name="Rectangle 36"/>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9" name="Rectangle 37"/>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0" name="Rectangle 38"/>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1" name="Rectangle 39"/>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2" name="Rectangle 40"/>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3" name="Rectangle 41"/>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4" name="Rectangle 42"/>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89" name="Text Box 43"/>
            <p:cNvSpPr txBox="1">
              <a:spLocks noChangeArrowheads="1"/>
            </p:cNvSpPr>
            <p:nvPr/>
          </p:nvSpPr>
          <p:spPr bwMode="auto">
            <a:xfrm>
              <a:off x="1835"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[0]</a:t>
              </a:r>
            </a:p>
          </p:txBody>
        </p:sp>
        <p:grpSp>
          <p:nvGrpSpPr>
            <p:cNvPr id="390" name="Group 44"/>
            <p:cNvGrpSpPr/>
            <p:nvPr/>
          </p:nvGrpSpPr>
          <p:grpSpPr bwMode="auto">
            <a:xfrm>
              <a:off x="2208" y="768"/>
              <a:ext cx="429" cy="624"/>
              <a:chOff x="864" y="912"/>
              <a:chExt cx="528" cy="768"/>
            </a:xfrm>
          </p:grpSpPr>
          <p:sp>
            <p:nvSpPr>
              <p:cNvPr id="503" name="Rectangle 45"/>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4" name="Rectangle 46"/>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5" name="Rectangle 47"/>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6" name="Rectangle 48"/>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7" name="Rectangle 49"/>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8" name="Rectangle 50"/>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9" name="Rectangle 51"/>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0" name="Rectangle 52"/>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1" name="Rectangle 53"/>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2" name="Rectangle 54"/>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3" name="Rectangle 55"/>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4" name="Rectangle 56"/>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5" name="Rectangle 57"/>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6" name="Rectangle 58"/>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7" name="Rectangle 59"/>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8" name="Rectangle 60"/>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1" name="Text Box 61"/>
            <p:cNvSpPr txBox="1">
              <a:spLocks noChangeArrowheads="1"/>
            </p:cNvSpPr>
            <p:nvPr/>
          </p:nvSpPr>
          <p:spPr bwMode="auto">
            <a:xfrm>
              <a:off x="2267"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[1]</a:t>
              </a:r>
            </a:p>
          </p:txBody>
        </p:sp>
        <p:grpSp>
          <p:nvGrpSpPr>
            <p:cNvPr id="392" name="Group 62"/>
            <p:cNvGrpSpPr/>
            <p:nvPr/>
          </p:nvGrpSpPr>
          <p:grpSpPr bwMode="auto">
            <a:xfrm>
              <a:off x="2640" y="768"/>
              <a:ext cx="429" cy="624"/>
              <a:chOff x="864" y="912"/>
              <a:chExt cx="528" cy="768"/>
            </a:xfrm>
          </p:grpSpPr>
          <p:sp>
            <p:nvSpPr>
              <p:cNvPr id="487" name="Rectangle 63"/>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8" name="Rectangle 64"/>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9" name="Rectangle 65"/>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0" name="Rectangle 66"/>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1" name="Rectangle 67"/>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2" name="Rectangle 68"/>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3" name="Rectangle 69"/>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4" name="Rectangle 70"/>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5" name="Rectangle 71"/>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6" name="Rectangle 72"/>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7" name="Rectangle 73"/>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8" name="Rectangle 74"/>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9" name="Rectangle 75"/>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0" name="Rectangle 76"/>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1" name="Rectangle 77"/>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2" name="Rectangle 78"/>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3" name="Text Box 79"/>
            <p:cNvSpPr txBox="1">
              <a:spLocks noChangeArrowheads="1"/>
            </p:cNvSpPr>
            <p:nvPr/>
          </p:nvSpPr>
          <p:spPr bwMode="auto">
            <a:xfrm>
              <a:off x="2699"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[2]</a:t>
              </a:r>
            </a:p>
          </p:txBody>
        </p:sp>
        <p:grpSp>
          <p:nvGrpSpPr>
            <p:cNvPr id="394" name="Group 80"/>
            <p:cNvGrpSpPr/>
            <p:nvPr/>
          </p:nvGrpSpPr>
          <p:grpSpPr bwMode="auto">
            <a:xfrm>
              <a:off x="3072" y="768"/>
              <a:ext cx="429" cy="624"/>
              <a:chOff x="864" y="912"/>
              <a:chExt cx="528" cy="768"/>
            </a:xfrm>
          </p:grpSpPr>
          <p:sp>
            <p:nvSpPr>
              <p:cNvPr id="471" name="Rectangle 81"/>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2" name="Rectangle 82"/>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3" name="Rectangle 83"/>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4" name="Rectangle 84"/>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5" name="Rectangle 85"/>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6" name="Rectangle 86"/>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7" name="Rectangle 87"/>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8" name="Rectangle 88"/>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9" name="Rectangle 89"/>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0" name="Rectangle 90"/>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1" name="Rectangle 91"/>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2" name="Rectangle 92"/>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3" name="Rectangle 93"/>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4" name="Rectangle 94"/>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5" name="Rectangle 95"/>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6" name="Rectangle 96"/>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5" name="Text Box 97"/>
            <p:cNvSpPr txBox="1">
              <a:spLocks noChangeArrowheads="1"/>
            </p:cNvSpPr>
            <p:nvPr/>
          </p:nvSpPr>
          <p:spPr bwMode="auto">
            <a:xfrm>
              <a:off x="3228"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6" name="Group 98"/>
            <p:cNvGrpSpPr/>
            <p:nvPr/>
          </p:nvGrpSpPr>
          <p:grpSpPr bwMode="auto">
            <a:xfrm>
              <a:off x="3504" y="768"/>
              <a:ext cx="429" cy="624"/>
              <a:chOff x="864" y="912"/>
              <a:chExt cx="528" cy="768"/>
            </a:xfrm>
          </p:grpSpPr>
          <p:sp>
            <p:nvSpPr>
              <p:cNvPr id="455" name="Rectangle 99"/>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6" name="Rectangle 100"/>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7" name="Rectangle 101"/>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8" name="Rectangle 102"/>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9" name="Rectangle 103"/>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0" name="Rectangle 104"/>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1" name="Rectangle 105"/>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2" name="Rectangle 106"/>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3" name="Rectangle 107"/>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4" name="Rectangle 108"/>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5" name="Rectangle 109"/>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6" name="Rectangle 110"/>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7" name="Rectangle 111"/>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8" name="Rectangle 112"/>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9" name="Rectangle 113"/>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0" name="Rectangle 114"/>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7" name="Text Box 115"/>
            <p:cNvSpPr txBox="1">
              <a:spLocks noChangeArrowheads="1"/>
            </p:cNvSpPr>
            <p:nvPr/>
          </p:nvSpPr>
          <p:spPr bwMode="auto">
            <a:xfrm>
              <a:off x="3660"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8" name="Group 116"/>
            <p:cNvGrpSpPr/>
            <p:nvPr/>
          </p:nvGrpSpPr>
          <p:grpSpPr bwMode="auto">
            <a:xfrm>
              <a:off x="3936" y="768"/>
              <a:ext cx="429" cy="624"/>
              <a:chOff x="864" y="912"/>
              <a:chExt cx="528" cy="768"/>
            </a:xfrm>
          </p:grpSpPr>
          <p:sp>
            <p:nvSpPr>
              <p:cNvPr id="439" name="Rectangle 117"/>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0" name="Rectangle 118"/>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1" name="Rectangle 119"/>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2" name="Rectangle 120"/>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3" name="Rectangle 121"/>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4" name="Rectangle 122"/>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5" name="Rectangle 123"/>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6" name="Rectangle 124"/>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7" name="Rectangle 125"/>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8" name="Rectangle 126"/>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9" name="Rectangle 127"/>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0" name="Rectangle 128"/>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1" name="Rectangle 129"/>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2" name="Rectangle 130"/>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3" name="Rectangle 131"/>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4" name="Rectangle 132"/>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9" name="Text Box 133"/>
            <p:cNvSpPr txBox="1">
              <a:spLocks noChangeArrowheads="1"/>
            </p:cNvSpPr>
            <p:nvPr/>
          </p:nvSpPr>
          <p:spPr bwMode="auto">
            <a:xfrm>
              <a:off x="4092"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00" name="Group 134"/>
            <p:cNvGrpSpPr/>
            <p:nvPr/>
          </p:nvGrpSpPr>
          <p:grpSpPr bwMode="auto">
            <a:xfrm>
              <a:off x="4368" y="768"/>
              <a:ext cx="429" cy="624"/>
              <a:chOff x="864" y="912"/>
              <a:chExt cx="528" cy="768"/>
            </a:xfrm>
          </p:grpSpPr>
          <p:sp>
            <p:nvSpPr>
              <p:cNvPr id="423" name="Rectangle 135"/>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4" name="Rectangle 136"/>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5" name="Rectangle 137"/>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6" name="Rectangle 138"/>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7" name="Rectangle 139"/>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8" name="Rectangle 140"/>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9" name="Rectangle 141"/>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0" name="Rectangle 142"/>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1" name="Rectangle 143"/>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2" name="Rectangle 144"/>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3" name="Rectangle 145"/>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4" name="Rectangle 146"/>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5" name="Rectangle 147"/>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6" name="Rectangle 148"/>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7" name="Rectangle 149"/>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8" name="Rectangle 150"/>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401" name="Text Box 151"/>
            <p:cNvSpPr txBox="1">
              <a:spLocks noChangeArrowheads="1"/>
            </p:cNvSpPr>
            <p:nvPr/>
          </p:nvSpPr>
          <p:spPr bwMode="auto">
            <a:xfrm>
              <a:off x="4524"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02" name="Group 152"/>
            <p:cNvGrpSpPr/>
            <p:nvPr/>
          </p:nvGrpSpPr>
          <p:grpSpPr bwMode="auto">
            <a:xfrm>
              <a:off x="4800" y="768"/>
              <a:ext cx="429" cy="624"/>
              <a:chOff x="864" y="912"/>
              <a:chExt cx="528" cy="768"/>
            </a:xfrm>
          </p:grpSpPr>
          <p:sp>
            <p:nvSpPr>
              <p:cNvPr id="407" name="Rectangle 153"/>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8" name="Rectangle 154"/>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9" name="Rectangle 155"/>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0" name="Rectangle 156"/>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1" name="Rectangle 157"/>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2" name="Rectangle 158"/>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3" name="Rectangle 159"/>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4" name="Rectangle 160"/>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5" name="Rectangle 161"/>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6" name="Rectangle 162"/>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7" name="Rectangle 163"/>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8" name="Rectangle 164"/>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9" name="Rectangle 165"/>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0" name="Rectangle 166"/>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1" name="Rectangle 167"/>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2" name="Rectangle 168"/>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403" name="Text Box 169"/>
            <p:cNvSpPr txBox="1">
              <a:spLocks noChangeArrowheads="1"/>
            </p:cNvSpPr>
            <p:nvPr/>
          </p:nvSpPr>
          <p:spPr bwMode="auto">
            <a:xfrm>
              <a:off x="4464" y="1344"/>
              <a:ext cx="10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[VLRMAX-1]</a:t>
              </a:r>
            </a:p>
          </p:txBody>
        </p:sp>
        <p:sp>
          <p:nvSpPr>
            <p:cNvPr id="404" name="Rectangle 170"/>
            <p:cNvSpPr>
              <a:spLocks noChangeArrowheads="1"/>
            </p:cNvSpPr>
            <p:nvPr/>
          </p:nvSpPr>
          <p:spPr bwMode="auto">
            <a:xfrm>
              <a:off x="3984" y="1728"/>
              <a:ext cx="720" cy="150"/>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a:t>
              </a:r>
            </a:p>
          </p:txBody>
        </p:sp>
        <p:sp>
          <p:nvSpPr>
            <p:cNvPr id="405" name="AutoShape 262"/>
            <p:cNvSpPr>
              <a:spLocks noChangeArrowheads="1"/>
            </p:cNvSpPr>
            <p:nvPr/>
          </p:nvSpPr>
          <p:spPr bwMode="auto">
            <a:xfrm>
              <a:off x="144" y="528"/>
              <a:ext cx="5472" cy="1392"/>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6" name="Text Box 265"/>
            <p:cNvSpPr txBox="1">
              <a:spLocks noChangeArrowheads="1"/>
            </p:cNvSpPr>
            <p:nvPr/>
          </p:nvSpPr>
          <p:spPr bwMode="auto">
            <a:xfrm>
              <a:off x="2448" y="1680"/>
              <a:ext cx="15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Vector Length Register</a:t>
              </a:r>
            </a:p>
          </p:txBody>
        </p:sp>
      </p:grpSp>
      <p:grpSp>
        <p:nvGrpSpPr>
          <p:cNvPr id="551" name="Group 271"/>
          <p:cNvGrpSpPr/>
          <p:nvPr/>
        </p:nvGrpSpPr>
        <p:grpSpPr bwMode="auto">
          <a:xfrm>
            <a:off x="228600" y="5013325"/>
            <a:ext cx="8686800" cy="1844675"/>
            <a:chOff x="144" y="3072"/>
            <a:chExt cx="5472" cy="1162"/>
          </a:xfrm>
        </p:grpSpPr>
        <p:sp>
          <p:nvSpPr>
            <p:cNvPr id="552" name="Rectangle 230"/>
            <p:cNvSpPr>
              <a:spLocks noChangeArrowheads="1"/>
            </p:cNvSpPr>
            <p:nvPr/>
          </p:nvSpPr>
          <p:spPr bwMode="auto">
            <a:xfrm>
              <a:off x="2784" y="3360"/>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3" name="Rectangle 231"/>
            <p:cNvSpPr>
              <a:spLocks noChangeArrowheads="1"/>
            </p:cNvSpPr>
            <p:nvPr/>
          </p:nvSpPr>
          <p:spPr bwMode="auto">
            <a:xfrm>
              <a:off x="2784"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4" name="Rectangle 232"/>
            <p:cNvSpPr>
              <a:spLocks noChangeArrowheads="1"/>
            </p:cNvSpPr>
            <p:nvPr/>
          </p:nvSpPr>
          <p:spPr bwMode="auto">
            <a:xfrm>
              <a:off x="3216"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5" name="Rectangle 233"/>
            <p:cNvSpPr>
              <a:spLocks noChangeArrowheads="1"/>
            </p:cNvSpPr>
            <p:nvPr/>
          </p:nvSpPr>
          <p:spPr bwMode="auto">
            <a:xfrm>
              <a:off x="3648"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6" name="Rectangle 234"/>
            <p:cNvSpPr>
              <a:spLocks noChangeArrowheads="1"/>
            </p:cNvSpPr>
            <p:nvPr/>
          </p:nvSpPr>
          <p:spPr bwMode="auto">
            <a:xfrm>
              <a:off x="4080"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7" name="Rectangle 235"/>
            <p:cNvSpPr>
              <a:spLocks noChangeArrowheads="1"/>
            </p:cNvSpPr>
            <p:nvPr/>
          </p:nvSpPr>
          <p:spPr bwMode="auto">
            <a:xfrm>
              <a:off x="4512"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8" name="Rectangle 236"/>
            <p:cNvSpPr>
              <a:spLocks noChangeArrowheads="1"/>
            </p:cNvSpPr>
            <p:nvPr/>
          </p:nvSpPr>
          <p:spPr bwMode="auto">
            <a:xfrm>
              <a:off x="4944"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9" name="Rectangle 237"/>
            <p:cNvSpPr>
              <a:spLocks noChangeArrowheads="1"/>
            </p:cNvSpPr>
            <p:nvPr/>
          </p:nvSpPr>
          <p:spPr bwMode="auto">
            <a:xfrm>
              <a:off x="62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0" name="Rectangle 238"/>
            <p:cNvSpPr>
              <a:spLocks noChangeArrowheads="1"/>
            </p:cNvSpPr>
            <p:nvPr/>
          </p:nvSpPr>
          <p:spPr bwMode="auto">
            <a:xfrm>
              <a:off x="1056"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1" name="Rectangle 239"/>
            <p:cNvSpPr>
              <a:spLocks noChangeArrowheads="1"/>
            </p:cNvSpPr>
            <p:nvPr/>
          </p:nvSpPr>
          <p:spPr bwMode="auto">
            <a:xfrm>
              <a:off x="1488"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2" name="Rectangle 240"/>
            <p:cNvSpPr>
              <a:spLocks noChangeArrowheads="1"/>
            </p:cNvSpPr>
            <p:nvPr/>
          </p:nvSpPr>
          <p:spPr bwMode="auto">
            <a:xfrm>
              <a:off x="1920"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3" name="Rectangle 241"/>
            <p:cNvSpPr>
              <a:spLocks noChangeArrowheads="1"/>
            </p:cNvSpPr>
            <p:nvPr/>
          </p:nvSpPr>
          <p:spPr bwMode="auto">
            <a:xfrm>
              <a:off x="235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4" name="Rectangle 242"/>
            <p:cNvSpPr>
              <a:spLocks noChangeArrowheads="1"/>
            </p:cNvSpPr>
            <p:nvPr/>
          </p:nvSpPr>
          <p:spPr bwMode="auto">
            <a:xfrm>
              <a:off x="278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5" name="Rectangle 243"/>
            <p:cNvSpPr>
              <a:spLocks noChangeArrowheads="1"/>
            </p:cNvSpPr>
            <p:nvPr/>
          </p:nvSpPr>
          <p:spPr bwMode="auto">
            <a:xfrm>
              <a:off x="3216"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6" name="Rectangle 244"/>
            <p:cNvSpPr>
              <a:spLocks noChangeArrowheads="1"/>
            </p:cNvSpPr>
            <p:nvPr/>
          </p:nvSpPr>
          <p:spPr bwMode="auto">
            <a:xfrm>
              <a:off x="3648"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7" name="Rectangle 245"/>
            <p:cNvSpPr>
              <a:spLocks noChangeArrowheads="1"/>
            </p:cNvSpPr>
            <p:nvPr/>
          </p:nvSpPr>
          <p:spPr bwMode="auto">
            <a:xfrm>
              <a:off x="4080"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8" name="Rectangle 246"/>
            <p:cNvSpPr>
              <a:spLocks noChangeArrowheads="1"/>
            </p:cNvSpPr>
            <p:nvPr/>
          </p:nvSpPr>
          <p:spPr bwMode="auto">
            <a:xfrm>
              <a:off x="451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9" name="Rectangle 247"/>
            <p:cNvSpPr>
              <a:spLocks noChangeArrowheads="1"/>
            </p:cNvSpPr>
            <p:nvPr/>
          </p:nvSpPr>
          <p:spPr bwMode="auto">
            <a:xfrm>
              <a:off x="494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0" name="Line 248"/>
            <p:cNvSpPr>
              <a:spLocks noChangeShapeType="1"/>
            </p:cNvSpPr>
            <p:nvPr/>
          </p:nvSpPr>
          <p:spPr bwMode="auto">
            <a:xfrm flipV="1">
              <a:off x="864" y="3408"/>
              <a:ext cx="216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1" name="Line 249"/>
            <p:cNvSpPr>
              <a:spLocks noChangeShapeType="1"/>
            </p:cNvSpPr>
            <p:nvPr/>
          </p:nvSpPr>
          <p:spPr bwMode="auto">
            <a:xfrm flipV="1">
              <a:off x="1728" y="3408"/>
              <a:ext cx="168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2" name="Line 250"/>
            <p:cNvSpPr>
              <a:spLocks noChangeShapeType="1"/>
            </p:cNvSpPr>
            <p:nvPr/>
          </p:nvSpPr>
          <p:spPr bwMode="auto">
            <a:xfrm flipV="1">
              <a:off x="2592" y="3408"/>
              <a:ext cx="1296"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3" name="Line 251"/>
            <p:cNvSpPr>
              <a:spLocks noChangeShapeType="1"/>
            </p:cNvSpPr>
            <p:nvPr/>
          </p:nvSpPr>
          <p:spPr bwMode="auto">
            <a:xfrm flipV="1">
              <a:off x="3408" y="3408"/>
              <a:ext cx="864"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4" name="Line 252"/>
            <p:cNvSpPr>
              <a:spLocks noChangeShapeType="1"/>
            </p:cNvSpPr>
            <p:nvPr/>
          </p:nvSpPr>
          <p:spPr bwMode="auto">
            <a:xfrm flipV="1">
              <a:off x="4272" y="3408"/>
              <a:ext cx="432"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5" name="Line 253"/>
            <p:cNvSpPr>
              <a:spLocks noChangeShapeType="1"/>
            </p:cNvSpPr>
            <p:nvPr/>
          </p:nvSpPr>
          <p:spPr bwMode="auto">
            <a:xfrm flipV="1">
              <a:off x="5136" y="3408"/>
              <a:ext cx="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6" name="Text Box 254"/>
            <p:cNvSpPr txBox="1">
              <a:spLocks noChangeArrowheads="1"/>
            </p:cNvSpPr>
            <p:nvPr/>
          </p:nvSpPr>
          <p:spPr bwMode="auto">
            <a:xfrm>
              <a:off x="2496" y="3216"/>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a:t>
              </a:r>
            </a:p>
          </p:txBody>
        </p:sp>
        <p:sp>
          <p:nvSpPr>
            <p:cNvPr id="577" name="Text Box 255"/>
            <p:cNvSpPr txBox="1">
              <a:spLocks noChangeArrowheads="1"/>
            </p:cNvSpPr>
            <p:nvPr/>
          </p:nvSpPr>
          <p:spPr bwMode="auto">
            <a:xfrm>
              <a:off x="240" y="3072"/>
              <a:ext cx="1680" cy="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Vector Load and Store Instructions</a:t>
              </a:r>
            </a:p>
            <a:p>
              <a:pPr marL="0" marR="0" lvl="0" indent="0" algn="ctr" defTabSz="914400" eaLnBrk="0" fontAlgn="base" latinLnBrk="0" hangingPunct="0">
                <a:lnSpc>
                  <a:spcPct val="6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LV v1, r1, r2</a:t>
              </a:r>
            </a:p>
          </p:txBody>
        </p:sp>
        <p:sp>
          <p:nvSpPr>
            <p:cNvPr id="578" name="Line 256"/>
            <p:cNvSpPr>
              <a:spLocks noChangeShapeType="1"/>
            </p:cNvSpPr>
            <p:nvPr/>
          </p:nvSpPr>
          <p:spPr bwMode="auto">
            <a:xfrm flipV="1">
              <a:off x="624" y="3888"/>
              <a:ext cx="0" cy="144"/>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9" name="Text Box 257"/>
            <p:cNvSpPr txBox="1">
              <a:spLocks noChangeArrowheads="1"/>
            </p:cNvSpPr>
            <p:nvPr/>
          </p:nvSpPr>
          <p:spPr bwMode="auto">
            <a:xfrm>
              <a:off x="336" y="3984"/>
              <a:ext cx="73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Base, r1</a:t>
              </a:r>
            </a:p>
          </p:txBody>
        </p:sp>
        <p:sp>
          <p:nvSpPr>
            <p:cNvPr id="580" name="Line 258"/>
            <p:cNvSpPr>
              <a:spLocks noChangeShapeType="1"/>
            </p:cNvSpPr>
            <p:nvPr/>
          </p:nvSpPr>
          <p:spPr bwMode="auto">
            <a:xfrm>
              <a:off x="1488" y="3936"/>
              <a:ext cx="0" cy="144"/>
            </a:xfrm>
            <a:prstGeom prst="line">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1" name="Line 259"/>
            <p:cNvSpPr>
              <a:spLocks noChangeShapeType="1"/>
            </p:cNvSpPr>
            <p:nvPr/>
          </p:nvSpPr>
          <p:spPr bwMode="auto">
            <a:xfrm>
              <a:off x="2352" y="3936"/>
              <a:ext cx="0" cy="144"/>
            </a:xfrm>
            <a:prstGeom prst="line">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2" name="Line 260"/>
            <p:cNvSpPr>
              <a:spLocks noChangeShapeType="1"/>
            </p:cNvSpPr>
            <p:nvPr/>
          </p:nvSpPr>
          <p:spPr bwMode="auto">
            <a:xfrm>
              <a:off x="1488" y="3984"/>
              <a:ext cx="864" cy="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3" name="Text Box 261"/>
            <p:cNvSpPr txBox="1">
              <a:spLocks noChangeArrowheads="1"/>
            </p:cNvSpPr>
            <p:nvPr/>
          </p:nvSpPr>
          <p:spPr bwMode="auto">
            <a:xfrm>
              <a:off x="1535" y="3984"/>
              <a:ext cx="8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Stride, r2</a:t>
              </a:r>
            </a:p>
          </p:txBody>
        </p:sp>
        <p:sp>
          <p:nvSpPr>
            <p:cNvPr id="584" name="AutoShape 264"/>
            <p:cNvSpPr>
              <a:spLocks noChangeArrowheads="1"/>
            </p:cNvSpPr>
            <p:nvPr/>
          </p:nvSpPr>
          <p:spPr bwMode="auto">
            <a:xfrm>
              <a:off x="144" y="3072"/>
              <a:ext cx="5472" cy="1152"/>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5" name="Text Box 266"/>
            <p:cNvSpPr txBox="1">
              <a:spLocks noChangeArrowheads="1"/>
            </p:cNvSpPr>
            <p:nvPr/>
          </p:nvSpPr>
          <p:spPr bwMode="auto">
            <a:xfrm>
              <a:off x="3456" y="3888"/>
              <a:ext cx="66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800" b="1" i="1" u="none" strike="noStrike" kern="0" cap="none" spc="0" normalizeH="0" baseline="0" noProof="0">
                  <a:ln>
                    <a:noFill/>
                  </a:ln>
                  <a:solidFill>
                    <a:srgbClr val="000000"/>
                  </a:solidFill>
                  <a:effectLst/>
                  <a:uLnTx/>
                  <a:uFillTx/>
                  <a:latin typeface="Arial" panose="020B0604020202020204" pitchFamily="34" charset="0"/>
                </a:rPr>
                <a:t>Memory</a:t>
              </a:r>
            </a:p>
          </p:txBody>
        </p:sp>
        <p:sp>
          <p:nvSpPr>
            <p:cNvPr id="586" name="Rectangle 267"/>
            <p:cNvSpPr>
              <a:spLocks noChangeArrowheads="1"/>
            </p:cNvSpPr>
            <p:nvPr/>
          </p:nvSpPr>
          <p:spPr bwMode="auto">
            <a:xfrm>
              <a:off x="19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7" name="Text Box 268"/>
            <p:cNvSpPr txBox="1">
              <a:spLocks noChangeArrowheads="1"/>
            </p:cNvSpPr>
            <p:nvPr/>
          </p:nvSpPr>
          <p:spPr bwMode="auto">
            <a:xfrm>
              <a:off x="3296" y="3120"/>
              <a:ext cx="11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800" b="1" i="1" u="none" strike="noStrike" kern="0" cap="none" spc="0" normalizeH="0" baseline="0" noProof="0">
                  <a:ln>
                    <a:noFill/>
                  </a:ln>
                  <a:solidFill>
                    <a:srgbClr val="000000"/>
                  </a:solidFill>
                  <a:effectLst/>
                  <a:uLnTx/>
                  <a:uFillTx/>
                  <a:latin typeface="Arial" panose="020B0604020202020204" pitchFamily="34" charset="0"/>
                </a:rPr>
                <a:t>Vector Register</a:t>
              </a:r>
            </a:p>
          </p:txBody>
        </p:sp>
      </p:grpSp>
    </p:spTree>
    <p:extLst>
      <p:ext uri="{BB962C8B-B14F-4D97-AF65-F5344CB8AC3E}">
        <p14:creationId xmlns:p14="http://schemas.microsoft.com/office/powerpoint/2010/main" val="292199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70428"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FF0000"/>
                </a:solidFill>
                <a:uFill>
                  <a:solidFill>
                    <a:srgbClr val="003399"/>
                  </a:solidFill>
                </a:uFill>
                <a:latin typeface="Arial" panose="020B0604020202020204"/>
                <a:cs typeface="Arial" panose="020B0604020202020204"/>
              </a:rPr>
              <a:t>Vector Length Registers</a:t>
            </a:r>
            <a:r>
              <a:rPr sz="2000" i="1" dirty="0">
                <a:solidFill>
                  <a:srgbClr val="FF0000"/>
                </a:solidFill>
                <a:latin typeface="Arial" panose="020B0604020202020204"/>
                <a:cs typeface="Arial" panose="020B0604020202020204"/>
              </a:rPr>
              <a:t> </a:t>
            </a:r>
            <a:r>
              <a:rPr lang="zh-CN" altLang="en-US" sz="2000" i="1" dirty="0">
                <a:solidFill>
                  <a:srgbClr val="FF0000"/>
                </a:solidFill>
                <a:latin typeface="Arial" panose="020B0604020202020204"/>
                <a:cs typeface="Arial" panose="020B0604020202020204"/>
              </a:rPr>
              <a:t>（向量长度寄存器）</a:t>
            </a:r>
            <a:r>
              <a:rPr sz="2000" dirty="0">
                <a:solidFill>
                  <a:srgbClr val="FF0000"/>
                </a:solidFill>
                <a:latin typeface="Wingdings" panose="05000000000000000000"/>
                <a:cs typeface="Wingdings" panose="05000000000000000000"/>
              </a:rPr>
              <a:t></a:t>
            </a:r>
            <a:r>
              <a:rPr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handling non-</a:t>
            </a:r>
            <a:r>
              <a:rPr lang="en-US" sz="2000" dirty="0">
                <a:solidFill>
                  <a:srgbClr val="FF0000"/>
                </a:solidFill>
                <a:latin typeface="Arial" panose="020B0604020202020204"/>
                <a:cs typeface="Arial" panose="020B0604020202020204"/>
              </a:rPr>
              <a:t>32</a:t>
            </a:r>
            <a:r>
              <a:rPr sz="2000" dirty="0">
                <a:solidFill>
                  <a:srgbClr val="FF0000"/>
                </a:solidFill>
                <a:latin typeface="Arial" panose="020B0604020202020204"/>
                <a:cs typeface="Arial" panose="020B0604020202020204"/>
              </a:rPr>
              <a:t> wide</a:t>
            </a:r>
            <a:r>
              <a:rPr sz="2000" spc="-8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vectors</a:t>
            </a: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5 Environmental Impacts of Strip Mining - Environment Go!">
            <a:extLst>
              <a:ext uri="{FF2B5EF4-FFF2-40B4-BE49-F238E27FC236}">
                <a16:creationId xmlns:a16="http://schemas.microsoft.com/office/drawing/2014/main" id="{2E9BDD1E-9AF6-F841-A1A0-E649FFAEFF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0143" y="975154"/>
            <a:ext cx="3368588" cy="2526441"/>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a:spLocks noGrp="1"/>
          </p:cNvSpPr>
          <p:nvPr>
            <p:ph type="title"/>
          </p:nvPr>
        </p:nvSpPr>
        <p:spPr>
          <a:xfrm>
            <a:off x="1086100" y="304097"/>
            <a:ext cx="7187986" cy="444352"/>
          </a:xfrm>
          <a:prstGeom prst="rect">
            <a:avLst/>
          </a:prstGeom>
        </p:spPr>
        <p:txBody>
          <a:bodyPr vert="horz" wrap="square" lIns="0" tIns="13335" rIns="0" bIns="0" rtlCol="0">
            <a:spAutoFit/>
          </a:bodyPr>
          <a:lstStyle/>
          <a:p>
            <a:pPr marL="12700">
              <a:lnSpc>
                <a:spcPct val="100000"/>
              </a:lnSpc>
              <a:spcBef>
                <a:spcPts val="105"/>
              </a:spcBef>
            </a:pPr>
            <a:r>
              <a:rPr sz="2800" dirty="0"/>
              <a:t>2. VLR and</a:t>
            </a:r>
            <a:r>
              <a:rPr sz="2800" spc="-125" dirty="0"/>
              <a:t> </a:t>
            </a:r>
            <a:r>
              <a:rPr sz="2800" dirty="0"/>
              <a:t>MVL</a:t>
            </a:r>
            <a:r>
              <a:rPr lang="en-US" sz="2800" dirty="0"/>
              <a:t>: handling loops not equal to 32</a:t>
            </a:r>
            <a:endParaRPr sz="2800" dirty="0"/>
          </a:p>
        </p:txBody>
      </p:sp>
      <p:sp>
        <p:nvSpPr>
          <p:cNvPr id="4" name="object 4"/>
          <p:cNvSpPr txBox="1"/>
          <p:nvPr/>
        </p:nvSpPr>
        <p:spPr>
          <a:xfrm>
            <a:off x="228547" y="1181298"/>
            <a:ext cx="5283979" cy="2696892"/>
          </a:xfrm>
          <a:prstGeom prst="rect">
            <a:avLst/>
          </a:prstGeom>
        </p:spPr>
        <p:txBody>
          <a:bodyPr vert="horz" wrap="square" lIns="0" tIns="87630" rIns="0" bIns="0" rtlCol="0">
            <a:spAutoFit/>
          </a:bodyPr>
          <a:lstStyle/>
          <a:p>
            <a:pPr marL="355600" indent="-343535">
              <a:lnSpc>
                <a:spcPct val="100000"/>
              </a:lnSpc>
              <a:spcBef>
                <a:spcPts val="69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VLR </a:t>
            </a:r>
            <a:r>
              <a:rPr sz="2400" spc="-5" dirty="0">
                <a:solidFill>
                  <a:srgbClr val="003399"/>
                </a:solidFill>
                <a:latin typeface="Wingdings" panose="05000000000000000000"/>
                <a:cs typeface="Wingdings" panose="05000000000000000000"/>
              </a:rPr>
              <a:t></a:t>
            </a:r>
            <a:r>
              <a:rPr sz="2400" spc="-5" dirty="0">
                <a:solidFill>
                  <a:srgbClr val="003399"/>
                </a:solidFill>
                <a:latin typeface="Arial" panose="020B0604020202020204"/>
                <a:cs typeface="Arial" panose="020B0604020202020204"/>
              </a:rPr>
              <a:t>Vector Length Register; MVL </a:t>
            </a:r>
            <a:r>
              <a:rPr sz="2400" spc="-5" dirty="0">
                <a:solidFill>
                  <a:srgbClr val="003399"/>
                </a:solidFill>
                <a:latin typeface="Wingdings" panose="05000000000000000000"/>
                <a:cs typeface="Wingdings" panose="05000000000000000000"/>
              </a:rPr>
              <a:t></a:t>
            </a:r>
            <a:r>
              <a:rPr sz="2400" spc="-5" dirty="0">
                <a:solidFill>
                  <a:srgbClr val="003399"/>
                </a:solidFill>
                <a:latin typeface="Times New Roman" panose="02020603050405020304"/>
                <a:cs typeface="Times New Roman" panose="02020603050405020304"/>
              </a:rPr>
              <a:t> </a:t>
            </a:r>
            <a:r>
              <a:rPr sz="2400" spc="-5" dirty="0">
                <a:solidFill>
                  <a:srgbClr val="003399"/>
                </a:solidFill>
                <a:latin typeface="Arial" panose="020B0604020202020204"/>
                <a:cs typeface="Arial" panose="020B0604020202020204"/>
              </a:rPr>
              <a:t>Max Vector</a:t>
            </a:r>
            <a:r>
              <a:rPr sz="2400" spc="18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Length</a:t>
            </a:r>
            <a:endParaRPr sz="2400" dirty="0">
              <a:latin typeface="Arial" panose="020B0604020202020204"/>
              <a:cs typeface="Arial" panose="020B0604020202020204"/>
            </a:endParaRPr>
          </a:p>
          <a:p>
            <a:pPr marL="355600" indent="-343535">
              <a:lnSpc>
                <a:spcPct val="100000"/>
              </a:lnSpc>
              <a:spcBef>
                <a:spcPts val="59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Vector length:</a:t>
            </a:r>
            <a:endParaRPr sz="2400" dirty="0">
              <a:latin typeface="Arial" panose="020B0604020202020204"/>
              <a:cs typeface="Arial" panose="020B0604020202020204"/>
            </a:endParaRPr>
          </a:p>
          <a:p>
            <a:pPr marL="826770" lvl="1" indent="-357505">
              <a:lnSpc>
                <a:spcPct val="100000"/>
              </a:lnSpc>
              <a:spcBef>
                <a:spcPts val="485"/>
              </a:spcBef>
              <a:buClr>
                <a:srgbClr val="003399"/>
              </a:buClr>
              <a:buSzPct val="55000"/>
              <a:buFont typeface="Wingdings" panose="05000000000000000000"/>
              <a:buChar char=""/>
              <a:tabLst>
                <a:tab pos="826135" algn="l"/>
                <a:tab pos="827405" algn="l"/>
              </a:tabLst>
            </a:pPr>
            <a:r>
              <a:rPr sz="2000" dirty="0">
                <a:solidFill>
                  <a:srgbClr val="0033CC"/>
                </a:solidFill>
                <a:latin typeface="Arial" panose="020B0604020202020204"/>
                <a:cs typeface="Arial" panose="020B0604020202020204"/>
              </a:rPr>
              <a:t>Not known at compile</a:t>
            </a:r>
            <a:r>
              <a:rPr sz="2000" spc="-100" dirty="0">
                <a:solidFill>
                  <a:srgbClr val="0033CC"/>
                </a:solidFill>
                <a:latin typeface="Arial" panose="020B0604020202020204"/>
                <a:cs typeface="Arial" panose="020B0604020202020204"/>
              </a:rPr>
              <a:t> </a:t>
            </a:r>
            <a:r>
              <a:rPr sz="2000" spc="-5" dirty="0">
                <a:solidFill>
                  <a:srgbClr val="0033CC"/>
                </a:solidFill>
                <a:latin typeface="Arial" panose="020B0604020202020204"/>
                <a:cs typeface="Arial" panose="020B0604020202020204"/>
              </a:rPr>
              <a:t>time?</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Not multiple of</a:t>
            </a:r>
            <a:r>
              <a:rPr sz="2000" spc="-55" dirty="0">
                <a:solidFill>
                  <a:srgbClr val="0033CC"/>
                </a:solidFill>
                <a:latin typeface="Arial" panose="020B0604020202020204"/>
                <a:cs typeface="Arial" panose="020B0604020202020204"/>
              </a:rPr>
              <a:t> </a:t>
            </a:r>
            <a:r>
              <a:rPr lang="en-US" sz="2000" dirty="0">
                <a:solidFill>
                  <a:srgbClr val="0033CC"/>
                </a:solidFill>
                <a:latin typeface="Arial" panose="020B0604020202020204"/>
                <a:cs typeface="Arial" panose="020B0604020202020204"/>
              </a:rPr>
              <a:t>32</a:t>
            </a:r>
            <a:r>
              <a:rPr sz="2000" dirty="0">
                <a:solidFill>
                  <a:srgbClr val="0033CC"/>
                </a:solidFill>
                <a:latin typeface="Arial" panose="020B0604020202020204"/>
                <a:cs typeface="Arial" panose="020B0604020202020204"/>
              </a:rPr>
              <a:t>?</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spc="5" dirty="0">
                <a:solidFill>
                  <a:srgbClr val="003399"/>
                </a:solidFill>
                <a:latin typeface="Arial" panose="020B0604020202020204"/>
                <a:cs typeface="Arial" panose="020B0604020202020204"/>
              </a:rPr>
              <a:t>Use </a:t>
            </a:r>
            <a:r>
              <a:rPr sz="2000" dirty="0">
                <a:solidFill>
                  <a:srgbClr val="C00000"/>
                </a:solidFill>
                <a:latin typeface="Arial" panose="020B0604020202020204"/>
                <a:cs typeface="Arial" panose="020B0604020202020204"/>
              </a:rPr>
              <a:t>strip mining</a:t>
            </a:r>
            <a:r>
              <a:rPr sz="200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for </a:t>
            </a:r>
            <a:r>
              <a:rPr sz="2000" dirty="0">
                <a:solidFill>
                  <a:srgbClr val="003399"/>
                </a:solidFill>
                <a:latin typeface="Arial" panose="020B0604020202020204"/>
                <a:cs typeface="Arial" panose="020B0604020202020204"/>
              </a:rPr>
              <a:t>vectors over the maximum</a:t>
            </a:r>
            <a:r>
              <a:rPr sz="2000" spc="-16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length:</a:t>
            </a:r>
            <a:endParaRPr sz="2000" dirty="0">
              <a:latin typeface="Arial" panose="020B0604020202020204"/>
              <a:cs typeface="Arial" panose="020B0604020202020204"/>
            </a:endParaRPr>
          </a:p>
        </p:txBody>
      </p:sp>
      <p:sp>
        <p:nvSpPr>
          <p:cNvPr id="5" name="object 5"/>
          <p:cNvSpPr txBox="1"/>
          <p:nvPr/>
        </p:nvSpPr>
        <p:spPr>
          <a:xfrm>
            <a:off x="4455808" y="3765117"/>
            <a:ext cx="4314825" cy="2001520"/>
          </a:xfrm>
          <a:prstGeom prst="rect">
            <a:avLst/>
          </a:prstGeom>
        </p:spPr>
        <p:txBody>
          <a:bodyPr vert="horz" wrap="square" lIns="0" tIns="67945" rIns="0" bIns="0" rtlCol="0">
            <a:spAutoFit/>
          </a:bodyPr>
          <a:lstStyle/>
          <a:p>
            <a:pPr marL="17780">
              <a:lnSpc>
                <a:spcPct val="100000"/>
              </a:lnSpc>
              <a:spcBef>
                <a:spcPts val="535"/>
              </a:spcBef>
            </a:pPr>
            <a:r>
              <a:rPr sz="1800" spc="-5" dirty="0">
                <a:solidFill>
                  <a:srgbClr val="0033CC"/>
                </a:solidFill>
                <a:latin typeface="Arial" panose="020B0604020202020204"/>
                <a:cs typeface="Arial" panose="020B0604020202020204"/>
              </a:rPr>
              <a:t>/*find </a:t>
            </a:r>
            <a:r>
              <a:rPr sz="1800" dirty="0">
                <a:solidFill>
                  <a:srgbClr val="0033CC"/>
                </a:solidFill>
                <a:latin typeface="Arial" panose="020B0604020202020204"/>
                <a:cs typeface="Arial" panose="020B0604020202020204"/>
              </a:rPr>
              <a:t>odd-size </a:t>
            </a:r>
            <a:r>
              <a:rPr sz="1800" spc="-5" dirty="0">
                <a:solidFill>
                  <a:srgbClr val="0033CC"/>
                </a:solidFill>
                <a:latin typeface="Arial" panose="020B0604020202020204"/>
                <a:cs typeface="Arial" panose="020B0604020202020204"/>
              </a:rPr>
              <a:t>piece using modulo op %</a:t>
            </a:r>
            <a:r>
              <a:rPr sz="1800" spc="3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a:t>
            </a:r>
            <a:endParaRPr sz="1800" dirty="0">
              <a:latin typeface="Arial" panose="020B0604020202020204"/>
              <a:cs typeface="Arial" panose="020B0604020202020204"/>
            </a:endParaRPr>
          </a:p>
          <a:p>
            <a:pPr marL="70485">
              <a:lnSpc>
                <a:spcPct val="100000"/>
              </a:lnSpc>
              <a:spcBef>
                <a:spcPts val="430"/>
              </a:spcBef>
            </a:pPr>
            <a:r>
              <a:rPr sz="1800" spc="-5" dirty="0">
                <a:solidFill>
                  <a:srgbClr val="0033CC"/>
                </a:solidFill>
                <a:latin typeface="Arial" panose="020B0604020202020204"/>
                <a:cs typeface="Arial" panose="020B0604020202020204"/>
              </a:rPr>
              <a:t>/*outer loop*/</a:t>
            </a:r>
            <a:endParaRPr sz="1800" dirty="0">
              <a:latin typeface="Arial" panose="020B0604020202020204"/>
              <a:cs typeface="Arial" panose="020B0604020202020204"/>
            </a:endParaRPr>
          </a:p>
          <a:p>
            <a:pPr marL="78105">
              <a:lnSpc>
                <a:spcPct val="100000"/>
              </a:lnSpc>
              <a:spcBef>
                <a:spcPts val="435"/>
              </a:spcBef>
            </a:pPr>
            <a:r>
              <a:rPr sz="1800" spc="-5" dirty="0">
                <a:solidFill>
                  <a:srgbClr val="0033CC"/>
                </a:solidFill>
                <a:latin typeface="Arial" panose="020B0604020202020204"/>
                <a:cs typeface="Arial" panose="020B0604020202020204"/>
              </a:rPr>
              <a:t>/*runs </a:t>
            </a:r>
            <a:r>
              <a:rPr sz="1800" dirty="0">
                <a:solidFill>
                  <a:srgbClr val="0033CC"/>
                </a:solidFill>
                <a:latin typeface="Arial" panose="020B0604020202020204"/>
                <a:cs typeface="Arial" panose="020B0604020202020204"/>
              </a:rPr>
              <a:t>for </a:t>
            </a:r>
            <a:r>
              <a:rPr sz="1800" spc="-5" dirty="0">
                <a:solidFill>
                  <a:srgbClr val="0033CC"/>
                </a:solidFill>
                <a:latin typeface="Arial" panose="020B0604020202020204"/>
                <a:cs typeface="Arial" panose="020B0604020202020204"/>
              </a:rPr>
              <a:t>length</a:t>
            </a:r>
            <a:r>
              <a:rPr sz="1800" spc="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VL*/</a:t>
            </a:r>
            <a:endParaRPr sz="1800" dirty="0">
              <a:latin typeface="Arial" panose="020B0604020202020204"/>
              <a:cs typeface="Arial" panose="020B0604020202020204"/>
            </a:endParaRPr>
          </a:p>
          <a:p>
            <a:pPr marL="76835">
              <a:lnSpc>
                <a:spcPct val="100000"/>
              </a:lnSpc>
              <a:spcBef>
                <a:spcPts val="430"/>
              </a:spcBef>
            </a:pPr>
            <a:r>
              <a:rPr sz="1800" spc="-5" dirty="0">
                <a:solidFill>
                  <a:srgbClr val="0033CC"/>
                </a:solidFill>
                <a:latin typeface="Arial" panose="020B0604020202020204"/>
                <a:cs typeface="Arial" panose="020B0604020202020204"/>
              </a:rPr>
              <a:t>/*main operation*/</a:t>
            </a:r>
            <a:endParaRPr sz="1800" dirty="0">
              <a:latin typeface="Arial" panose="020B0604020202020204"/>
              <a:cs typeface="Arial" panose="020B0604020202020204"/>
            </a:endParaRPr>
          </a:p>
          <a:p>
            <a:pPr marL="43180">
              <a:lnSpc>
                <a:spcPct val="100000"/>
              </a:lnSpc>
              <a:spcBef>
                <a:spcPts val="430"/>
              </a:spcBef>
            </a:pPr>
            <a:r>
              <a:rPr sz="1800" dirty="0">
                <a:solidFill>
                  <a:srgbClr val="0033CC"/>
                </a:solidFill>
                <a:latin typeface="Arial" panose="020B0604020202020204"/>
                <a:cs typeface="Arial" panose="020B0604020202020204"/>
              </a:rPr>
              <a:t>/*start of </a:t>
            </a:r>
            <a:r>
              <a:rPr sz="1800" spc="-10" dirty="0">
                <a:solidFill>
                  <a:srgbClr val="0033CC"/>
                </a:solidFill>
                <a:latin typeface="Arial" panose="020B0604020202020204"/>
                <a:cs typeface="Arial" panose="020B0604020202020204"/>
              </a:rPr>
              <a:t>next</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vector*/</a:t>
            </a:r>
            <a:endParaRPr sz="1800" dirty="0">
              <a:latin typeface="Arial" panose="020B0604020202020204"/>
              <a:cs typeface="Arial" panose="020B0604020202020204"/>
            </a:endParaRPr>
          </a:p>
          <a:p>
            <a:pPr marL="12700">
              <a:lnSpc>
                <a:spcPct val="100000"/>
              </a:lnSpc>
              <a:spcBef>
                <a:spcPts val="435"/>
              </a:spcBef>
            </a:pPr>
            <a:r>
              <a:rPr sz="1800" spc="-5" dirty="0">
                <a:solidFill>
                  <a:srgbClr val="0033CC"/>
                </a:solidFill>
                <a:latin typeface="Arial" panose="020B0604020202020204"/>
                <a:cs typeface="Arial" panose="020B0604020202020204"/>
              </a:rPr>
              <a:t>/*reset length </a:t>
            </a:r>
            <a:r>
              <a:rPr sz="1800" dirty="0">
                <a:solidFill>
                  <a:srgbClr val="0033CC"/>
                </a:solidFill>
                <a:latin typeface="Arial" panose="020B0604020202020204"/>
                <a:cs typeface="Arial" panose="020B0604020202020204"/>
              </a:rPr>
              <a:t>to </a:t>
            </a:r>
            <a:r>
              <a:rPr sz="1800" spc="-10" dirty="0">
                <a:solidFill>
                  <a:srgbClr val="0033CC"/>
                </a:solidFill>
                <a:latin typeface="Arial" panose="020B0604020202020204"/>
                <a:cs typeface="Arial" panose="020B0604020202020204"/>
              </a:rPr>
              <a:t>maximum </a:t>
            </a:r>
            <a:r>
              <a:rPr sz="1800" spc="-5" dirty="0">
                <a:solidFill>
                  <a:srgbClr val="0033CC"/>
                </a:solidFill>
                <a:latin typeface="Arial" panose="020B0604020202020204"/>
                <a:cs typeface="Arial" panose="020B0604020202020204"/>
              </a:rPr>
              <a:t>vector</a:t>
            </a:r>
            <a:r>
              <a:rPr sz="1800" spc="50"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length*/</a:t>
            </a:r>
            <a:endParaRPr sz="1800" dirty="0">
              <a:latin typeface="Arial" panose="020B0604020202020204"/>
              <a:cs typeface="Arial" panose="020B0604020202020204"/>
            </a:endParaRPr>
          </a:p>
        </p:txBody>
      </p:sp>
      <p:sp>
        <p:nvSpPr>
          <p:cNvPr id="6" name="object 6"/>
          <p:cNvSpPr txBox="1"/>
          <p:nvPr/>
        </p:nvSpPr>
        <p:spPr>
          <a:xfrm>
            <a:off x="543495" y="3878190"/>
            <a:ext cx="4314825" cy="2323585"/>
          </a:xfrm>
          <a:prstGeom prst="rect">
            <a:avLst/>
          </a:prstGeom>
        </p:spPr>
        <p:txBody>
          <a:bodyPr vert="horz" wrap="square" lIns="0" tIns="67945" rIns="0" bIns="0" rtlCol="0">
            <a:spAutoFit/>
          </a:bodyPr>
          <a:lstStyle/>
          <a:p>
            <a:pPr marR="1703070">
              <a:spcBef>
                <a:spcPts val="535"/>
              </a:spcBef>
            </a:pPr>
            <a:r>
              <a:rPr lang="en-US" spc="-5" dirty="0">
                <a:solidFill>
                  <a:srgbClr val="0033CC"/>
                </a:solidFill>
                <a:latin typeface="Arial" panose="020B0604020202020204"/>
                <a:cs typeface="Arial" panose="020B0604020202020204"/>
              </a:rPr>
              <a:t>low </a:t>
            </a:r>
            <a:r>
              <a:rPr lang="en-US" dirty="0">
                <a:solidFill>
                  <a:srgbClr val="0033CC"/>
                </a:solidFill>
                <a:latin typeface="Arial" panose="020B0604020202020204"/>
                <a:cs typeface="Arial" panose="020B0604020202020204"/>
              </a:rPr>
              <a:t>=</a:t>
            </a:r>
            <a:r>
              <a:rPr lang="en-US" spc="10" dirty="0">
                <a:solidFill>
                  <a:srgbClr val="0033CC"/>
                </a:solidFill>
                <a:latin typeface="Arial" panose="020B0604020202020204"/>
                <a:cs typeface="Arial" panose="020B0604020202020204"/>
              </a:rPr>
              <a:t> </a:t>
            </a:r>
            <a:r>
              <a:rPr lang="en-US" spc="-5" dirty="0">
                <a:solidFill>
                  <a:srgbClr val="0033CC"/>
                </a:solidFill>
                <a:latin typeface="Arial" panose="020B0604020202020204"/>
                <a:cs typeface="Arial" panose="020B0604020202020204"/>
              </a:rPr>
              <a:t>0;</a:t>
            </a:r>
            <a:r>
              <a:rPr lang="zh-CN" altLang="en-US" dirty="0">
                <a:latin typeface="Arial" panose="020B0604020202020204"/>
                <a:cs typeface="Arial" panose="020B0604020202020204"/>
              </a:rPr>
              <a:t> </a:t>
            </a:r>
            <a:r>
              <a:rPr sz="1800" spc="-5" dirty="0">
                <a:solidFill>
                  <a:srgbClr val="0033CC"/>
                </a:solidFill>
                <a:latin typeface="Arial" panose="020B0604020202020204"/>
                <a:cs typeface="Arial" panose="020B0604020202020204"/>
              </a:rPr>
              <a:t>VL </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(n %</a:t>
            </a:r>
            <a:r>
              <a:rPr lang="en-CN" sz="1800" spc="-6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MVL);</a:t>
            </a:r>
            <a:endParaRPr sz="1800" dirty="0">
              <a:latin typeface="Arial" panose="020B0604020202020204"/>
              <a:cs typeface="Arial" panose="020B0604020202020204"/>
            </a:endParaRPr>
          </a:p>
          <a:p>
            <a:pPr marL="299085" marR="5080" indent="-287020">
              <a:lnSpc>
                <a:spcPct val="120000"/>
              </a:lnSpc>
            </a:pPr>
            <a:r>
              <a:rPr sz="1800" dirty="0">
                <a:solidFill>
                  <a:srgbClr val="0033CC"/>
                </a:solidFill>
                <a:latin typeface="Arial" panose="020B0604020202020204"/>
                <a:cs typeface="Arial" panose="020B0604020202020204"/>
              </a:rPr>
              <a:t>for </a:t>
            </a:r>
            <a:r>
              <a:rPr sz="1800" spc="-5" dirty="0">
                <a:solidFill>
                  <a:srgbClr val="0033CC"/>
                </a:solidFill>
                <a:latin typeface="Arial" panose="020B0604020202020204"/>
                <a:cs typeface="Arial" panose="020B0604020202020204"/>
              </a:rPr>
              <a:t>(j </a:t>
            </a:r>
            <a:r>
              <a:rPr sz="1800" dirty="0">
                <a:solidFill>
                  <a:srgbClr val="0033CC"/>
                </a:solidFill>
                <a:latin typeface="Arial" panose="020B0604020202020204"/>
                <a:cs typeface="Arial" panose="020B0604020202020204"/>
              </a:rPr>
              <a:t>= 0; </a:t>
            </a:r>
            <a:r>
              <a:rPr sz="1800" spc="-5" dirty="0">
                <a:solidFill>
                  <a:srgbClr val="0033CC"/>
                </a:solidFill>
                <a:latin typeface="Arial" panose="020B0604020202020204"/>
                <a:cs typeface="Arial" panose="020B0604020202020204"/>
              </a:rPr>
              <a:t>j </a:t>
            </a:r>
            <a:r>
              <a:rPr sz="1800" dirty="0">
                <a:solidFill>
                  <a:srgbClr val="0033CC"/>
                </a:solidFill>
                <a:latin typeface="Arial" panose="020B0604020202020204"/>
                <a:cs typeface="Arial" panose="020B0604020202020204"/>
              </a:rPr>
              <a:t>&lt;= </a:t>
            </a:r>
            <a:r>
              <a:rPr sz="1800" spc="-5" dirty="0">
                <a:solidFill>
                  <a:srgbClr val="0033CC"/>
                </a:solidFill>
                <a:latin typeface="Arial" panose="020B0604020202020204"/>
                <a:cs typeface="Arial" panose="020B0604020202020204"/>
              </a:rPr>
              <a:t>(n/MVL); j=j+1)</a:t>
            </a:r>
            <a:r>
              <a:rPr sz="1800" spc="-2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a:t>
            </a:r>
            <a:r>
              <a:rPr sz="1800" spc="-5" dirty="0">
                <a:solidFill>
                  <a:srgbClr val="0033CC"/>
                </a:solidFill>
                <a:latin typeface="Arial" panose="020B0604020202020204"/>
                <a:cs typeface="Arial" panose="020B0604020202020204"/>
              </a:rPr>
              <a:t> </a:t>
            </a:r>
            <a:endParaRPr lang="en-US" sz="1800" spc="-5" dirty="0">
              <a:solidFill>
                <a:srgbClr val="0033CC"/>
              </a:solidFill>
              <a:latin typeface="Arial" panose="020B0604020202020204"/>
              <a:cs typeface="Arial" panose="020B0604020202020204"/>
            </a:endParaRPr>
          </a:p>
          <a:p>
            <a:pPr marL="299085" marR="5080" indent="-287020">
              <a:lnSpc>
                <a:spcPct val="120000"/>
              </a:lnSpc>
            </a:pPr>
            <a:r>
              <a:rPr lang="en-US" spc="-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for  </a:t>
            </a:r>
            <a:r>
              <a:rPr sz="1800" spc="-5" dirty="0">
                <a:solidFill>
                  <a:srgbClr val="0033CC"/>
                </a:solidFill>
                <a:latin typeface="Arial" panose="020B0604020202020204"/>
                <a:cs typeface="Arial" panose="020B0604020202020204"/>
              </a:rPr>
              <a:t>(i </a:t>
            </a:r>
            <a:r>
              <a:rPr sz="1800" dirty="0">
                <a:solidFill>
                  <a:srgbClr val="0033CC"/>
                </a:solidFill>
                <a:latin typeface="Arial" panose="020B0604020202020204"/>
                <a:cs typeface="Arial" panose="020B0604020202020204"/>
              </a:rPr>
              <a:t>= </a:t>
            </a:r>
            <a:r>
              <a:rPr sz="1800" spc="-15" dirty="0">
                <a:solidFill>
                  <a:srgbClr val="0033CC"/>
                </a:solidFill>
                <a:latin typeface="Arial" panose="020B0604020202020204"/>
                <a:cs typeface="Arial" panose="020B0604020202020204"/>
              </a:rPr>
              <a:t>low; </a:t>
            </a:r>
            <a:r>
              <a:rPr sz="1800" spc="-5" dirty="0">
                <a:solidFill>
                  <a:srgbClr val="0033CC"/>
                </a:solidFill>
                <a:latin typeface="Arial" panose="020B0604020202020204"/>
                <a:cs typeface="Arial" panose="020B0604020202020204"/>
              </a:rPr>
              <a:t>i </a:t>
            </a:r>
            <a:r>
              <a:rPr sz="1800" dirty="0">
                <a:solidFill>
                  <a:srgbClr val="0033CC"/>
                </a:solidFill>
                <a:latin typeface="Arial" panose="020B0604020202020204"/>
                <a:cs typeface="Arial" panose="020B0604020202020204"/>
              </a:rPr>
              <a:t>&lt; </a:t>
            </a:r>
            <a:r>
              <a:rPr sz="1800" spc="-10" dirty="0">
                <a:solidFill>
                  <a:srgbClr val="0033CC"/>
                </a:solidFill>
                <a:latin typeface="Arial" panose="020B0604020202020204"/>
                <a:cs typeface="Arial" panose="020B0604020202020204"/>
              </a:rPr>
              <a:t>(low+VL);</a:t>
            </a:r>
            <a:r>
              <a:rPr sz="1800" spc="10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i=i+1)</a:t>
            </a:r>
            <a:endParaRPr sz="1800" dirty="0">
              <a:latin typeface="Arial" panose="020B0604020202020204"/>
              <a:cs typeface="Arial" panose="020B0604020202020204"/>
            </a:endParaRPr>
          </a:p>
          <a:p>
            <a:pPr marL="469900">
              <a:lnSpc>
                <a:spcPct val="100000"/>
              </a:lnSpc>
              <a:spcBef>
                <a:spcPts val="430"/>
              </a:spcBef>
            </a:pPr>
            <a:r>
              <a:rPr lang="en-US" sz="1800" spc="-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Y[</a:t>
            </a:r>
            <a:r>
              <a:rPr sz="1800" spc="-5" dirty="0" err="1">
                <a:solidFill>
                  <a:srgbClr val="0033CC"/>
                </a:solidFill>
                <a:latin typeface="Arial" panose="020B0604020202020204"/>
                <a:cs typeface="Arial" panose="020B0604020202020204"/>
              </a:rPr>
              <a:t>i</a:t>
            </a:r>
            <a:r>
              <a:rPr sz="1800" spc="-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a * X[i] </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Y[i] </a:t>
            </a:r>
            <a:r>
              <a:rPr sz="1800" dirty="0">
                <a:solidFill>
                  <a:srgbClr val="0033CC"/>
                </a:solidFill>
                <a:latin typeface="Arial" panose="020B0604020202020204"/>
                <a:cs typeface="Arial" panose="020B0604020202020204"/>
              </a:rPr>
              <a:t>;</a:t>
            </a:r>
            <a:endParaRPr sz="1800" dirty="0">
              <a:latin typeface="Arial" panose="020B0604020202020204"/>
              <a:cs typeface="Arial" panose="020B0604020202020204"/>
            </a:endParaRPr>
          </a:p>
          <a:p>
            <a:pPr marL="299085">
              <a:lnSpc>
                <a:spcPct val="100000"/>
              </a:lnSpc>
              <a:spcBef>
                <a:spcPts val="435"/>
              </a:spcBef>
            </a:pPr>
            <a:r>
              <a:rPr sz="1800" spc="-5" dirty="0">
                <a:solidFill>
                  <a:srgbClr val="0033CC"/>
                </a:solidFill>
                <a:latin typeface="Arial" panose="020B0604020202020204"/>
                <a:cs typeface="Arial" panose="020B0604020202020204"/>
              </a:rPr>
              <a:t>low </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low </a:t>
            </a:r>
            <a:r>
              <a:rPr sz="180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VL;</a:t>
            </a:r>
            <a:endParaRPr lang="en-US" dirty="0">
              <a:latin typeface="Arial" panose="020B0604020202020204"/>
              <a:cs typeface="Arial" panose="020B0604020202020204"/>
            </a:endParaRPr>
          </a:p>
          <a:p>
            <a:pPr marL="299085">
              <a:lnSpc>
                <a:spcPct val="100000"/>
              </a:lnSpc>
              <a:spcBef>
                <a:spcPts val="435"/>
              </a:spcBef>
            </a:pPr>
            <a:r>
              <a:rPr sz="1800" dirty="0">
                <a:solidFill>
                  <a:srgbClr val="0033CC"/>
                </a:solidFill>
                <a:latin typeface="Arial" panose="020B0604020202020204"/>
                <a:cs typeface="Arial" panose="020B0604020202020204"/>
              </a:rPr>
              <a:t>VL =</a:t>
            </a:r>
            <a:r>
              <a:rPr sz="1800" spc="-4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MVL;</a:t>
            </a:r>
            <a:endParaRPr sz="1800" dirty="0">
              <a:latin typeface="Arial" panose="020B0604020202020204"/>
              <a:cs typeface="Arial" panose="020B0604020202020204"/>
            </a:endParaRPr>
          </a:p>
          <a:p>
            <a:pPr marL="12700">
              <a:lnSpc>
                <a:spcPct val="100000"/>
              </a:lnSpc>
              <a:spcBef>
                <a:spcPts val="430"/>
              </a:spcBef>
            </a:pPr>
            <a:r>
              <a:rPr sz="1800" dirty="0">
                <a:solidFill>
                  <a:srgbClr val="0033CC"/>
                </a:solidFill>
                <a:latin typeface="Arial" panose="020B0604020202020204"/>
                <a:cs typeface="Arial" panose="020B0604020202020204"/>
              </a:rPr>
              <a:t>}</a:t>
            </a:r>
            <a:endParaRPr sz="1800" dirty="0">
              <a:latin typeface="Arial" panose="020B0604020202020204"/>
              <a:cs typeface="Arial" panose="020B0604020202020204"/>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9" name="object 9"/>
          <p:cNvSpPr/>
          <p:nvPr/>
        </p:nvSpPr>
        <p:spPr>
          <a:xfrm>
            <a:off x="3873700" y="5741224"/>
            <a:ext cx="4400550" cy="940709"/>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1" name="object 11"/>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228547" y="6220246"/>
            <a:ext cx="3528530" cy="369332"/>
          </a:xfrm>
          <a:prstGeom prst="rect">
            <a:avLst/>
          </a:prstGeom>
          <a:noFill/>
        </p:spPr>
        <p:txBody>
          <a:bodyPr wrap="none" rtlCol="0">
            <a:spAutoFit/>
          </a:bodyPr>
          <a:lstStyle/>
          <a:p>
            <a:r>
              <a:rPr lang="en-US" dirty="0">
                <a:solidFill>
                  <a:srgbClr val="FF0000"/>
                </a:solidFill>
              </a:rPr>
              <a:t>If </a:t>
            </a:r>
            <a:r>
              <a:rPr lang="en-US" dirty="0" err="1">
                <a:solidFill>
                  <a:srgbClr val="FF0000"/>
                </a:solidFill>
              </a:rPr>
              <a:t>n%MVL</a:t>
            </a:r>
            <a:r>
              <a:rPr lang="en-US" dirty="0">
                <a:solidFill>
                  <a:srgbClr val="FF0000"/>
                </a:solidFill>
              </a:rPr>
              <a:t> != 0, how to unroll loops?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70733"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FF0000"/>
                </a:solidFill>
                <a:uFill>
                  <a:solidFill>
                    <a:srgbClr val="003399"/>
                  </a:solidFill>
                </a:uFill>
                <a:latin typeface="Arial" panose="020B0604020202020204"/>
                <a:cs typeface="Arial" panose="020B0604020202020204"/>
              </a:rPr>
              <a:t>Vector Mask Registers</a:t>
            </a:r>
            <a:r>
              <a:rPr sz="2000" i="1" dirty="0">
                <a:solidFill>
                  <a:srgbClr val="FF0000"/>
                </a:solidFill>
                <a:latin typeface="Arial" panose="020B0604020202020204"/>
                <a:cs typeface="Arial" panose="020B0604020202020204"/>
              </a:rPr>
              <a:t> </a:t>
            </a:r>
            <a:r>
              <a:rPr lang="zh-CN" altLang="en-US" sz="2000" i="1" dirty="0">
                <a:solidFill>
                  <a:srgbClr val="FF0000"/>
                </a:solidFill>
                <a:latin typeface="Arial" panose="020B0604020202020204"/>
                <a:cs typeface="Arial" panose="020B0604020202020204"/>
              </a:rPr>
              <a:t>（向量遮罩寄存器）</a:t>
            </a:r>
            <a:r>
              <a:rPr sz="2000" dirty="0">
                <a:solidFill>
                  <a:srgbClr val="FF0000"/>
                </a:solidFill>
                <a:latin typeface="Wingdings" panose="05000000000000000000"/>
                <a:cs typeface="Wingdings" panose="05000000000000000000"/>
              </a:rPr>
              <a:t></a:t>
            </a:r>
            <a:r>
              <a:rPr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handling IF statements in vector</a:t>
            </a:r>
            <a:r>
              <a:rPr sz="2000" spc="-13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code</a:t>
            </a: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61439" y="81313"/>
            <a:ext cx="6021340" cy="599780"/>
          </a:xfrm>
          <a:prstGeom prst="rect">
            <a:avLst/>
          </a:prstGeom>
        </p:spPr>
        <p:txBody>
          <a:bodyPr vert="horz" wrap="square" lIns="0" tIns="13335" rIns="0" bIns="0" rtlCol="0">
            <a:spAutoFit/>
          </a:bodyPr>
          <a:lstStyle/>
          <a:p>
            <a:pPr marL="12700">
              <a:lnSpc>
                <a:spcPct val="100000"/>
              </a:lnSpc>
              <a:spcBef>
                <a:spcPts val="105"/>
              </a:spcBef>
            </a:pPr>
            <a:r>
              <a:rPr dirty="0"/>
              <a:t>3. Vector </a:t>
            </a:r>
            <a:r>
              <a:rPr spc="-5" dirty="0"/>
              <a:t>mask</a:t>
            </a:r>
            <a:r>
              <a:rPr spc="-85" dirty="0"/>
              <a:t> </a:t>
            </a:r>
            <a:r>
              <a:rPr spc="-5" dirty="0"/>
              <a:t>registers</a:t>
            </a:r>
          </a:p>
        </p:txBody>
      </p:sp>
      <p:sp>
        <p:nvSpPr>
          <p:cNvPr id="4" name="object 4"/>
          <p:cNvSpPr txBox="1"/>
          <p:nvPr/>
        </p:nvSpPr>
        <p:spPr>
          <a:xfrm>
            <a:off x="402437" y="642610"/>
            <a:ext cx="8270875" cy="2514600"/>
          </a:xfrm>
          <a:prstGeom prst="rect">
            <a:avLst/>
          </a:prstGeom>
        </p:spPr>
        <p:txBody>
          <a:bodyPr vert="horz" wrap="square" lIns="0" tIns="160655" rIns="0" bIns="0" rtlCol="0">
            <a:spAutoFit/>
          </a:bodyPr>
          <a:lstStyle/>
          <a:p>
            <a:pPr marL="355600" indent="-342900">
              <a:lnSpc>
                <a:spcPct val="100000"/>
              </a:lnSpc>
              <a:spcBef>
                <a:spcPts val="1265"/>
              </a:spcBef>
              <a:buClr>
                <a:srgbClr val="0033CC"/>
              </a:buClr>
              <a:buSzPct val="60000"/>
              <a:buFont typeface="Wingdings" panose="05000000000000000000"/>
              <a:buChar char=""/>
              <a:tabLst>
                <a:tab pos="354965" algn="l"/>
                <a:tab pos="355600" algn="l"/>
              </a:tabLst>
            </a:pPr>
            <a:r>
              <a:rPr sz="2400" spc="-5" dirty="0">
                <a:solidFill>
                  <a:srgbClr val="FF0000"/>
                </a:solidFill>
                <a:latin typeface="Arial" panose="020B0604020202020204"/>
                <a:cs typeface="Arial" panose="020B0604020202020204"/>
              </a:rPr>
              <a:t>Handling </a:t>
            </a:r>
            <a:r>
              <a:rPr sz="2400" dirty="0">
                <a:solidFill>
                  <a:srgbClr val="FF0000"/>
                </a:solidFill>
                <a:latin typeface="Arial" panose="020B0604020202020204"/>
                <a:cs typeface="Arial" panose="020B0604020202020204"/>
              </a:rPr>
              <a:t>IF statements </a:t>
            </a:r>
            <a:r>
              <a:rPr sz="2400" spc="-5" dirty="0">
                <a:solidFill>
                  <a:srgbClr val="FF0000"/>
                </a:solidFill>
                <a:latin typeface="Arial" panose="020B0604020202020204"/>
                <a:cs typeface="Arial" panose="020B0604020202020204"/>
              </a:rPr>
              <a:t>in a</a:t>
            </a:r>
            <a:r>
              <a:rPr sz="2400" spc="10" dirty="0">
                <a:solidFill>
                  <a:srgbClr val="FF0000"/>
                </a:solidFill>
                <a:latin typeface="Arial" panose="020B0604020202020204"/>
                <a:cs typeface="Arial" panose="020B0604020202020204"/>
              </a:rPr>
              <a:t> </a:t>
            </a:r>
            <a:r>
              <a:rPr sz="2400" spc="-5" dirty="0">
                <a:solidFill>
                  <a:srgbClr val="FF0000"/>
                </a:solidFill>
                <a:latin typeface="Arial" panose="020B0604020202020204"/>
                <a:cs typeface="Arial" panose="020B0604020202020204"/>
              </a:rPr>
              <a:t>loop</a:t>
            </a:r>
            <a:endParaRPr sz="2400" dirty="0">
              <a:solidFill>
                <a:srgbClr val="FF0000"/>
              </a:solidFill>
              <a:latin typeface="Arial" panose="020B0604020202020204"/>
              <a:cs typeface="Arial" panose="020B0604020202020204"/>
            </a:endParaRPr>
          </a:p>
          <a:p>
            <a:pPr marL="927100" marR="5429250" indent="-572135">
              <a:lnSpc>
                <a:spcPct val="124000"/>
              </a:lnSpc>
              <a:spcBef>
                <a:spcPts val="410"/>
              </a:spcBef>
            </a:pPr>
            <a:r>
              <a:rPr sz="2000" dirty="0">
                <a:solidFill>
                  <a:srgbClr val="003399"/>
                </a:solidFill>
                <a:latin typeface="Arial" panose="020B0604020202020204"/>
                <a:cs typeface="Arial" panose="020B0604020202020204"/>
              </a:rPr>
              <a:t>for (i = 0; i &lt; 64;</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  if (X[i] !=</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0)</a:t>
            </a:r>
            <a:endParaRPr lang="en-US" sz="2000" dirty="0">
              <a:latin typeface="Arial" panose="020B0604020202020204"/>
              <a:cs typeface="Arial" panose="020B0604020202020204"/>
            </a:endParaRPr>
          </a:p>
          <a:p>
            <a:pPr marL="1841500">
              <a:lnSpc>
                <a:spcPct val="100000"/>
              </a:lnSpc>
              <a:spcBef>
                <a:spcPts val="480"/>
              </a:spcBef>
            </a:pPr>
            <a:r>
              <a:rPr lang="en-US" sz="2000" spc="-5" dirty="0">
                <a:solidFill>
                  <a:srgbClr val="003399"/>
                </a:solidFill>
                <a:latin typeface="Arial" panose="020B0604020202020204"/>
                <a:cs typeface="Arial" panose="020B0604020202020204"/>
              </a:rPr>
              <a:t>X[</a:t>
            </a:r>
            <a:r>
              <a:rPr lang="en-US" sz="2000" spc="-5" dirty="0" err="1">
                <a:solidFill>
                  <a:srgbClr val="003399"/>
                </a:solidFill>
                <a:latin typeface="Arial" panose="020B0604020202020204"/>
                <a:cs typeface="Arial" panose="020B0604020202020204"/>
              </a:rPr>
              <a:t>i</a:t>
            </a:r>
            <a:r>
              <a:rPr lang="en-US" sz="2000" spc="-5" dirty="0">
                <a:solidFill>
                  <a:srgbClr val="003399"/>
                </a:solidFill>
                <a:latin typeface="Arial" panose="020B0604020202020204"/>
                <a:cs typeface="Arial" panose="020B0604020202020204"/>
              </a:rPr>
              <a:t>] </a:t>
            </a:r>
            <a:r>
              <a:rPr lang="en-US" sz="2000" dirty="0">
                <a:solidFill>
                  <a:srgbClr val="003399"/>
                </a:solidFill>
                <a:latin typeface="Arial" panose="020B0604020202020204"/>
                <a:cs typeface="Arial" panose="020B0604020202020204"/>
              </a:rPr>
              <a:t>= </a:t>
            </a:r>
            <a:r>
              <a:rPr lang="en-US" sz="2000" spc="-5" dirty="0">
                <a:solidFill>
                  <a:srgbClr val="003399"/>
                </a:solidFill>
                <a:latin typeface="Arial" panose="020B0604020202020204"/>
                <a:cs typeface="Arial" panose="020B0604020202020204"/>
              </a:rPr>
              <a:t>X[</a:t>
            </a:r>
            <a:r>
              <a:rPr lang="en-US" sz="2000" spc="-5" dirty="0" err="1">
                <a:solidFill>
                  <a:srgbClr val="003399"/>
                </a:solidFill>
                <a:latin typeface="Arial" panose="020B0604020202020204"/>
                <a:cs typeface="Arial" panose="020B0604020202020204"/>
              </a:rPr>
              <a:t>i</a:t>
            </a:r>
            <a:r>
              <a:rPr lang="en-US" sz="2000" spc="-5" dirty="0">
                <a:solidFill>
                  <a:srgbClr val="003399"/>
                </a:solidFill>
                <a:latin typeface="Arial" panose="020B0604020202020204"/>
                <a:cs typeface="Arial" panose="020B0604020202020204"/>
              </a:rPr>
              <a:t>] </a:t>
            </a:r>
            <a:r>
              <a:rPr lang="en-US" sz="2000" dirty="0">
                <a:solidFill>
                  <a:srgbClr val="003399"/>
                </a:solidFill>
                <a:latin typeface="Arial" panose="020B0604020202020204"/>
                <a:cs typeface="Arial" panose="020B0604020202020204"/>
              </a:rPr>
              <a:t>–</a:t>
            </a:r>
            <a:r>
              <a:rPr lang="en-US" sz="2000" spc="-35" dirty="0">
                <a:solidFill>
                  <a:srgbClr val="003399"/>
                </a:solidFill>
                <a:latin typeface="Arial" panose="020B0604020202020204"/>
                <a:cs typeface="Arial" panose="020B0604020202020204"/>
              </a:rPr>
              <a:t> </a:t>
            </a:r>
            <a:r>
              <a:rPr lang="en-US" sz="2000" spc="-10" dirty="0">
                <a:solidFill>
                  <a:srgbClr val="003399"/>
                </a:solidFill>
                <a:latin typeface="Arial" panose="020B0604020202020204"/>
                <a:cs typeface="Arial" panose="020B0604020202020204"/>
              </a:rPr>
              <a:t>Y[</a:t>
            </a:r>
            <a:r>
              <a:rPr lang="en-US" sz="2000" spc="-10" dirty="0" err="1">
                <a:solidFill>
                  <a:srgbClr val="003399"/>
                </a:solidFill>
                <a:latin typeface="Arial" panose="020B0604020202020204"/>
                <a:cs typeface="Arial" panose="020B0604020202020204"/>
              </a:rPr>
              <a:t>i</a:t>
            </a:r>
            <a:r>
              <a:rPr lang="en-US" sz="2000" spc="-10" dirty="0">
                <a:solidFill>
                  <a:srgbClr val="003399"/>
                </a:solidFill>
                <a:latin typeface="Arial" panose="020B0604020202020204"/>
                <a:cs typeface="Arial" panose="020B0604020202020204"/>
              </a:rPr>
              <a:t>];</a:t>
            </a:r>
            <a:endParaRPr lang="en-US" sz="2000" dirty="0">
              <a:latin typeface="Arial" panose="020B0604020202020204"/>
              <a:cs typeface="Arial" panose="020B0604020202020204"/>
            </a:endParaRPr>
          </a:p>
          <a:p>
            <a:pPr marL="355600" marR="5080" indent="-342900">
              <a:lnSpc>
                <a:spcPct val="100000"/>
              </a:lnSpc>
              <a:spcBef>
                <a:spcPts val="550"/>
              </a:spcBef>
              <a:buClr>
                <a:srgbClr val="0033CC"/>
              </a:buClr>
              <a:buSzPct val="60000"/>
              <a:buFont typeface="Wingdings" panose="05000000000000000000"/>
              <a:buChar char=""/>
              <a:tabLst>
                <a:tab pos="354965" algn="l"/>
                <a:tab pos="355600" algn="l"/>
              </a:tabLst>
            </a:pPr>
            <a:r>
              <a:rPr sz="2400" i="1" u="heavy" dirty="0">
                <a:solidFill>
                  <a:srgbClr val="003399"/>
                </a:solidFill>
                <a:uFill>
                  <a:solidFill>
                    <a:srgbClr val="003399"/>
                  </a:solidFill>
                </a:uFill>
                <a:latin typeface="Arial" panose="020B0604020202020204"/>
                <a:cs typeface="Arial" panose="020B0604020202020204"/>
              </a:rPr>
              <a:t>If </a:t>
            </a:r>
            <a:r>
              <a:rPr sz="2400" i="1" u="heavy" spc="-5" dirty="0">
                <a:solidFill>
                  <a:srgbClr val="003399"/>
                </a:solidFill>
                <a:uFill>
                  <a:solidFill>
                    <a:srgbClr val="003399"/>
                  </a:solidFill>
                </a:uFill>
                <a:latin typeface="Arial" panose="020B0604020202020204"/>
                <a:cs typeface="Arial" panose="020B0604020202020204"/>
              </a:rPr>
              <a:t>conversion</a:t>
            </a:r>
            <a:r>
              <a:rPr sz="2400" i="1" spc="-5" dirty="0">
                <a:solidFill>
                  <a:srgbClr val="003399"/>
                </a:solidFill>
                <a:latin typeface="Arial" panose="020B0604020202020204"/>
                <a:cs typeface="Arial" panose="020B0604020202020204"/>
              </a:rPr>
              <a:t> </a:t>
            </a:r>
            <a:r>
              <a:rPr sz="2400" spc="-5" dirty="0">
                <a:solidFill>
                  <a:srgbClr val="003399"/>
                </a:solidFill>
                <a:latin typeface="Wingdings" panose="05000000000000000000"/>
                <a:cs typeface="Wingdings" panose="05000000000000000000"/>
              </a:rPr>
              <a:t></a:t>
            </a:r>
            <a:r>
              <a:rPr sz="2400" spc="-5" dirty="0">
                <a:solidFill>
                  <a:srgbClr val="003399"/>
                </a:solidFill>
                <a:latin typeface="Arial" panose="020B0604020202020204"/>
                <a:cs typeface="Arial" panose="020B0604020202020204"/>
              </a:rPr>
              <a:t>use </a:t>
            </a:r>
            <a:r>
              <a:rPr sz="2400" dirty="0">
                <a:solidFill>
                  <a:srgbClr val="003399"/>
                </a:solidFill>
                <a:latin typeface="Arial" panose="020B0604020202020204"/>
                <a:cs typeface="Arial" panose="020B0604020202020204"/>
              </a:rPr>
              <a:t>vector mask register to </a:t>
            </a:r>
            <a:r>
              <a:rPr sz="2400" spc="-5" dirty="0">
                <a:solidFill>
                  <a:srgbClr val="003399"/>
                </a:solidFill>
                <a:latin typeface="Arial" panose="020B0604020202020204"/>
                <a:cs typeface="Arial" panose="020B0604020202020204"/>
              </a:rPr>
              <a:t>“disable/select”  </a:t>
            </a:r>
            <a:r>
              <a:rPr sz="2400" dirty="0">
                <a:solidFill>
                  <a:srgbClr val="003399"/>
                </a:solidFill>
                <a:latin typeface="Arial" panose="020B0604020202020204"/>
                <a:cs typeface="Arial" panose="020B0604020202020204"/>
              </a:rPr>
              <a:t>vector</a:t>
            </a:r>
            <a:r>
              <a:rPr sz="2400" spc="-5" dirty="0">
                <a:solidFill>
                  <a:srgbClr val="003399"/>
                </a:solidFill>
                <a:latin typeface="Arial" panose="020B0604020202020204"/>
                <a:cs typeface="Arial" panose="020B0604020202020204"/>
              </a:rPr>
              <a:t> elements</a:t>
            </a:r>
            <a:r>
              <a:rPr lang="en-US" altLang="zh-CN" sz="2400" spc="-5" dirty="0">
                <a:solidFill>
                  <a:srgbClr val="003399"/>
                </a:solidFill>
                <a:latin typeface="Arial" panose="020B0604020202020204"/>
                <a:cs typeface="Arial" panose="020B0604020202020204"/>
              </a:rPr>
              <a:t>.</a:t>
            </a:r>
            <a:r>
              <a:rPr lang="zh-CN" altLang="en-US" sz="2400" spc="-5" dirty="0">
                <a:solidFill>
                  <a:srgbClr val="003399"/>
                </a:solidFill>
                <a:latin typeface="Arial" panose="020B0604020202020204"/>
                <a:cs typeface="Arial" panose="020B0604020202020204"/>
              </a:rPr>
              <a:t> </a:t>
            </a:r>
            <a:endParaRPr sz="2400" dirty="0">
              <a:latin typeface="Arial" panose="020B0604020202020204"/>
              <a:cs typeface="Arial" panose="020B0604020202020204"/>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object 4"/>
          <p:cNvSpPr txBox="1"/>
          <p:nvPr/>
        </p:nvSpPr>
        <p:spPr>
          <a:xfrm>
            <a:off x="757529" y="3152498"/>
            <a:ext cx="8059897" cy="3705502"/>
          </a:xfrm>
          <a:prstGeom prst="rect">
            <a:avLst/>
          </a:prstGeom>
        </p:spPr>
        <p:txBody>
          <a:bodyPr vert="horz" wrap="square" lIns="0" tIns="12065" rIns="0" bIns="0" rtlCol="0">
            <a:spAutoFit/>
          </a:bodyPr>
          <a:lstStyle/>
          <a:p>
            <a:r>
              <a:rPr lang="en-US" sz="2400" dirty="0" err="1"/>
              <a:t>vsetdcfg</a:t>
            </a:r>
            <a:r>
              <a:rPr lang="en-US" sz="2400" dirty="0"/>
              <a:t> 	2*FP64 	# Enable 2 64-bit FP vector regs</a:t>
            </a:r>
          </a:p>
          <a:p>
            <a:r>
              <a:rPr lang="en-US" sz="2400" dirty="0" err="1"/>
              <a:t>vsetpcfgi</a:t>
            </a:r>
            <a:r>
              <a:rPr lang="en-US" sz="2400" dirty="0"/>
              <a:t> 	1 		# Enable 1 predicate register</a:t>
            </a:r>
          </a:p>
          <a:p>
            <a:r>
              <a:rPr lang="en-US" sz="2400" dirty="0"/>
              <a:t>vld 		v0,x5 		# Load vector X into v0</a:t>
            </a:r>
          </a:p>
          <a:p>
            <a:r>
              <a:rPr lang="en-US" sz="2400" dirty="0"/>
              <a:t>vld 		v1,x6 		# Load vector Y into v1</a:t>
            </a:r>
          </a:p>
          <a:p>
            <a:r>
              <a:rPr lang="en-US" sz="2400" dirty="0" err="1"/>
              <a:t>fmv.d.x</a:t>
            </a:r>
            <a:r>
              <a:rPr lang="en-US" sz="2400" dirty="0"/>
              <a:t> 	f0,x0 		# Put (FP) zero into f0</a:t>
            </a:r>
          </a:p>
          <a:p>
            <a:r>
              <a:rPr lang="en-US" sz="2400" dirty="0" err="1"/>
              <a:t>vpne</a:t>
            </a:r>
            <a:r>
              <a:rPr lang="en-US" sz="2400" dirty="0"/>
              <a:t> 		p0,v0,f0 	# Set p0(</a:t>
            </a:r>
            <a:r>
              <a:rPr lang="en-US" sz="2400" dirty="0" err="1"/>
              <a:t>i</a:t>
            </a:r>
            <a:r>
              <a:rPr lang="en-US" sz="2400" dirty="0"/>
              <a:t>) to 1 if v0(</a:t>
            </a:r>
            <a:r>
              <a:rPr lang="en-US" sz="2400" dirty="0" err="1"/>
              <a:t>i</a:t>
            </a:r>
            <a:r>
              <a:rPr lang="en-US" sz="2400" dirty="0"/>
              <a:t>)!=f0</a:t>
            </a:r>
          </a:p>
          <a:p>
            <a:r>
              <a:rPr lang="en-US" sz="2400" dirty="0" err="1"/>
              <a:t>vsub</a:t>
            </a:r>
            <a:r>
              <a:rPr lang="en-US" sz="2400" dirty="0"/>
              <a:t> 		v0,v0,v1 	# Subtract under vector mask</a:t>
            </a:r>
          </a:p>
          <a:p>
            <a:r>
              <a:rPr lang="en-US" sz="2400" dirty="0" err="1"/>
              <a:t>vst</a:t>
            </a:r>
            <a:r>
              <a:rPr lang="en-US" sz="2400" dirty="0"/>
              <a:t> 		v0,x5		 # Store the result in X</a:t>
            </a:r>
          </a:p>
          <a:p>
            <a:r>
              <a:rPr lang="en-US" sz="2400" dirty="0" err="1"/>
              <a:t>vdisable</a:t>
            </a:r>
            <a:r>
              <a:rPr lang="en-US" sz="2400" dirty="0"/>
              <a:t> 			# Disable vector registers</a:t>
            </a:r>
          </a:p>
          <a:p>
            <a:r>
              <a:rPr lang="en-US" sz="2400" dirty="0" err="1"/>
              <a:t>vpdisable</a:t>
            </a:r>
            <a:r>
              <a:rPr lang="en-US" sz="2400" dirty="0"/>
              <a:t> 			# Disable predicate registers</a:t>
            </a:r>
            <a:endParaRPr sz="2400" dirty="0"/>
          </a:p>
        </p:txBody>
      </p:sp>
      <p:sp>
        <p:nvSpPr>
          <p:cNvPr id="2" name="TextBox 1"/>
          <p:cNvSpPr txBox="1"/>
          <p:nvPr/>
        </p:nvSpPr>
        <p:spPr>
          <a:xfrm>
            <a:off x="4007206" y="1108587"/>
            <a:ext cx="5284274" cy="163121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When the </a:t>
            </a:r>
            <a:r>
              <a:rPr lang="en-US" sz="2000" b="1" dirty="0">
                <a:solidFill>
                  <a:srgbClr val="FF0000"/>
                </a:solidFill>
                <a:latin typeface="Arial" panose="020B0604020202020204" pitchFamily="34" charset="0"/>
                <a:cs typeface="Arial" panose="020B0604020202020204" pitchFamily="34" charset="0"/>
              </a:rPr>
              <a:t>predicate register p0 </a:t>
            </a:r>
            <a:r>
              <a:rPr lang="en-US" sz="2000" dirty="0">
                <a:solidFill>
                  <a:srgbClr val="FF0000"/>
                </a:solidFill>
                <a:latin typeface="Arial" panose="020B0604020202020204" pitchFamily="34" charset="0"/>
                <a:cs typeface="Arial" panose="020B0604020202020204" pitchFamily="34" charset="0"/>
              </a:rPr>
              <a:t>is set, all following vector</a:t>
            </a:r>
            <a:r>
              <a:rPr lang="zh-CN" altLang="en-US" sz="2000" dirty="0">
                <a:solidFill>
                  <a:srgbClr val="FF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instructions operate only on the vector elements whose corresponding entries in</a:t>
            </a:r>
            <a:r>
              <a:rPr lang="zh-CN" altLang="en-US" sz="2000" dirty="0">
                <a:solidFill>
                  <a:srgbClr val="FF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the predicate register are 1.</a:t>
            </a:r>
          </a:p>
          <a:p>
            <a:endParaRPr lang="en-US" sz="2000"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e Placeholder 2"/>
          <p:cNvSpPr>
            <a:spLocks noGrp="1"/>
          </p:cNvSpPr>
          <p:nvPr>
            <p:ph type="dt" sz="half" idx="4294967295"/>
          </p:nvPr>
        </p:nvSpPr>
        <p:spPr/>
        <p:txBody>
          <a:bodyPr/>
          <a:lstStyle/>
          <a:p>
            <a:r>
              <a:rPr lang="en-US" altLang="en-US" dirty="0">
                <a:solidFill>
                  <a:srgbClr val="00AE00"/>
                </a:solidFill>
              </a:rPr>
              <a:t>   </a:t>
            </a:r>
          </a:p>
        </p:txBody>
      </p:sp>
      <p:sp>
        <p:nvSpPr>
          <p:cNvPr id="84" name="Slide Number Placeholder 3"/>
          <p:cNvSpPr>
            <a:spLocks noGrp="1"/>
          </p:cNvSpPr>
          <p:nvPr>
            <p:ph type="sldNum" sz="quarter" idx="4294967295"/>
          </p:nvPr>
        </p:nvSpPr>
        <p:spPr/>
        <p:txBody>
          <a:bodyPr/>
          <a:lstStyle/>
          <a:p>
            <a:r>
              <a:rPr lang="en-US" altLang="en-US" dirty="0">
                <a:solidFill>
                  <a:srgbClr val="00AE00"/>
                </a:solidFill>
              </a:rPr>
              <a:t> </a:t>
            </a:r>
            <a:endParaRPr lang="en-US" altLang="en-US" b="0" dirty="0">
              <a:solidFill>
                <a:srgbClr val="FBBA03"/>
              </a:solidFill>
            </a:endParaRPr>
          </a:p>
        </p:txBody>
      </p:sp>
      <p:sp>
        <p:nvSpPr>
          <p:cNvPr id="1107970" name="Rectangle 2"/>
          <p:cNvSpPr>
            <a:spLocks noGrp="1" noChangeArrowheads="1"/>
          </p:cNvSpPr>
          <p:nvPr>
            <p:ph type="title"/>
          </p:nvPr>
        </p:nvSpPr>
        <p:spPr>
          <a:xfrm>
            <a:off x="1263015" y="101600"/>
            <a:ext cx="7315200" cy="584200"/>
          </a:xfrm>
        </p:spPr>
        <p:txBody>
          <a:bodyPr>
            <a:normAutofit fontScale="90000"/>
          </a:bodyPr>
          <a:lstStyle/>
          <a:p>
            <a:pPr algn="ctr"/>
            <a:r>
              <a:rPr lang="en-US" altLang="en-US" sz="3600" dirty="0">
                <a:solidFill>
                  <a:schemeClr val="tx1"/>
                </a:solidFill>
              </a:rPr>
              <a:t>Masked Vector Instructions</a:t>
            </a:r>
          </a:p>
        </p:txBody>
      </p:sp>
      <p:grpSp>
        <p:nvGrpSpPr>
          <p:cNvPr id="1107971" name="Group 3"/>
          <p:cNvGrpSpPr/>
          <p:nvPr/>
        </p:nvGrpSpPr>
        <p:grpSpPr bwMode="auto">
          <a:xfrm>
            <a:off x="4267200" y="1066800"/>
            <a:ext cx="4724400" cy="4146550"/>
            <a:chOff x="2688" y="672"/>
            <a:chExt cx="2976" cy="2612"/>
          </a:xfrm>
        </p:grpSpPr>
        <p:grpSp>
          <p:nvGrpSpPr>
            <p:cNvPr id="1107972" name="Group 4"/>
            <p:cNvGrpSpPr/>
            <p:nvPr/>
          </p:nvGrpSpPr>
          <p:grpSpPr bwMode="auto">
            <a:xfrm>
              <a:off x="3079" y="1391"/>
              <a:ext cx="2370" cy="1893"/>
              <a:chOff x="3079" y="1391"/>
              <a:chExt cx="2370" cy="1893"/>
            </a:xfrm>
          </p:grpSpPr>
          <p:sp>
            <p:nvSpPr>
              <p:cNvPr id="1107973" name="Freeform 5"/>
              <p:cNvSpPr/>
              <p:nvPr/>
            </p:nvSpPr>
            <p:spPr bwMode="auto">
              <a:xfrm>
                <a:off x="4224" y="2016"/>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7974" name="Group 6"/>
              <p:cNvGrpSpPr/>
              <p:nvPr/>
            </p:nvGrpSpPr>
            <p:grpSpPr bwMode="auto">
              <a:xfrm>
                <a:off x="4224" y="2592"/>
                <a:ext cx="626" cy="48"/>
                <a:chOff x="1536" y="2256"/>
                <a:chExt cx="626" cy="48"/>
              </a:xfrm>
            </p:grpSpPr>
            <p:sp>
              <p:nvSpPr>
                <p:cNvPr id="1107975" name="Rectangle 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76" name="Freeform 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77" name="Line 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7978" name="Group 10"/>
              <p:cNvGrpSpPr/>
              <p:nvPr/>
            </p:nvGrpSpPr>
            <p:grpSpPr bwMode="auto">
              <a:xfrm>
                <a:off x="4224" y="2112"/>
                <a:ext cx="626" cy="48"/>
                <a:chOff x="1536" y="2256"/>
                <a:chExt cx="626" cy="48"/>
              </a:xfrm>
            </p:grpSpPr>
            <p:sp>
              <p:nvSpPr>
                <p:cNvPr id="1107979" name="Rectangle 1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0" name="Freeform 1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1" name="Line 1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7982" name="Group 14"/>
              <p:cNvGrpSpPr/>
              <p:nvPr/>
            </p:nvGrpSpPr>
            <p:grpSpPr bwMode="auto">
              <a:xfrm>
                <a:off x="4224" y="2352"/>
                <a:ext cx="626" cy="48"/>
                <a:chOff x="1536" y="2256"/>
                <a:chExt cx="626" cy="48"/>
              </a:xfrm>
            </p:grpSpPr>
            <p:sp>
              <p:nvSpPr>
                <p:cNvPr id="1107983" name="Rectangle 1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4" name="Freeform 1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5" name="Line 1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7986" name="Text Box 18"/>
              <p:cNvSpPr txBox="1">
                <a:spLocks noChangeArrowheads="1"/>
              </p:cNvSpPr>
              <p:nvPr/>
            </p:nvSpPr>
            <p:spPr bwMode="auto">
              <a:xfrm>
                <a:off x="4320" y="235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C[4]</a:t>
                </a:r>
              </a:p>
            </p:txBody>
          </p:sp>
          <p:sp>
            <p:nvSpPr>
              <p:cNvPr id="1107987" name="Text Box 19"/>
              <p:cNvSpPr txBox="1">
                <a:spLocks noChangeArrowheads="1"/>
              </p:cNvSpPr>
              <p:nvPr/>
            </p:nvSpPr>
            <p:spPr bwMode="auto">
              <a:xfrm>
                <a:off x="4320" y="211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C[5]</a:t>
                </a:r>
              </a:p>
            </p:txBody>
          </p:sp>
          <p:sp>
            <p:nvSpPr>
              <p:cNvPr id="1107988" name="Text Box 20"/>
              <p:cNvSpPr txBox="1">
                <a:spLocks noChangeArrowheads="1"/>
              </p:cNvSpPr>
              <p:nvPr/>
            </p:nvSpPr>
            <p:spPr bwMode="auto">
              <a:xfrm>
                <a:off x="4525" y="28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p>
            </p:txBody>
          </p:sp>
          <p:sp>
            <p:nvSpPr>
              <p:cNvPr id="1107989" name="Line 21"/>
              <p:cNvSpPr>
                <a:spLocks noChangeShapeType="1"/>
              </p:cNvSpPr>
              <p:nvPr/>
            </p:nvSpPr>
            <p:spPr bwMode="auto">
              <a:xfrm>
                <a:off x="4525" y="2688"/>
                <a:ext cx="0"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0" name="Line 22"/>
              <p:cNvSpPr>
                <a:spLocks noChangeShapeType="1"/>
              </p:cNvSpPr>
              <p:nvPr/>
            </p:nvSpPr>
            <p:spPr bwMode="auto">
              <a:xfrm>
                <a:off x="4704" y="1872"/>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1" name="Line 23"/>
              <p:cNvSpPr>
                <a:spLocks noChangeShapeType="1"/>
              </p:cNvSpPr>
              <p:nvPr/>
            </p:nvSpPr>
            <p:spPr bwMode="auto">
              <a:xfrm>
                <a:off x="4320" y="1872"/>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2" name="Text Box 24"/>
              <p:cNvSpPr txBox="1">
                <a:spLocks noChangeArrowheads="1"/>
              </p:cNvSpPr>
              <p:nvPr/>
            </p:nvSpPr>
            <p:spPr bwMode="auto">
              <a:xfrm>
                <a:off x="4430" y="3072"/>
                <a:ext cx="10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data port</a:t>
                </a:r>
              </a:p>
            </p:txBody>
          </p:sp>
          <p:sp>
            <p:nvSpPr>
              <p:cNvPr id="1107993" name="Text Box 25"/>
              <p:cNvSpPr txBox="1">
                <a:spLocks noChangeArrowheads="1"/>
              </p:cNvSpPr>
              <p:nvPr/>
            </p:nvSpPr>
            <p:spPr bwMode="auto">
              <a:xfrm>
                <a:off x="4080" y="16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A[7]</a:t>
                </a:r>
              </a:p>
            </p:txBody>
          </p:sp>
          <p:sp>
            <p:nvSpPr>
              <p:cNvPr id="1107994" name="Text Box 26"/>
              <p:cNvSpPr txBox="1">
                <a:spLocks noChangeArrowheads="1"/>
              </p:cNvSpPr>
              <p:nvPr/>
            </p:nvSpPr>
            <p:spPr bwMode="auto">
              <a:xfrm>
                <a:off x="4512" y="16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B[7]</a:t>
                </a:r>
              </a:p>
            </p:txBody>
          </p:sp>
          <p:sp>
            <p:nvSpPr>
              <p:cNvPr id="1107995" name="Text Box 27"/>
              <p:cNvSpPr txBox="1">
                <a:spLocks noChangeArrowheads="1"/>
              </p:cNvSpPr>
              <p:nvPr/>
            </p:nvSpPr>
            <p:spPr bwMode="auto">
              <a:xfrm>
                <a:off x="3079" y="21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[3]=0</a:t>
                </a:r>
              </a:p>
            </p:txBody>
          </p:sp>
          <p:sp>
            <p:nvSpPr>
              <p:cNvPr id="1107996" name="Text Box 28"/>
              <p:cNvSpPr txBox="1">
                <a:spLocks noChangeArrowheads="1"/>
              </p:cNvSpPr>
              <p:nvPr/>
            </p:nvSpPr>
            <p:spPr bwMode="auto">
              <a:xfrm>
                <a:off x="3080" y="1967"/>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[4]=1</a:t>
                </a:r>
              </a:p>
            </p:txBody>
          </p:sp>
          <p:sp>
            <p:nvSpPr>
              <p:cNvPr id="1107997" name="Text Box 29"/>
              <p:cNvSpPr txBox="1">
                <a:spLocks noChangeArrowheads="1"/>
              </p:cNvSpPr>
              <p:nvPr/>
            </p:nvSpPr>
            <p:spPr bwMode="auto">
              <a:xfrm>
                <a:off x="3080" y="177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[5]=1</a:t>
                </a:r>
              </a:p>
            </p:txBody>
          </p:sp>
          <p:sp>
            <p:nvSpPr>
              <p:cNvPr id="1107998" name="Text Box 30"/>
              <p:cNvSpPr txBox="1">
                <a:spLocks noChangeArrowheads="1"/>
              </p:cNvSpPr>
              <p:nvPr/>
            </p:nvSpPr>
            <p:spPr bwMode="auto">
              <a:xfrm>
                <a:off x="3080" y="158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[6]=0</a:t>
                </a:r>
              </a:p>
            </p:txBody>
          </p:sp>
          <p:sp>
            <p:nvSpPr>
              <p:cNvPr id="1107999" name="Text Box 31"/>
              <p:cNvSpPr txBox="1">
                <a:spLocks noChangeArrowheads="1"/>
              </p:cNvSpPr>
              <p:nvPr/>
            </p:nvSpPr>
            <p:spPr bwMode="auto">
              <a:xfrm>
                <a:off x="3080" y="235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[2]=0</a:t>
                </a:r>
              </a:p>
            </p:txBody>
          </p:sp>
          <p:sp>
            <p:nvSpPr>
              <p:cNvPr id="1108000" name="Text Box 32"/>
              <p:cNvSpPr txBox="1">
                <a:spLocks noChangeArrowheads="1"/>
              </p:cNvSpPr>
              <p:nvPr/>
            </p:nvSpPr>
            <p:spPr bwMode="auto">
              <a:xfrm>
                <a:off x="3080" y="254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[1]=1</a:t>
                </a:r>
              </a:p>
            </p:txBody>
          </p:sp>
          <p:sp>
            <p:nvSpPr>
              <p:cNvPr id="1108001" name="Text Box 33"/>
              <p:cNvSpPr txBox="1">
                <a:spLocks noChangeArrowheads="1"/>
              </p:cNvSpPr>
              <p:nvPr/>
            </p:nvSpPr>
            <p:spPr bwMode="auto">
              <a:xfrm>
                <a:off x="3080" y="273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[0]=0</a:t>
                </a:r>
              </a:p>
            </p:txBody>
          </p:sp>
          <p:sp>
            <p:nvSpPr>
              <p:cNvPr id="1108002" name="Text Box 34"/>
              <p:cNvSpPr txBox="1">
                <a:spLocks noChangeArrowheads="1"/>
              </p:cNvSpPr>
              <p:nvPr/>
            </p:nvSpPr>
            <p:spPr bwMode="auto">
              <a:xfrm>
                <a:off x="3080" y="139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7]=1</a:t>
                </a:r>
              </a:p>
            </p:txBody>
          </p:sp>
          <p:sp>
            <p:nvSpPr>
              <p:cNvPr id="1108003" name="Line 35"/>
              <p:cNvSpPr>
                <a:spLocks noChangeShapeType="1"/>
              </p:cNvSpPr>
              <p:nvPr/>
            </p:nvSpPr>
            <p:spPr bwMode="auto">
              <a:xfrm>
                <a:off x="3600" y="2640"/>
                <a:ext cx="816" cy="240"/>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4" name="Line 36"/>
              <p:cNvSpPr>
                <a:spLocks noChangeShapeType="1"/>
              </p:cNvSpPr>
              <p:nvPr/>
            </p:nvSpPr>
            <p:spPr bwMode="auto">
              <a:xfrm>
                <a:off x="3552" y="2064"/>
                <a:ext cx="672"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5" name="Line 37"/>
              <p:cNvSpPr>
                <a:spLocks noChangeShapeType="1"/>
              </p:cNvSpPr>
              <p:nvPr/>
            </p:nvSpPr>
            <p:spPr bwMode="auto">
              <a:xfrm>
                <a:off x="3552" y="1872"/>
                <a:ext cx="576" cy="38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6" name="Line 38"/>
              <p:cNvSpPr>
                <a:spLocks noChangeShapeType="1"/>
              </p:cNvSpPr>
              <p:nvPr/>
            </p:nvSpPr>
            <p:spPr bwMode="auto">
              <a:xfrm>
                <a:off x="3600" y="1536"/>
                <a:ext cx="480" cy="19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8007" name="Rectangle 39"/>
            <p:cNvSpPr>
              <a:spLocks noChangeArrowheads="1"/>
            </p:cNvSpPr>
            <p:nvPr/>
          </p:nvSpPr>
          <p:spPr bwMode="auto">
            <a:xfrm>
              <a:off x="2688" y="672"/>
              <a:ext cx="2976"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lnSpc>
                  <a:spcPct val="90000"/>
                </a:lnSpc>
                <a:spcBef>
                  <a:spcPct val="30000"/>
                </a:spcBef>
                <a:buSzPct val="100000"/>
                <a:buChar char="•"/>
                <a:defRPr sz="2400" b="1">
                  <a:solidFill>
                    <a:schemeClr val="tx1"/>
                  </a:solidFill>
                  <a:latin typeface="Arial" panose="020B0604020202020204" pitchFamily="34" charset="0"/>
                </a:defRPr>
              </a:lvl1pPr>
              <a:lvl2pPr marL="685800" indent="-228600">
                <a:lnSpc>
                  <a:spcPct val="90000"/>
                </a:lnSpc>
                <a:spcBef>
                  <a:spcPct val="30000"/>
                </a:spcBef>
                <a:buSzPct val="100000"/>
                <a:buChar char="–"/>
                <a:defRPr b="1">
                  <a:solidFill>
                    <a:schemeClr val="tx1"/>
                  </a:solidFill>
                  <a:latin typeface="Arial" panose="020B0604020202020204" pitchFamily="34" charset="0"/>
                </a:defRPr>
              </a:lvl2pPr>
              <a:lvl3pPr marL="1143000" indent="-228600">
                <a:lnSpc>
                  <a:spcPct val="90000"/>
                </a:lnSpc>
                <a:spcBef>
                  <a:spcPct val="30000"/>
                </a:spcBef>
                <a:buSzPct val="100000"/>
                <a:buChar char="»"/>
                <a:defRPr b="1">
                  <a:solidFill>
                    <a:schemeClr val="tx1"/>
                  </a:solidFill>
                  <a:latin typeface="Arial" panose="020B0604020202020204" pitchFamily="34" charset="0"/>
                </a:defRPr>
              </a:lvl3pPr>
              <a:lvl4pPr marL="1543050" indent="-171450">
                <a:lnSpc>
                  <a:spcPct val="90000"/>
                </a:lnSpc>
                <a:spcBef>
                  <a:spcPct val="30000"/>
                </a:spcBef>
                <a:buSzPct val="100000"/>
                <a:buChar char="•"/>
                <a:defRPr sz="1400" b="1">
                  <a:solidFill>
                    <a:schemeClr val="tx1"/>
                  </a:solidFill>
                  <a:latin typeface="Arial" panose="020B0604020202020204" pitchFamily="34" charset="0"/>
                </a:defRPr>
              </a:lvl4pPr>
              <a:lvl5pPr marL="2000250" indent="-171450">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algn="ctr" eaLnBrk="0" hangingPunct="0">
                <a:buClrTx/>
                <a:buFontTx/>
                <a:buNone/>
              </a:pPr>
              <a:r>
                <a:rPr lang="en-US" altLang="en-US">
                  <a:solidFill>
                    <a:srgbClr val="000000"/>
                  </a:solidFill>
                </a:rPr>
                <a:t>Density-Time Implementation</a:t>
              </a:r>
            </a:p>
            <a:p>
              <a:pPr lvl="1" eaLnBrk="0" hangingPunct="0">
                <a:buClrTx/>
                <a:buFontTx/>
                <a:buChar char="–"/>
              </a:pPr>
              <a:r>
                <a:rPr lang="en-US" altLang="en-US" sz="1800">
                  <a:solidFill>
                    <a:srgbClr val="000000"/>
                  </a:solidFill>
                </a:rPr>
                <a:t>scan mask vector and only execute elements with non-zero masks</a:t>
              </a:r>
            </a:p>
          </p:txBody>
        </p:sp>
      </p:grpSp>
      <p:grpSp>
        <p:nvGrpSpPr>
          <p:cNvPr id="1108008" name="Group 40"/>
          <p:cNvGrpSpPr/>
          <p:nvPr/>
        </p:nvGrpSpPr>
        <p:grpSpPr bwMode="auto">
          <a:xfrm>
            <a:off x="-381000" y="1066800"/>
            <a:ext cx="4953000" cy="4984750"/>
            <a:chOff x="-240" y="672"/>
            <a:chExt cx="3120" cy="3140"/>
          </a:xfrm>
        </p:grpSpPr>
        <p:grpSp>
          <p:nvGrpSpPr>
            <p:cNvPr id="1108009" name="Group 41"/>
            <p:cNvGrpSpPr/>
            <p:nvPr/>
          </p:nvGrpSpPr>
          <p:grpSpPr bwMode="auto">
            <a:xfrm>
              <a:off x="315" y="1391"/>
              <a:ext cx="1953" cy="2421"/>
              <a:chOff x="315" y="1391"/>
              <a:chExt cx="1953" cy="2421"/>
            </a:xfrm>
          </p:grpSpPr>
          <p:sp>
            <p:nvSpPr>
              <p:cNvPr id="1108010" name="Freeform 42"/>
              <p:cNvSpPr/>
              <p:nvPr/>
            </p:nvSpPr>
            <p:spPr bwMode="auto">
              <a:xfrm>
                <a:off x="1043" y="254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8011" name="Group 43"/>
              <p:cNvGrpSpPr/>
              <p:nvPr/>
            </p:nvGrpSpPr>
            <p:grpSpPr bwMode="auto">
              <a:xfrm>
                <a:off x="1043" y="3120"/>
                <a:ext cx="626" cy="48"/>
                <a:chOff x="1536" y="2256"/>
                <a:chExt cx="626" cy="48"/>
              </a:xfrm>
            </p:grpSpPr>
            <p:sp>
              <p:nvSpPr>
                <p:cNvPr id="1108012"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3" name="Freeform 45"/>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4" name="Line 46"/>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8015" name="Group 47"/>
              <p:cNvGrpSpPr/>
              <p:nvPr/>
            </p:nvGrpSpPr>
            <p:grpSpPr bwMode="auto">
              <a:xfrm>
                <a:off x="1043" y="2640"/>
                <a:ext cx="626" cy="48"/>
                <a:chOff x="1536" y="2256"/>
                <a:chExt cx="626" cy="48"/>
              </a:xfrm>
            </p:grpSpPr>
            <p:sp>
              <p:nvSpPr>
                <p:cNvPr id="1108016"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7" name="Freeform 4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8" name="Line 50"/>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8019" name="Group 51"/>
              <p:cNvGrpSpPr/>
              <p:nvPr/>
            </p:nvGrpSpPr>
            <p:grpSpPr bwMode="auto">
              <a:xfrm>
                <a:off x="1043" y="2880"/>
                <a:ext cx="626" cy="48"/>
                <a:chOff x="1536" y="2256"/>
                <a:chExt cx="626" cy="48"/>
              </a:xfrm>
            </p:grpSpPr>
            <p:sp>
              <p:nvSpPr>
                <p:cNvPr id="1108020" name="Rectangle 5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1" name="Freeform 5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2" name="Line 5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8023" name="Text Box 55"/>
              <p:cNvSpPr txBox="1">
                <a:spLocks noChangeArrowheads="1"/>
              </p:cNvSpPr>
              <p:nvPr/>
            </p:nvSpPr>
            <p:spPr bwMode="auto">
              <a:xfrm>
                <a:off x="1139" y="288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p>
            </p:txBody>
          </p:sp>
          <p:sp>
            <p:nvSpPr>
              <p:cNvPr id="1108024" name="Text Box 56"/>
              <p:cNvSpPr txBox="1">
                <a:spLocks noChangeArrowheads="1"/>
              </p:cNvSpPr>
              <p:nvPr/>
            </p:nvSpPr>
            <p:spPr bwMode="auto">
              <a:xfrm>
                <a:off x="1139" y="264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p>
            </p:txBody>
          </p:sp>
          <p:sp>
            <p:nvSpPr>
              <p:cNvPr id="1108025" name="Text Box 57"/>
              <p:cNvSpPr txBox="1">
                <a:spLocks noChangeArrowheads="1"/>
              </p:cNvSpPr>
              <p:nvPr/>
            </p:nvSpPr>
            <p:spPr bwMode="auto">
              <a:xfrm>
                <a:off x="1344" y="33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p>
            </p:txBody>
          </p:sp>
          <p:sp>
            <p:nvSpPr>
              <p:cNvPr id="1108026" name="Line 58"/>
              <p:cNvSpPr>
                <a:spLocks noChangeShapeType="1"/>
              </p:cNvSpPr>
              <p:nvPr/>
            </p:nvSpPr>
            <p:spPr bwMode="auto">
              <a:xfrm>
                <a:off x="1344" y="3216"/>
                <a:ext cx="0"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7" name="Line 59"/>
              <p:cNvSpPr>
                <a:spLocks noChangeShapeType="1"/>
              </p:cNvSpPr>
              <p:nvPr/>
            </p:nvSpPr>
            <p:spPr bwMode="auto">
              <a:xfrm>
                <a:off x="1523" y="240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8" name="Line 60"/>
              <p:cNvSpPr>
                <a:spLocks noChangeShapeType="1"/>
              </p:cNvSpPr>
              <p:nvPr/>
            </p:nvSpPr>
            <p:spPr bwMode="auto">
              <a:xfrm>
                <a:off x="1139" y="240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9" name="Text Box 61"/>
              <p:cNvSpPr txBox="1">
                <a:spLocks noChangeArrowheads="1"/>
              </p:cNvSpPr>
              <p:nvPr/>
            </p:nvSpPr>
            <p:spPr bwMode="auto">
              <a:xfrm>
                <a:off x="899" y="21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A[3]</a:t>
                </a:r>
              </a:p>
            </p:txBody>
          </p:sp>
          <p:sp>
            <p:nvSpPr>
              <p:cNvPr id="1108030" name="Text Box 62"/>
              <p:cNvSpPr txBox="1">
                <a:spLocks noChangeArrowheads="1"/>
              </p:cNvSpPr>
              <p:nvPr/>
            </p:nvSpPr>
            <p:spPr bwMode="auto">
              <a:xfrm>
                <a:off x="1331" y="21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B[3]</a:t>
                </a:r>
              </a:p>
            </p:txBody>
          </p:sp>
          <p:sp>
            <p:nvSpPr>
              <p:cNvPr id="1108031" name="Text Box 63"/>
              <p:cNvSpPr txBox="1">
                <a:spLocks noChangeArrowheads="1"/>
              </p:cNvSpPr>
              <p:nvPr/>
            </p:nvSpPr>
            <p:spPr bwMode="auto">
              <a:xfrm>
                <a:off x="899"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A[4]</a:t>
                </a:r>
              </a:p>
            </p:txBody>
          </p:sp>
          <p:sp>
            <p:nvSpPr>
              <p:cNvPr id="1108032" name="Text Box 64"/>
              <p:cNvSpPr txBox="1">
                <a:spLocks noChangeArrowheads="1"/>
              </p:cNvSpPr>
              <p:nvPr/>
            </p:nvSpPr>
            <p:spPr bwMode="auto">
              <a:xfrm>
                <a:off x="1331"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B[4]</a:t>
                </a:r>
              </a:p>
            </p:txBody>
          </p:sp>
          <p:sp>
            <p:nvSpPr>
              <p:cNvPr id="1108033" name="Text Box 65"/>
              <p:cNvSpPr txBox="1">
                <a:spLocks noChangeArrowheads="1"/>
              </p:cNvSpPr>
              <p:nvPr/>
            </p:nvSpPr>
            <p:spPr bwMode="auto">
              <a:xfrm>
                <a:off x="899"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A[5]</a:t>
                </a:r>
              </a:p>
            </p:txBody>
          </p:sp>
          <p:sp>
            <p:nvSpPr>
              <p:cNvPr id="1108034" name="Text Box 66"/>
              <p:cNvSpPr txBox="1">
                <a:spLocks noChangeArrowheads="1"/>
              </p:cNvSpPr>
              <p:nvPr/>
            </p:nvSpPr>
            <p:spPr bwMode="auto">
              <a:xfrm>
                <a:off x="1331"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B[5]</a:t>
                </a:r>
              </a:p>
            </p:txBody>
          </p:sp>
          <p:sp>
            <p:nvSpPr>
              <p:cNvPr id="1108035" name="Text Box 67"/>
              <p:cNvSpPr txBox="1">
                <a:spLocks noChangeArrowheads="1"/>
              </p:cNvSpPr>
              <p:nvPr/>
            </p:nvSpPr>
            <p:spPr bwMode="auto">
              <a:xfrm>
                <a:off x="899"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A[6]</a:t>
                </a:r>
              </a:p>
            </p:txBody>
          </p:sp>
          <p:sp>
            <p:nvSpPr>
              <p:cNvPr id="1108036" name="Text Box 68"/>
              <p:cNvSpPr txBox="1">
                <a:spLocks noChangeArrowheads="1"/>
              </p:cNvSpPr>
              <p:nvPr/>
            </p:nvSpPr>
            <p:spPr bwMode="auto">
              <a:xfrm>
                <a:off x="1331"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B[6]</a:t>
                </a:r>
              </a:p>
            </p:txBody>
          </p:sp>
          <p:sp>
            <p:nvSpPr>
              <p:cNvPr id="1108037" name="Text Box 69"/>
              <p:cNvSpPr txBox="1">
                <a:spLocks noChangeArrowheads="1"/>
              </p:cNvSpPr>
              <p:nvPr/>
            </p:nvSpPr>
            <p:spPr bwMode="auto">
              <a:xfrm>
                <a:off x="392" y="21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[3]=0</a:t>
                </a:r>
              </a:p>
            </p:txBody>
          </p:sp>
          <p:sp>
            <p:nvSpPr>
              <p:cNvPr id="1108038" name="Text Box 70"/>
              <p:cNvSpPr txBox="1">
                <a:spLocks noChangeArrowheads="1"/>
              </p:cNvSpPr>
              <p:nvPr/>
            </p:nvSpPr>
            <p:spPr bwMode="auto">
              <a:xfrm>
                <a:off x="392" y="1967"/>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[4]=1</a:t>
                </a:r>
              </a:p>
            </p:txBody>
          </p:sp>
          <p:sp>
            <p:nvSpPr>
              <p:cNvPr id="1108039" name="Text Box 71"/>
              <p:cNvSpPr txBox="1">
                <a:spLocks noChangeArrowheads="1"/>
              </p:cNvSpPr>
              <p:nvPr/>
            </p:nvSpPr>
            <p:spPr bwMode="auto">
              <a:xfrm>
                <a:off x="392" y="177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[5]=1</a:t>
                </a:r>
              </a:p>
            </p:txBody>
          </p:sp>
          <p:sp>
            <p:nvSpPr>
              <p:cNvPr id="1108040" name="Text Box 72"/>
              <p:cNvSpPr txBox="1">
                <a:spLocks noChangeArrowheads="1"/>
              </p:cNvSpPr>
              <p:nvPr/>
            </p:nvSpPr>
            <p:spPr bwMode="auto">
              <a:xfrm>
                <a:off x="392" y="158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[6]=0</a:t>
                </a:r>
              </a:p>
            </p:txBody>
          </p:sp>
          <p:sp>
            <p:nvSpPr>
              <p:cNvPr id="1108041" name="Text Box 73"/>
              <p:cNvSpPr txBox="1">
                <a:spLocks noChangeArrowheads="1"/>
              </p:cNvSpPr>
              <p:nvPr/>
            </p:nvSpPr>
            <p:spPr bwMode="auto">
              <a:xfrm>
                <a:off x="392" y="263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[2]=0</a:t>
                </a:r>
              </a:p>
            </p:txBody>
          </p:sp>
          <p:sp>
            <p:nvSpPr>
              <p:cNvPr id="1108042" name="Text Box 74"/>
              <p:cNvSpPr txBox="1">
                <a:spLocks noChangeArrowheads="1"/>
              </p:cNvSpPr>
              <p:nvPr/>
            </p:nvSpPr>
            <p:spPr bwMode="auto">
              <a:xfrm>
                <a:off x="392" y="287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[1]=1</a:t>
                </a:r>
              </a:p>
            </p:txBody>
          </p:sp>
          <p:sp>
            <p:nvSpPr>
              <p:cNvPr id="1108043" name="Text Box 75"/>
              <p:cNvSpPr txBox="1">
                <a:spLocks noChangeArrowheads="1"/>
              </p:cNvSpPr>
              <p:nvPr/>
            </p:nvSpPr>
            <p:spPr bwMode="auto">
              <a:xfrm>
                <a:off x="392" y="33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[0]=0</a:t>
                </a:r>
              </a:p>
            </p:txBody>
          </p:sp>
          <p:sp>
            <p:nvSpPr>
              <p:cNvPr id="1108044" name="Freeform 76"/>
              <p:cNvSpPr/>
              <p:nvPr/>
            </p:nvSpPr>
            <p:spPr bwMode="auto">
              <a:xfrm>
                <a:off x="912" y="3456"/>
                <a:ext cx="96" cy="192"/>
              </a:xfrm>
              <a:custGeom>
                <a:avLst/>
                <a:gdLst>
                  <a:gd name="T0" fmla="*/ 0 w 240"/>
                  <a:gd name="T1" fmla="*/ 0 h 192"/>
                  <a:gd name="T2" fmla="*/ 240 w 240"/>
                  <a:gd name="T3" fmla="*/ 0 h 192"/>
                  <a:gd name="T4" fmla="*/ 240 w 240"/>
                  <a:gd name="T5" fmla="*/ 192 h 192"/>
                </a:gdLst>
                <a:ahLst/>
                <a:cxnLst>
                  <a:cxn ang="0">
                    <a:pos x="T0" y="T1"/>
                  </a:cxn>
                  <a:cxn ang="0">
                    <a:pos x="T2" y="T3"/>
                  </a:cxn>
                  <a:cxn ang="0">
                    <a:pos x="T4" y="T5"/>
                  </a:cxn>
                </a:cxnLst>
                <a:rect l="0" t="0" r="r" b="b"/>
                <a:pathLst>
                  <a:path w="240" h="192">
                    <a:moveTo>
                      <a:pt x="0" y="0"/>
                    </a:moveTo>
                    <a:lnTo>
                      <a:pt x="240" y="0"/>
                    </a:lnTo>
                    <a:lnTo>
                      <a:pt x="240" y="192"/>
                    </a:lnTo>
                  </a:path>
                </a:pathLst>
              </a:custGeom>
              <a:noFill/>
              <a:ln w="31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45" name="Text Box 77"/>
              <p:cNvSpPr txBox="1">
                <a:spLocks noChangeArrowheads="1"/>
              </p:cNvSpPr>
              <p:nvPr/>
            </p:nvSpPr>
            <p:spPr bwMode="auto">
              <a:xfrm>
                <a:off x="1249" y="3600"/>
                <a:ext cx="10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data port</a:t>
                </a:r>
              </a:p>
            </p:txBody>
          </p:sp>
          <p:sp>
            <p:nvSpPr>
              <p:cNvPr id="1108046" name="Text Box 78"/>
              <p:cNvSpPr txBox="1">
                <a:spLocks noChangeArrowheads="1"/>
              </p:cNvSpPr>
              <p:nvPr/>
            </p:nvSpPr>
            <p:spPr bwMode="auto">
              <a:xfrm>
                <a:off x="315" y="3599"/>
                <a:ext cx="93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a:t>
                </a:r>
                <a:r>
                  <a:rPr lang="en-US" altLang="zh-CN" sz="1600" b="1" i="1">
                    <a:solidFill>
                      <a:srgbClr val="000000"/>
                    </a:solidFill>
                    <a:latin typeface="Arial" panose="020B0604020202020204" pitchFamily="34" charset="0"/>
                  </a:rPr>
                  <a:t>Dis</a:t>
                </a:r>
                <a:r>
                  <a:rPr lang="en-US" altLang="en-US" sz="1600" b="1" i="1">
                    <a:solidFill>
                      <a:srgbClr val="000000"/>
                    </a:solidFill>
                    <a:latin typeface="Arial" panose="020B0604020202020204" pitchFamily="34" charset="0"/>
                  </a:rPr>
                  <a:t>able</a:t>
                </a:r>
              </a:p>
            </p:txBody>
          </p:sp>
          <p:sp>
            <p:nvSpPr>
              <p:cNvPr id="1108047" name="Text Box 79"/>
              <p:cNvSpPr txBox="1">
                <a:spLocks noChangeArrowheads="1"/>
              </p:cNvSpPr>
              <p:nvPr/>
            </p:nvSpPr>
            <p:spPr bwMode="auto">
              <a:xfrm>
                <a:off x="899"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A[7]</a:t>
                </a:r>
              </a:p>
            </p:txBody>
          </p:sp>
          <p:sp>
            <p:nvSpPr>
              <p:cNvPr id="1108048" name="Text Box 80"/>
              <p:cNvSpPr txBox="1">
                <a:spLocks noChangeArrowheads="1"/>
              </p:cNvSpPr>
              <p:nvPr/>
            </p:nvSpPr>
            <p:spPr bwMode="auto">
              <a:xfrm>
                <a:off x="1331"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B[7]</a:t>
                </a:r>
              </a:p>
            </p:txBody>
          </p:sp>
          <p:sp>
            <p:nvSpPr>
              <p:cNvPr id="1108049" name="Text Box 81"/>
              <p:cNvSpPr txBox="1">
                <a:spLocks noChangeArrowheads="1"/>
              </p:cNvSpPr>
              <p:nvPr/>
            </p:nvSpPr>
            <p:spPr bwMode="auto">
              <a:xfrm>
                <a:off x="392" y="139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[7]=1</a:t>
                </a:r>
              </a:p>
            </p:txBody>
          </p:sp>
        </p:grpSp>
        <p:sp>
          <p:nvSpPr>
            <p:cNvPr id="1108050" name="Rectangle 82"/>
            <p:cNvSpPr>
              <a:spLocks noChangeArrowheads="1"/>
            </p:cNvSpPr>
            <p:nvPr/>
          </p:nvSpPr>
          <p:spPr bwMode="auto">
            <a:xfrm>
              <a:off x="-240" y="672"/>
              <a:ext cx="3120"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spcBef>
                  <a:spcPct val="0"/>
                </a:spcBef>
                <a:defRPr sz="2400">
                  <a:solidFill>
                    <a:schemeClr val="tx1"/>
                  </a:solidFill>
                  <a:latin typeface="Times New Roman" panose="02020603050405020304" pitchFamily="18" charset="0"/>
                </a:defRPr>
              </a:lvl1pPr>
              <a:lvl2pPr marL="685800" indent="-22860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543050" indent="-171450">
                <a:spcBef>
                  <a:spcPct val="0"/>
                </a:spcBef>
                <a:defRPr sz="2400">
                  <a:solidFill>
                    <a:schemeClr val="tx1"/>
                  </a:solidFill>
                  <a:latin typeface="Times New Roman" panose="02020603050405020304" pitchFamily="18" charset="0"/>
                </a:defRPr>
              </a:lvl4pPr>
              <a:lvl5pPr marL="2000250" indent="-171450">
                <a:spcBef>
                  <a:spcPct val="0"/>
                </a:spcBef>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hangingPunct="0">
                <a:lnSpc>
                  <a:spcPct val="90000"/>
                </a:lnSpc>
                <a:spcBef>
                  <a:spcPct val="30000"/>
                </a:spcBef>
                <a:buClrTx/>
                <a:buSzPct val="100000"/>
                <a:buFontTx/>
                <a:buNone/>
              </a:pPr>
              <a:r>
                <a:rPr lang="en-US" altLang="en-US" b="1" dirty="0">
                  <a:solidFill>
                    <a:srgbClr val="000000"/>
                  </a:solidFill>
                  <a:latin typeface="Arial" panose="020B0604020202020204" pitchFamily="34" charset="0"/>
                </a:rPr>
                <a:t>Simple Implementation</a:t>
              </a:r>
            </a:p>
            <a:p>
              <a:pPr lvl="1" eaLnBrk="0" hangingPunct="0">
                <a:lnSpc>
                  <a:spcPct val="90000"/>
                </a:lnSpc>
                <a:spcBef>
                  <a:spcPct val="30000"/>
                </a:spcBef>
                <a:buClrTx/>
                <a:buSzPct val="100000"/>
                <a:buFontTx/>
                <a:buChar char="–"/>
              </a:pPr>
              <a:r>
                <a:rPr lang="en-US" altLang="en-US" sz="1800" b="1" dirty="0">
                  <a:solidFill>
                    <a:srgbClr val="000000"/>
                  </a:solidFill>
                  <a:latin typeface="Arial" panose="020B0604020202020204" pitchFamily="34" charset="0"/>
                </a:rPr>
                <a:t>execute all N operations, turn off result </a:t>
              </a:r>
              <a:r>
                <a:rPr lang="en-US" altLang="en-US" sz="1800" b="1" dirty="0" err="1">
                  <a:solidFill>
                    <a:srgbClr val="000000"/>
                  </a:solidFill>
                  <a:latin typeface="Arial" panose="020B0604020202020204" pitchFamily="34" charset="0"/>
                </a:rPr>
                <a:t>writeback</a:t>
              </a:r>
              <a:r>
                <a:rPr lang="en-US" altLang="en-US" sz="1800" b="1" dirty="0">
                  <a:solidFill>
                    <a:srgbClr val="000000"/>
                  </a:solidFill>
                  <a:latin typeface="Arial" panose="020B0604020202020204" pitchFamily="34" charset="0"/>
                </a:rPr>
                <a:t> according to mask</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39643"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a:cs typeface="Arial" panose="020B0604020202020204"/>
              </a:rPr>
              <a:t>Memory </a:t>
            </a:r>
            <a:r>
              <a:rPr sz="2000" i="1" u="heavy" dirty="0">
                <a:solidFill>
                  <a:srgbClr val="FF0000"/>
                </a:solidFill>
                <a:uFill>
                  <a:solidFill>
                    <a:srgbClr val="003399"/>
                  </a:solidFill>
                </a:uFill>
                <a:latin typeface="Arial" panose="020B0604020202020204"/>
                <a:cs typeface="Arial" panose="020B0604020202020204"/>
              </a:rPr>
              <a:t>Banks</a:t>
            </a:r>
            <a:r>
              <a:rPr sz="2000" i="1" dirty="0">
                <a:solidFill>
                  <a:srgbClr val="FF0000"/>
                </a:solidFill>
                <a:latin typeface="Arial" panose="020B0604020202020204"/>
                <a:cs typeface="Arial" panose="020B0604020202020204"/>
              </a:rPr>
              <a:t> </a:t>
            </a:r>
            <a:r>
              <a:rPr lang="zh-CN" altLang="en-US" sz="2000" i="1" dirty="0">
                <a:solidFill>
                  <a:srgbClr val="FF0000"/>
                </a:solidFill>
                <a:latin typeface="Arial" panose="020B0604020202020204"/>
                <a:cs typeface="Arial" panose="020B0604020202020204"/>
              </a:rPr>
              <a:t>（内存组）</a:t>
            </a:r>
            <a:r>
              <a:rPr sz="2000" dirty="0">
                <a:solidFill>
                  <a:srgbClr val="FF0000"/>
                </a:solidFill>
                <a:latin typeface="Wingdings" panose="05000000000000000000"/>
                <a:cs typeface="Wingdings" panose="05000000000000000000"/>
              </a:rPr>
              <a:t></a:t>
            </a:r>
            <a:r>
              <a:rPr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memory system optimizations to support</a:t>
            </a:r>
            <a:r>
              <a:rPr sz="2000" spc="-10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vector  processors</a:t>
            </a: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70531" y="14438"/>
            <a:ext cx="5091231" cy="599138"/>
          </a:xfrm>
          <a:prstGeom prst="rect">
            <a:avLst/>
          </a:prstGeom>
        </p:spPr>
        <p:txBody>
          <a:bodyPr vert="horz" wrap="square" lIns="0" tIns="12700" rIns="0" bIns="0" rtlCol="0">
            <a:spAutoFit/>
          </a:bodyPr>
          <a:lstStyle/>
          <a:p>
            <a:pPr marL="12700">
              <a:lnSpc>
                <a:spcPct val="100000"/>
              </a:lnSpc>
              <a:spcBef>
                <a:spcPts val="100"/>
              </a:spcBef>
            </a:pPr>
            <a:r>
              <a:rPr dirty="0"/>
              <a:t>4. Memory</a:t>
            </a:r>
            <a:r>
              <a:rPr spc="-95" dirty="0"/>
              <a:t> </a:t>
            </a:r>
            <a:r>
              <a:rPr spc="-5" dirty="0"/>
              <a:t>banks</a:t>
            </a:r>
          </a:p>
        </p:txBody>
      </p:sp>
      <p:sp>
        <p:nvSpPr>
          <p:cNvPr id="4" name="object 4"/>
          <p:cNvSpPr txBox="1"/>
          <p:nvPr/>
        </p:nvSpPr>
        <p:spPr>
          <a:xfrm>
            <a:off x="330200" y="718184"/>
            <a:ext cx="8040077" cy="5765681"/>
          </a:xfrm>
          <a:prstGeom prst="rect">
            <a:avLst/>
          </a:prstGeom>
        </p:spPr>
        <p:txBody>
          <a:bodyPr vert="horz" wrap="square" lIns="0" tIns="12700" rIns="0" bIns="0" rtlCol="0">
            <a:spAutoFit/>
          </a:bodyPr>
          <a:lstStyle/>
          <a:p>
            <a:pPr marL="355600" marR="635000" indent="-343535">
              <a:lnSpc>
                <a:spcPct val="90000"/>
              </a:lnSpc>
              <a:spcBef>
                <a:spcPts val="100"/>
              </a:spcBef>
              <a:buClr>
                <a:srgbClr val="0033CC"/>
              </a:buClr>
              <a:buSzPct val="60000"/>
              <a:buFont typeface="Wingdings" panose="05000000000000000000"/>
              <a:buChar char=""/>
              <a:tabLst>
                <a:tab pos="355600" algn="l"/>
                <a:tab pos="356235" algn="l"/>
              </a:tabLst>
            </a:pPr>
            <a:r>
              <a:rPr sz="2400" dirty="0">
                <a:solidFill>
                  <a:srgbClr val="003399"/>
                </a:solidFill>
                <a:latin typeface="Arial" panose="020B0604020202020204"/>
                <a:cs typeface="Arial" panose="020B0604020202020204"/>
              </a:rPr>
              <a:t>Memory system must </a:t>
            </a:r>
            <a:r>
              <a:rPr sz="2400" spc="-5" dirty="0">
                <a:solidFill>
                  <a:srgbClr val="003399"/>
                </a:solidFill>
                <a:latin typeface="Arial" panose="020B0604020202020204"/>
                <a:cs typeface="Arial" panose="020B0604020202020204"/>
              </a:rPr>
              <a:t>be designed </a:t>
            </a:r>
            <a:r>
              <a:rPr sz="2400" dirty="0">
                <a:solidFill>
                  <a:srgbClr val="003399"/>
                </a:solidFill>
                <a:latin typeface="Arial" panose="020B0604020202020204"/>
                <a:cs typeface="Arial" panose="020B0604020202020204"/>
              </a:rPr>
              <a:t>to </a:t>
            </a:r>
            <a:r>
              <a:rPr sz="2400" spc="-5" dirty="0">
                <a:solidFill>
                  <a:srgbClr val="003399"/>
                </a:solidFill>
                <a:latin typeface="Arial" panose="020B0604020202020204"/>
                <a:cs typeface="Arial" panose="020B0604020202020204"/>
              </a:rPr>
              <a:t>support high  bandwidth </a:t>
            </a:r>
            <a:r>
              <a:rPr sz="2400" dirty="0">
                <a:solidFill>
                  <a:srgbClr val="003399"/>
                </a:solidFill>
                <a:latin typeface="Arial" panose="020B0604020202020204"/>
                <a:cs typeface="Arial" panose="020B0604020202020204"/>
              </a:rPr>
              <a:t>for vector </a:t>
            </a:r>
            <a:r>
              <a:rPr sz="2400" spc="-5" dirty="0">
                <a:solidFill>
                  <a:srgbClr val="003399"/>
                </a:solidFill>
                <a:latin typeface="Arial" panose="020B0604020202020204"/>
                <a:cs typeface="Arial" panose="020B0604020202020204"/>
              </a:rPr>
              <a:t>loads and</a:t>
            </a:r>
            <a:r>
              <a:rPr sz="2400" spc="3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stores</a:t>
            </a:r>
            <a:endParaRPr lang="en-US" sz="2400" dirty="0">
              <a:solidFill>
                <a:srgbClr val="003399"/>
              </a:solidFill>
              <a:latin typeface="Arial" panose="020B0604020202020204"/>
              <a:cs typeface="Arial" panose="020B0604020202020204"/>
            </a:endParaRPr>
          </a:p>
          <a:p>
            <a:pPr marL="812800" marR="635000" lvl="1" indent="-343535">
              <a:lnSpc>
                <a:spcPct val="90000"/>
              </a:lnSpc>
              <a:spcBef>
                <a:spcPts val="100"/>
              </a:spcBef>
              <a:buClr>
                <a:srgbClr val="0033CC"/>
              </a:buClr>
              <a:buSzPct val="60000"/>
              <a:buFont typeface="Wingdings" panose="05000000000000000000"/>
              <a:buChar char=""/>
              <a:tabLst>
                <a:tab pos="355600" algn="l"/>
                <a:tab pos="356235" algn="l"/>
              </a:tabLst>
            </a:pPr>
            <a:r>
              <a:rPr lang="en-US" sz="2000" dirty="0">
                <a:latin typeface="Arial" panose="020B0604020202020204"/>
                <a:cs typeface="Arial" panose="020B0604020202020204"/>
              </a:rPr>
              <a:t>Memory start-up time: get the first word from memory in to a register</a:t>
            </a:r>
            <a:endParaRPr sz="2000" dirty="0">
              <a:latin typeface="Arial" panose="020B0604020202020204"/>
              <a:cs typeface="Arial" panose="020B0604020202020204"/>
            </a:endParaRPr>
          </a:p>
          <a:p>
            <a:pPr marL="355600" indent="-343535">
              <a:lnSpc>
                <a:spcPct val="90000"/>
              </a:lnSpc>
              <a:spcBef>
                <a:spcPts val="58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Spread accesses across multiple</a:t>
            </a:r>
            <a:r>
              <a:rPr sz="2400" spc="6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banks</a:t>
            </a:r>
            <a:endParaRPr sz="2400" dirty="0">
              <a:latin typeface="Arial" panose="020B0604020202020204"/>
              <a:cs typeface="Arial" panose="020B0604020202020204"/>
            </a:endParaRPr>
          </a:p>
          <a:p>
            <a:pPr marL="756285" lvl="1" indent="-287020">
              <a:lnSpc>
                <a:spcPct val="9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Control bank addresses</a:t>
            </a:r>
            <a:r>
              <a:rPr sz="2000" spc="-9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independently</a:t>
            </a:r>
            <a:endParaRPr sz="2000" dirty="0">
              <a:latin typeface="Arial" panose="020B0604020202020204"/>
              <a:cs typeface="Arial" panose="020B0604020202020204"/>
            </a:endParaRPr>
          </a:p>
          <a:p>
            <a:pPr marL="756285" lvl="1" indent="-287020">
              <a:lnSpc>
                <a:spcPct val="9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Load or store non-sequential</a:t>
            </a:r>
            <a:r>
              <a:rPr sz="2000" spc="-1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words</a:t>
            </a:r>
            <a:endParaRPr sz="2000" dirty="0">
              <a:latin typeface="Arial" panose="020B0604020202020204"/>
              <a:cs typeface="Arial" panose="020B0604020202020204"/>
            </a:endParaRPr>
          </a:p>
          <a:p>
            <a:pPr marL="756285" lvl="1" indent="-287020">
              <a:lnSpc>
                <a:spcPct val="9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Support multiple vector processors sharing the same</a:t>
            </a:r>
            <a:r>
              <a:rPr sz="2000" spc="-2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memory</a:t>
            </a:r>
            <a:endParaRPr sz="3000" dirty="0">
              <a:latin typeface="Arial" panose="020B0604020202020204"/>
              <a:cs typeface="Arial" panose="020B0604020202020204"/>
            </a:endParaRPr>
          </a:p>
          <a:p>
            <a:pPr marL="355600" indent="-343535">
              <a:lnSpc>
                <a:spcPct val="90000"/>
              </a:lnSpc>
              <a:spcBef>
                <a:spcPts val="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Example:</a:t>
            </a:r>
            <a:endParaRPr sz="2400" dirty="0">
              <a:latin typeface="Arial" panose="020B0604020202020204"/>
              <a:cs typeface="Arial" panose="020B0604020202020204"/>
            </a:endParaRPr>
          </a:p>
          <a:p>
            <a:pPr marL="756285" lvl="1" indent="-287020">
              <a:lnSpc>
                <a:spcPct val="9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32 processors, each generating 4 loads and 2</a:t>
            </a:r>
            <a:r>
              <a:rPr sz="2000" spc="-18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stores/cycle</a:t>
            </a:r>
            <a:endParaRPr sz="2000" dirty="0">
              <a:latin typeface="Arial" panose="020B0604020202020204"/>
              <a:cs typeface="Arial" panose="020B0604020202020204"/>
            </a:endParaRPr>
          </a:p>
          <a:p>
            <a:pPr marL="756285" lvl="1" indent="-287020">
              <a:lnSpc>
                <a:spcPct val="9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Processor cycle </a:t>
            </a:r>
            <a:r>
              <a:rPr sz="2000" spc="-5" dirty="0">
                <a:solidFill>
                  <a:srgbClr val="0033CC"/>
                </a:solidFill>
                <a:latin typeface="Arial" panose="020B0604020202020204"/>
                <a:cs typeface="Arial" panose="020B0604020202020204"/>
              </a:rPr>
              <a:t>time </a:t>
            </a:r>
            <a:r>
              <a:rPr sz="2000" dirty="0">
                <a:solidFill>
                  <a:srgbClr val="0033CC"/>
                </a:solidFill>
                <a:latin typeface="Arial" panose="020B0604020202020204"/>
                <a:cs typeface="Arial" panose="020B0604020202020204"/>
              </a:rPr>
              <a:t>is 2.167 ns, </a:t>
            </a:r>
            <a:r>
              <a:rPr lang="en-US" sz="2000" dirty="0">
                <a:solidFill>
                  <a:srgbClr val="0033CC"/>
                </a:solidFill>
                <a:latin typeface="Arial" panose="020B0604020202020204"/>
                <a:cs typeface="Arial" panose="020B0604020202020204"/>
              </a:rPr>
              <a:t>D</a:t>
            </a:r>
            <a:r>
              <a:rPr sz="2000" dirty="0">
                <a:solidFill>
                  <a:srgbClr val="0033CC"/>
                </a:solidFill>
                <a:latin typeface="Arial" panose="020B0604020202020204"/>
                <a:cs typeface="Arial" panose="020B0604020202020204"/>
              </a:rPr>
              <a:t>RAM </a:t>
            </a:r>
            <a:r>
              <a:rPr lang="en-US" altLang="zh-CN" sz="2000" dirty="0">
                <a:solidFill>
                  <a:srgbClr val="FF0000"/>
                </a:solidFill>
                <a:latin typeface="Arial" panose="020B0604020202020204"/>
                <a:cs typeface="Arial" panose="020B0604020202020204"/>
              </a:rPr>
              <a:t>bank</a:t>
            </a:r>
            <a:r>
              <a:rPr lang="zh-CN" altLang="en-US" sz="2000" dirty="0">
                <a:solidFill>
                  <a:srgbClr val="FF0000"/>
                </a:solidFill>
                <a:latin typeface="Arial" panose="020B0604020202020204"/>
                <a:cs typeface="Arial" panose="020B0604020202020204"/>
              </a:rPr>
              <a:t> </a:t>
            </a:r>
            <a:r>
              <a:rPr lang="en-US" altLang="zh-CN" sz="2000" dirty="0">
                <a:solidFill>
                  <a:srgbClr val="FF0000"/>
                </a:solidFill>
                <a:latin typeface="Arial" panose="020B0604020202020204"/>
                <a:cs typeface="Arial" panose="020B0604020202020204"/>
              </a:rPr>
              <a:t>busy</a:t>
            </a:r>
            <a:r>
              <a:rPr sz="2000" dirty="0">
                <a:solidFill>
                  <a:srgbClr val="FF0000"/>
                </a:solidFill>
                <a:latin typeface="Arial" panose="020B0604020202020204"/>
                <a:cs typeface="Arial" panose="020B0604020202020204"/>
              </a:rPr>
              <a:t> </a:t>
            </a:r>
            <a:r>
              <a:rPr sz="2000" spc="-5" dirty="0">
                <a:solidFill>
                  <a:srgbClr val="FF0000"/>
                </a:solidFill>
                <a:latin typeface="Arial" panose="020B0604020202020204"/>
                <a:cs typeface="Arial" panose="020B0604020202020204"/>
              </a:rPr>
              <a:t>time</a:t>
            </a:r>
            <a:r>
              <a:rPr lang="en-US" sz="2000" spc="-5" dirty="0">
                <a:solidFill>
                  <a:srgbClr val="FF0000"/>
                </a:solidFill>
                <a:latin typeface="Arial" panose="020B0604020202020204"/>
                <a:cs typeface="Arial" panose="020B0604020202020204"/>
              </a:rPr>
              <a:t> (</a:t>
            </a:r>
            <a:r>
              <a:rPr lang="en-US" altLang="zh-CN" sz="2000" spc="-5" dirty="0">
                <a:solidFill>
                  <a:srgbClr val="FF0000"/>
                </a:solidFill>
                <a:latin typeface="Arial" panose="020B0604020202020204"/>
                <a:cs typeface="Arial" panose="020B0604020202020204"/>
              </a:rPr>
              <a:t>and</a:t>
            </a:r>
            <a:r>
              <a:rPr lang="zh-CN" altLang="en-US" sz="2000" spc="-5" dirty="0">
                <a:solidFill>
                  <a:srgbClr val="FF0000"/>
                </a:solidFill>
                <a:latin typeface="Arial" panose="020B0604020202020204"/>
                <a:cs typeface="Arial" panose="020B0604020202020204"/>
              </a:rPr>
              <a:t> </a:t>
            </a:r>
            <a:r>
              <a:rPr lang="en-US" sz="2000" spc="-5" dirty="0">
                <a:solidFill>
                  <a:srgbClr val="FF0000"/>
                </a:solidFill>
                <a:latin typeface="Arial" panose="020B0604020202020204"/>
                <a:cs typeface="Arial" panose="020B0604020202020204"/>
              </a:rPr>
              <a:t>bank latency)</a:t>
            </a:r>
            <a:r>
              <a:rPr sz="2000" spc="-5" dirty="0">
                <a:solidFill>
                  <a:srgbClr val="FF0000"/>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is 15</a:t>
            </a:r>
            <a:r>
              <a:rPr sz="2000" spc="-15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ns</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or</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about</a:t>
            </a:r>
            <a:r>
              <a:rPr lang="zh-CN" altLang="en-US" sz="2000" dirty="0">
                <a:solidFill>
                  <a:srgbClr val="0033CC"/>
                </a:solidFill>
                <a:latin typeface="Arial" panose="020B0604020202020204"/>
                <a:cs typeface="Arial" panose="020B0604020202020204"/>
              </a:rPr>
              <a:t> </a:t>
            </a:r>
            <a:r>
              <a:rPr lang="en-US" altLang="zh-CN" sz="2000" dirty="0">
                <a:solidFill>
                  <a:srgbClr val="FF0000"/>
                </a:solidFill>
                <a:latin typeface="Arial" panose="020B0604020202020204"/>
                <a:cs typeface="Arial" panose="020B0604020202020204"/>
              </a:rPr>
              <a:t>67</a:t>
            </a:r>
            <a:r>
              <a:rPr lang="zh-CN" altLang="en-US" sz="2000" dirty="0">
                <a:solidFill>
                  <a:srgbClr val="FF0000"/>
                </a:solidFill>
                <a:latin typeface="Arial" panose="020B0604020202020204"/>
                <a:cs typeface="Arial" panose="020B0604020202020204"/>
              </a:rPr>
              <a:t> </a:t>
            </a:r>
            <a:r>
              <a:rPr lang="en-US" altLang="zh-CN" sz="2000" dirty="0">
                <a:solidFill>
                  <a:srgbClr val="FF0000"/>
                </a:solidFill>
                <a:latin typeface="Arial" panose="020B0604020202020204"/>
                <a:cs typeface="Arial" panose="020B0604020202020204"/>
              </a:rPr>
              <a:t>M</a:t>
            </a:r>
            <a:r>
              <a:rPr lang="zh-CN" altLang="en-US" sz="2000" dirty="0">
                <a:solidFill>
                  <a:srgbClr val="FF0000"/>
                </a:solidFill>
                <a:latin typeface="Arial" panose="020B0604020202020204"/>
                <a:cs typeface="Arial" panose="020B0604020202020204"/>
              </a:rPr>
              <a:t> </a:t>
            </a:r>
            <a:r>
              <a:rPr lang="en-US" altLang="zh-CN" sz="2000" dirty="0">
                <a:solidFill>
                  <a:srgbClr val="FF0000"/>
                </a:solidFill>
                <a:latin typeface="Arial" panose="020B0604020202020204"/>
                <a:cs typeface="Arial" panose="020B0604020202020204"/>
              </a:rPr>
              <a:t>per</a:t>
            </a:r>
            <a:r>
              <a:rPr lang="zh-CN" altLang="en-US" sz="2000" dirty="0">
                <a:solidFill>
                  <a:srgbClr val="FF0000"/>
                </a:solidFill>
                <a:latin typeface="Arial" panose="020B0604020202020204"/>
                <a:cs typeface="Arial" panose="020B0604020202020204"/>
              </a:rPr>
              <a:t> </a:t>
            </a:r>
            <a:r>
              <a:rPr lang="en-US" altLang="zh-CN" sz="2000" dirty="0">
                <a:solidFill>
                  <a:srgbClr val="FF0000"/>
                </a:solidFill>
                <a:latin typeface="Arial" panose="020B0604020202020204"/>
                <a:cs typeface="Arial" panose="020B0604020202020204"/>
              </a:rPr>
              <a:t>second.</a:t>
            </a:r>
            <a:endParaRPr sz="2000" dirty="0">
              <a:solidFill>
                <a:srgbClr val="FF0000"/>
              </a:solidFill>
              <a:latin typeface="Arial" panose="020B0604020202020204"/>
              <a:cs typeface="Arial" panose="020B0604020202020204"/>
            </a:endParaRPr>
          </a:p>
          <a:p>
            <a:pPr marL="756285" lvl="1" indent="-287020">
              <a:lnSpc>
                <a:spcPct val="9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How many</a:t>
            </a:r>
            <a:r>
              <a:rPr lang="en-US" sz="2000" dirty="0">
                <a:solidFill>
                  <a:srgbClr val="0033CC"/>
                </a:solidFill>
                <a:latin typeface="Arial" panose="020B0604020202020204"/>
                <a:cs typeface="Arial" panose="020B0604020202020204"/>
              </a:rPr>
              <a:t> minimum</a:t>
            </a:r>
            <a:r>
              <a:rPr sz="2000" dirty="0">
                <a:solidFill>
                  <a:srgbClr val="0033CC"/>
                </a:solidFill>
                <a:latin typeface="Arial" panose="020B0604020202020204"/>
                <a:cs typeface="Arial" panose="020B0604020202020204"/>
              </a:rPr>
              <a:t> memory banks</a:t>
            </a:r>
            <a:r>
              <a:rPr sz="2000" spc="-1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needed</a:t>
            </a:r>
            <a:r>
              <a:rPr lang="en-US" sz="2000" dirty="0">
                <a:solidFill>
                  <a:srgbClr val="0033CC"/>
                </a:solidFill>
                <a:latin typeface="Arial" panose="020B0604020202020204"/>
                <a:cs typeface="Arial" panose="020B0604020202020204"/>
              </a:rPr>
              <a:t> to allow all processors to run at the full memory bandwidth (no bank conflicts)</a:t>
            </a:r>
            <a:r>
              <a:rPr sz="2000" dirty="0">
                <a:solidFill>
                  <a:srgbClr val="0033CC"/>
                </a:solidFill>
                <a:latin typeface="Arial" panose="020B0604020202020204"/>
                <a:cs typeface="Arial" panose="020B0604020202020204"/>
              </a:rPr>
              <a:t>?</a:t>
            </a:r>
            <a:endParaRPr sz="2000" dirty="0">
              <a:latin typeface="Arial" panose="020B0604020202020204"/>
              <a:cs typeface="Arial" panose="020B0604020202020204"/>
            </a:endParaRPr>
          </a:p>
          <a:p>
            <a:pPr marL="1155700" lvl="2" indent="-229235">
              <a:lnSpc>
                <a:spcPct val="90000"/>
              </a:lnSpc>
              <a:spcBef>
                <a:spcPts val="440"/>
              </a:spcBef>
              <a:buClr>
                <a:srgbClr val="0033CC"/>
              </a:buClr>
              <a:buSzPct val="50000"/>
              <a:buFont typeface="Wingdings" panose="05000000000000000000"/>
              <a:buChar char=""/>
              <a:tabLst>
                <a:tab pos="1155700" algn="l"/>
                <a:tab pos="1156335" algn="l"/>
              </a:tabLst>
            </a:pPr>
            <a:r>
              <a:rPr sz="1800" spc="-5" dirty="0">
                <a:solidFill>
                  <a:srgbClr val="000066"/>
                </a:solidFill>
                <a:latin typeface="Arial" panose="020B0604020202020204"/>
                <a:cs typeface="Arial" panose="020B0604020202020204"/>
              </a:rPr>
              <a:t>32 processors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6 =192</a:t>
            </a:r>
            <a:r>
              <a:rPr sz="1800" spc="10" dirty="0">
                <a:solidFill>
                  <a:srgbClr val="000066"/>
                </a:solidFill>
                <a:latin typeface="Arial" panose="020B0604020202020204"/>
                <a:cs typeface="Arial" panose="020B0604020202020204"/>
              </a:rPr>
              <a:t> </a:t>
            </a:r>
            <a:r>
              <a:rPr lang="en-US" altLang="zh-CN" sz="1800" spc="10" dirty="0">
                <a:solidFill>
                  <a:srgbClr val="000066"/>
                </a:solidFill>
                <a:latin typeface="Arial" panose="020B0604020202020204"/>
                <a:cs typeface="Arial" panose="020B0604020202020204"/>
              </a:rPr>
              <a:t>memory</a:t>
            </a:r>
            <a:r>
              <a:rPr lang="zh-CN" altLang="en-US" sz="1800" spc="1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accesses,</a:t>
            </a:r>
            <a:endParaRPr sz="1800" dirty="0">
              <a:latin typeface="Arial" panose="020B0604020202020204"/>
              <a:cs typeface="Arial" panose="020B0604020202020204"/>
            </a:endParaRPr>
          </a:p>
          <a:p>
            <a:pPr marL="1155700" lvl="2" indent="-229235">
              <a:lnSpc>
                <a:spcPct val="90000"/>
              </a:lnSpc>
              <a:spcBef>
                <a:spcPts val="430"/>
              </a:spcBef>
              <a:buClr>
                <a:srgbClr val="0033CC"/>
              </a:buClr>
              <a:buSzPct val="50000"/>
              <a:buFont typeface="Wingdings" panose="05000000000000000000"/>
              <a:buChar char=""/>
              <a:tabLst>
                <a:tab pos="1155700" algn="l"/>
                <a:tab pos="1156335" algn="l"/>
              </a:tabLst>
            </a:pPr>
            <a:r>
              <a:rPr sz="1800" spc="-5" dirty="0">
                <a:solidFill>
                  <a:srgbClr val="000066"/>
                </a:solidFill>
                <a:latin typeface="Arial" panose="020B0604020202020204"/>
                <a:cs typeface="Arial" panose="020B0604020202020204"/>
              </a:rPr>
              <a:t>15ns DRAM cycle /2.167ns processor cycle≈7 processor</a:t>
            </a:r>
            <a:r>
              <a:rPr sz="1800" spc="110" dirty="0">
                <a:solidFill>
                  <a:srgbClr val="000066"/>
                </a:solidFill>
                <a:latin typeface="Arial" panose="020B0604020202020204"/>
                <a:cs typeface="Arial" panose="020B0604020202020204"/>
              </a:rPr>
              <a:t> </a:t>
            </a:r>
            <a:r>
              <a:rPr sz="1800" spc="-10" dirty="0">
                <a:solidFill>
                  <a:srgbClr val="000066"/>
                </a:solidFill>
                <a:latin typeface="Arial" panose="020B0604020202020204"/>
                <a:cs typeface="Arial" panose="020B0604020202020204"/>
              </a:rPr>
              <a:t>cycles</a:t>
            </a:r>
            <a:endParaRPr sz="1800" dirty="0">
              <a:latin typeface="Arial" panose="020B0604020202020204"/>
              <a:cs typeface="Arial" panose="020B0604020202020204"/>
            </a:endParaRPr>
          </a:p>
          <a:p>
            <a:pPr marL="1155700" lvl="2" indent="-229235">
              <a:lnSpc>
                <a:spcPct val="90000"/>
              </a:lnSpc>
              <a:spcBef>
                <a:spcPts val="435"/>
              </a:spcBef>
              <a:buClr>
                <a:srgbClr val="0033CC"/>
              </a:buClr>
              <a:buSzPct val="50000"/>
              <a:buFont typeface="Wingdings" panose="05000000000000000000"/>
              <a:buChar char=""/>
              <a:tabLst>
                <a:tab pos="1155700" algn="l"/>
                <a:tab pos="1156335" algn="l"/>
              </a:tabLst>
            </a:pPr>
            <a:r>
              <a:rPr sz="1800" spc="-5" dirty="0">
                <a:solidFill>
                  <a:srgbClr val="000066"/>
                </a:solidFill>
                <a:latin typeface="Arial" panose="020B0604020202020204"/>
                <a:cs typeface="Arial" panose="020B0604020202020204"/>
              </a:rPr>
              <a:t>7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192 </a:t>
            </a:r>
            <a:r>
              <a:rPr sz="1800" spc="-5" dirty="0">
                <a:solidFill>
                  <a:srgbClr val="000066"/>
                </a:solidFill>
                <a:latin typeface="Wingdings" panose="05000000000000000000"/>
                <a:cs typeface="Wingdings" panose="05000000000000000000"/>
              </a:rPr>
              <a:t></a:t>
            </a:r>
            <a:r>
              <a:rPr sz="1800" spc="-5" dirty="0">
                <a:solidFill>
                  <a:srgbClr val="000066"/>
                </a:solidFill>
                <a:latin typeface="Arial" panose="020B0604020202020204"/>
                <a:cs typeface="Arial" panose="020B0604020202020204"/>
              </a:rPr>
              <a:t>1344!</a:t>
            </a:r>
            <a:endParaRPr sz="18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91612" y="175093"/>
            <a:ext cx="3184825" cy="599138"/>
          </a:xfrm>
          <a:prstGeom prst="rect">
            <a:avLst/>
          </a:prstGeom>
        </p:spPr>
        <p:txBody>
          <a:bodyPr vert="horz" wrap="square" lIns="0" tIns="12700" rIns="0" bIns="0" rtlCol="0">
            <a:spAutoFit/>
          </a:bodyPr>
          <a:lstStyle/>
          <a:p>
            <a:pPr marL="12700">
              <a:lnSpc>
                <a:spcPct val="100000"/>
              </a:lnSpc>
              <a:spcBef>
                <a:spcPts val="100"/>
              </a:spcBef>
            </a:pPr>
            <a:r>
              <a:rPr dirty="0"/>
              <a:t>Contents</a:t>
            </a:r>
          </a:p>
        </p:txBody>
      </p:sp>
      <p:sp>
        <p:nvSpPr>
          <p:cNvPr id="5" name="object 5"/>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4</a:t>
            </a:fld>
            <a:endParaRPr sz="1200">
              <a:latin typeface="Arial" panose="020B0604020202020204"/>
              <a:cs typeface="Arial" panose="020B0604020202020204"/>
            </a:endParaRPr>
          </a:p>
        </p:txBody>
      </p:sp>
      <p:sp>
        <p:nvSpPr>
          <p:cNvPr id="4" name="object 4"/>
          <p:cNvSpPr txBox="1"/>
          <p:nvPr/>
        </p:nvSpPr>
        <p:spPr>
          <a:xfrm>
            <a:off x="474370" y="789177"/>
            <a:ext cx="7812405" cy="4147820"/>
          </a:xfrm>
          <a:prstGeom prst="rect">
            <a:avLst/>
          </a:prstGeom>
        </p:spPr>
        <p:txBody>
          <a:bodyPr vert="horz" wrap="square" lIns="0" tIns="85725" rIns="0" bIns="0" rtlCol="0">
            <a:spAutoFit/>
          </a:bodyPr>
          <a:lstStyle/>
          <a:p>
            <a:pPr marL="469900" indent="-457200" algn="just">
              <a:lnSpc>
                <a:spcPct val="100000"/>
              </a:lnSpc>
              <a:spcBef>
                <a:spcPts val="675"/>
              </a:spcBef>
              <a:buClr>
                <a:srgbClr val="0033CC"/>
              </a:buClr>
              <a:buSzPct val="60000"/>
              <a:buAutoNum type="arabicPeriod"/>
              <a:tabLst>
                <a:tab pos="469900" algn="l"/>
              </a:tabLst>
            </a:pPr>
            <a:r>
              <a:rPr sz="2400" dirty="0">
                <a:solidFill>
                  <a:srgbClr val="003399"/>
                </a:solidFill>
                <a:latin typeface="Arial" panose="020B0604020202020204"/>
                <a:cs typeface="Arial" panose="020B0604020202020204"/>
              </a:rPr>
              <a:t>SIMD</a:t>
            </a:r>
            <a:r>
              <a:rPr sz="2400" spc="-5" dirty="0">
                <a:solidFill>
                  <a:srgbClr val="003399"/>
                </a:solidFill>
                <a:latin typeface="Arial" panose="020B0604020202020204"/>
                <a:cs typeface="Arial" panose="020B0604020202020204"/>
              </a:rPr>
              <a:t> architecture</a:t>
            </a:r>
            <a:endParaRPr sz="2400" dirty="0">
              <a:latin typeface="Arial" panose="020B0604020202020204"/>
              <a:cs typeface="Arial" panose="020B0604020202020204"/>
            </a:endParaRPr>
          </a:p>
          <a:p>
            <a:pPr marL="469900" marR="5080" indent="-457200" algn="just">
              <a:lnSpc>
                <a:spcPct val="100000"/>
              </a:lnSpc>
              <a:spcBef>
                <a:spcPts val="575"/>
              </a:spcBef>
              <a:buClr>
                <a:srgbClr val="0033CC"/>
              </a:buClr>
              <a:buSzPct val="60000"/>
              <a:buAutoNum type="arabicPeriod"/>
              <a:tabLst>
                <a:tab pos="469900" algn="l"/>
              </a:tabLst>
            </a:pPr>
            <a:r>
              <a:rPr sz="2400" spc="-5" dirty="0">
                <a:solidFill>
                  <a:srgbClr val="003399"/>
                </a:solidFill>
                <a:latin typeface="Arial" panose="020B0604020202020204"/>
                <a:cs typeface="Arial" panose="020B0604020202020204"/>
              </a:rPr>
              <a:t>Vector architectures optimizations: </a:t>
            </a:r>
            <a:r>
              <a:rPr sz="2000" i="1" dirty="0">
                <a:solidFill>
                  <a:srgbClr val="003399"/>
                </a:solidFill>
                <a:latin typeface="Arial" panose="020B0604020202020204"/>
                <a:cs typeface="Arial" panose="020B0604020202020204"/>
              </a:rPr>
              <a:t>Multiple Lanes</a:t>
            </a:r>
            <a:r>
              <a:rPr sz="2000"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Vector  Length Registers</a:t>
            </a:r>
            <a:r>
              <a:rPr sz="2000"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Vector Mask Registers</a:t>
            </a:r>
            <a:r>
              <a:rPr sz="2000" dirty="0">
                <a:solidFill>
                  <a:srgbClr val="003399"/>
                </a:solidFill>
                <a:latin typeface="Arial" panose="020B0604020202020204"/>
                <a:cs typeface="Arial" panose="020B0604020202020204"/>
              </a:rPr>
              <a:t>, </a:t>
            </a:r>
            <a:r>
              <a:rPr sz="2000" i="1" spc="-5" dirty="0">
                <a:solidFill>
                  <a:srgbClr val="003399"/>
                </a:solidFill>
                <a:latin typeface="Arial" panose="020B0604020202020204"/>
                <a:cs typeface="Arial" panose="020B0604020202020204"/>
              </a:rPr>
              <a:t>Memory </a:t>
            </a:r>
            <a:r>
              <a:rPr sz="2000" i="1" dirty="0">
                <a:solidFill>
                  <a:srgbClr val="003399"/>
                </a:solidFill>
                <a:latin typeface="Arial" panose="020B0604020202020204"/>
                <a:cs typeface="Arial" panose="020B0604020202020204"/>
              </a:rPr>
              <a:t>Banks,</a:t>
            </a:r>
            <a:r>
              <a:rPr sz="2000" i="1" spc="-175"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Stride</a:t>
            </a:r>
            <a:r>
              <a:rPr sz="2000"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Scatter-Gather</a:t>
            </a:r>
            <a:r>
              <a:rPr sz="2000" dirty="0">
                <a:solidFill>
                  <a:srgbClr val="003399"/>
                </a:solidFill>
                <a:latin typeface="Arial" panose="020B0604020202020204"/>
                <a:cs typeface="Arial" panose="020B0604020202020204"/>
              </a:rPr>
              <a:t>,</a:t>
            </a:r>
            <a:endParaRPr sz="2000" dirty="0">
              <a:latin typeface="Arial" panose="020B0604020202020204"/>
              <a:cs typeface="Arial" panose="020B0604020202020204"/>
            </a:endParaRPr>
          </a:p>
          <a:p>
            <a:pPr marL="469900" indent="-457200" algn="just">
              <a:lnSpc>
                <a:spcPct val="100000"/>
              </a:lnSpc>
              <a:spcBef>
                <a:spcPts val="580"/>
              </a:spcBef>
              <a:buClr>
                <a:srgbClr val="0033CC"/>
              </a:buClr>
              <a:buSzPct val="60000"/>
              <a:buAutoNum type="arabicPeriod"/>
              <a:tabLst>
                <a:tab pos="469900" algn="l"/>
              </a:tabLst>
            </a:pPr>
            <a:r>
              <a:rPr sz="2400" spc="-5" dirty="0">
                <a:solidFill>
                  <a:srgbClr val="003399"/>
                </a:solidFill>
                <a:latin typeface="Arial" panose="020B0604020202020204"/>
                <a:cs typeface="Arial" panose="020B0604020202020204"/>
              </a:rPr>
              <a:t>Programming Vector</a:t>
            </a:r>
            <a:r>
              <a:rPr sz="2400" spc="3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Architectures</a:t>
            </a:r>
            <a:endParaRPr sz="2400" dirty="0">
              <a:latin typeface="Arial" panose="020B0604020202020204"/>
              <a:cs typeface="Arial" panose="020B0604020202020204"/>
            </a:endParaRPr>
          </a:p>
          <a:p>
            <a:pPr marL="469900" indent="-457200" algn="just">
              <a:lnSpc>
                <a:spcPct val="100000"/>
              </a:lnSpc>
              <a:spcBef>
                <a:spcPts val="580"/>
              </a:spcBef>
              <a:buClr>
                <a:srgbClr val="0033CC"/>
              </a:buClr>
              <a:buSzPct val="60000"/>
              <a:buAutoNum type="arabicPeriod"/>
              <a:tabLst>
                <a:tab pos="469900" algn="l"/>
              </a:tabLst>
            </a:pPr>
            <a:r>
              <a:rPr sz="2400" dirty="0">
                <a:solidFill>
                  <a:srgbClr val="003399"/>
                </a:solidFill>
                <a:latin typeface="Arial" panose="020B0604020202020204"/>
                <a:cs typeface="Arial" panose="020B0604020202020204"/>
              </a:rPr>
              <a:t>SIMD </a:t>
            </a:r>
            <a:r>
              <a:rPr sz="2400" spc="-5" dirty="0">
                <a:solidFill>
                  <a:srgbClr val="003399"/>
                </a:solidFill>
                <a:latin typeface="Arial" panose="020B0604020202020204"/>
                <a:cs typeface="Arial" panose="020B0604020202020204"/>
              </a:rPr>
              <a:t>extensions </a:t>
            </a:r>
            <a:r>
              <a:rPr sz="2400" dirty="0">
                <a:solidFill>
                  <a:srgbClr val="003399"/>
                </a:solidFill>
                <a:latin typeface="Arial" panose="020B0604020202020204"/>
                <a:cs typeface="Arial" panose="020B0604020202020204"/>
              </a:rPr>
              <a:t>for </a:t>
            </a:r>
            <a:r>
              <a:rPr sz="2400" spc="-5" dirty="0">
                <a:solidFill>
                  <a:srgbClr val="003399"/>
                </a:solidFill>
                <a:latin typeface="Arial" panose="020B0604020202020204"/>
                <a:cs typeface="Arial" panose="020B0604020202020204"/>
              </a:rPr>
              <a:t>media</a:t>
            </a:r>
            <a:r>
              <a:rPr sz="2400" spc="2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apps</a:t>
            </a:r>
            <a:endParaRPr sz="2400" dirty="0">
              <a:latin typeface="Arial" panose="020B0604020202020204"/>
              <a:cs typeface="Arial" panose="020B0604020202020204"/>
            </a:endParaRPr>
          </a:p>
          <a:p>
            <a:pPr marL="469900" indent="-457200" algn="just">
              <a:lnSpc>
                <a:spcPct val="100000"/>
              </a:lnSpc>
              <a:spcBef>
                <a:spcPts val="575"/>
              </a:spcBef>
              <a:buClr>
                <a:srgbClr val="0033CC"/>
              </a:buClr>
              <a:buSzPct val="60000"/>
              <a:buAutoNum type="arabicPeriod"/>
              <a:tabLst>
                <a:tab pos="469900" algn="l"/>
              </a:tabLst>
            </a:pPr>
            <a:r>
              <a:rPr sz="2400" dirty="0">
                <a:solidFill>
                  <a:srgbClr val="003399"/>
                </a:solidFill>
                <a:latin typeface="Arial" panose="020B0604020202020204"/>
                <a:cs typeface="Arial" panose="020B0604020202020204"/>
              </a:rPr>
              <a:t>GPUs – </a:t>
            </a:r>
            <a:r>
              <a:rPr sz="2400" spc="-5" dirty="0">
                <a:solidFill>
                  <a:srgbClr val="003399"/>
                </a:solidFill>
                <a:latin typeface="Arial" panose="020B0604020202020204"/>
                <a:cs typeface="Arial" panose="020B0604020202020204"/>
              </a:rPr>
              <a:t>Graphical Processing</a:t>
            </a:r>
            <a:r>
              <a:rPr sz="2400" spc="3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Units</a:t>
            </a:r>
            <a:endParaRPr sz="2400" dirty="0">
              <a:latin typeface="Arial" panose="020B0604020202020204"/>
              <a:cs typeface="Arial" panose="020B0604020202020204"/>
            </a:endParaRPr>
          </a:p>
          <a:p>
            <a:pPr marL="469900" indent="-457200" algn="just">
              <a:lnSpc>
                <a:spcPct val="100000"/>
              </a:lnSpc>
              <a:spcBef>
                <a:spcPts val="575"/>
              </a:spcBef>
              <a:buClr>
                <a:srgbClr val="0033CC"/>
              </a:buClr>
              <a:buSzPct val="60000"/>
              <a:buAutoNum type="arabicPeriod"/>
              <a:tabLst>
                <a:tab pos="469900" algn="l"/>
              </a:tabLst>
            </a:pPr>
            <a:r>
              <a:rPr sz="2400" dirty="0">
                <a:solidFill>
                  <a:srgbClr val="003399"/>
                </a:solidFill>
                <a:latin typeface="Arial" panose="020B0604020202020204"/>
                <a:cs typeface="Arial" panose="020B0604020202020204"/>
              </a:rPr>
              <a:t>Fermi </a:t>
            </a:r>
            <a:r>
              <a:rPr sz="2400" spc="-5" dirty="0">
                <a:solidFill>
                  <a:srgbClr val="003399"/>
                </a:solidFill>
                <a:latin typeface="Arial" panose="020B0604020202020204"/>
                <a:cs typeface="Arial" panose="020B0604020202020204"/>
              </a:rPr>
              <a:t>architecture</a:t>
            </a:r>
            <a:r>
              <a:rPr sz="24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innovations</a:t>
            </a:r>
            <a:endParaRPr sz="2400" dirty="0">
              <a:latin typeface="Arial" panose="020B0604020202020204"/>
              <a:cs typeface="Arial" panose="020B0604020202020204"/>
            </a:endParaRPr>
          </a:p>
          <a:p>
            <a:pPr marL="469900" indent="-457200" algn="just">
              <a:lnSpc>
                <a:spcPct val="100000"/>
              </a:lnSpc>
              <a:spcBef>
                <a:spcPts val="580"/>
              </a:spcBef>
              <a:buClr>
                <a:srgbClr val="0033CC"/>
              </a:buClr>
              <a:buSzPct val="60000"/>
              <a:buAutoNum type="arabicPeriod"/>
              <a:tabLst>
                <a:tab pos="469900" algn="l"/>
              </a:tabLst>
            </a:pPr>
            <a:r>
              <a:rPr sz="2400" spc="-5" dirty="0">
                <a:solidFill>
                  <a:srgbClr val="003399"/>
                </a:solidFill>
                <a:latin typeface="Arial" panose="020B0604020202020204"/>
                <a:cs typeface="Arial" panose="020B0604020202020204"/>
              </a:rPr>
              <a:t>Examples </a:t>
            </a:r>
            <a:r>
              <a:rPr sz="2400" dirty="0">
                <a:solidFill>
                  <a:srgbClr val="003399"/>
                </a:solidFill>
                <a:latin typeface="Arial" panose="020B0604020202020204"/>
                <a:cs typeface="Arial" panose="020B0604020202020204"/>
              </a:rPr>
              <a:t>of </a:t>
            </a:r>
            <a:r>
              <a:rPr sz="2400" spc="-5" dirty="0">
                <a:solidFill>
                  <a:srgbClr val="003399"/>
                </a:solidFill>
                <a:latin typeface="Arial" panose="020B0604020202020204"/>
                <a:cs typeface="Arial" panose="020B0604020202020204"/>
              </a:rPr>
              <a:t>loop-level</a:t>
            </a:r>
            <a:r>
              <a:rPr sz="2400" spc="5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parallelism</a:t>
            </a:r>
            <a:endParaRPr sz="2400" dirty="0">
              <a:latin typeface="Arial" panose="020B0604020202020204"/>
              <a:cs typeface="Arial" panose="020B0604020202020204"/>
            </a:endParaRPr>
          </a:p>
          <a:p>
            <a:pPr marL="469900" indent="-457200" algn="just">
              <a:lnSpc>
                <a:spcPct val="100000"/>
              </a:lnSpc>
              <a:spcBef>
                <a:spcPts val="575"/>
              </a:spcBef>
              <a:buClr>
                <a:srgbClr val="0033CC"/>
              </a:buClr>
              <a:buSzPct val="60000"/>
              <a:buAutoNum type="arabicPeriod"/>
              <a:tabLst>
                <a:tab pos="469900" algn="l"/>
              </a:tabLst>
            </a:pPr>
            <a:r>
              <a:rPr sz="2400" spc="-5" dirty="0">
                <a:solidFill>
                  <a:srgbClr val="003399"/>
                </a:solidFill>
                <a:latin typeface="Arial" panose="020B0604020202020204"/>
                <a:cs typeface="Arial" panose="020B0604020202020204"/>
              </a:rPr>
              <a:t>Fallacies</a:t>
            </a:r>
            <a:endParaRPr sz="2400" dirty="0">
              <a:latin typeface="Arial" panose="020B0604020202020204"/>
              <a:cs typeface="Arial" panose="020B0604020202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071" y="136520"/>
            <a:ext cx="8023806" cy="548358"/>
          </a:xfrm>
        </p:spPr>
        <p:txBody>
          <a:bodyPr/>
          <a:lstStyle/>
          <a:p>
            <a:r>
              <a:rPr lang="en-US" sz="3200" dirty="0">
                <a:latin typeface="Comic Sans MS" panose="030F0902030302020204" pitchFamily="66" charset="0"/>
              </a:rPr>
              <a:t>Theoretical Memory Bandwidth</a:t>
            </a:r>
          </a:p>
        </p:txBody>
      </p:sp>
      <p:sp>
        <p:nvSpPr>
          <p:cNvPr id="3" name="内容占位符 2"/>
          <p:cNvSpPr>
            <a:spLocks noGrp="1"/>
          </p:cNvSpPr>
          <p:nvPr>
            <p:ph idx="1"/>
          </p:nvPr>
        </p:nvSpPr>
        <p:spPr>
          <a:xfrm>
            <a:off x="457200" y="1028733"/>
            <a:ext cx="8229600" cy="5424318"/>
          </a:xfrm>
        </p:spPr>
        <p:txBody>
          <a:bodyPr>
            <a:normAutofit fontScale="92500" lnSpcReduction="10000"/>
          </a:bodyPr>
          <a:lstStyle/>
          <a:p>
            <a:r>
              <a:rPr lang="en-US" sz="2400" dirty="0">
                <a:latin typeface="Arial" panose="020B0604020202020204" pitchFamily="34" charset="0"/>
                <a:cs typeface="Arial" panose="020B0604020202020204" pitchFamily="34" charset="0"/>
              </a:rPr>
              <a:t>DRAM clock frequency </a:t>
            </a:r>
          </a:p>
          <a:p>
            <a:r>
              <a:rPr lang="en-US" sz="2400" dirty="0">
                <a:latin typeface="Arial" panose="020B0604020202020204" pitchFamily="34" charset="0"/>
                <a:cs typeface="Arial" panose="020B0604020202020204" pitchFamily="34" charset="0"/>
              </a:rPr>
              <a:t>Number of data transfers per clock: Two, in the case of "double data rate" (DDR, DDR2, DDR3, DDR4) memory.</a:t>
            </a:r>
          </a:p>
          <a:p>
            <a:r>
              <a:rPr lang="en-US" sz="2400" dirty="0">
                <a:latin typeface="Arial" panose="020B0604020202020204" pitchFamily="34" charset="0"/>
                <a:cs typeface="Arial" panose="020B0604020202020204" pitchFamily="34" charset="0"/>
              </a:rPr>
              <a:t>Memory bus (interface) width: Each DDR, DDR2, or DDR3 memory interface is 64 bits wide. Those 64 bits are sometimes referred to as a "line."</a:t>
            </a:r>
          </a:p>
          <a:p>
            <a:r>
              <a:rPr lang="en-US" sz="2400" dirty="0">
                <a:latin typeface="Arial" panose="020B0604020202020204" pitchFamily="34" charset="0"/>
                <a:cs typeface="Arial" panose="020B0604020202020204" pitchFamily="34" charset="0"/>
              </a:rPr>
              <a:t>Number of interfaces: Modern personal computers typically use two memory interfaces (dual-channel mode) for an effective 128-bit bus width.</a:t>
            </a:r>
          </a:p>
          <a:p>
            <a:r>
              <a:rPr lang="en-US" sz="2400" dirty="0">
                <a:latin typeface="Arial" panose="020B0604020202020204" pitchFamily="34" charset="0"/>
                <a:cs typeface="Arial" panose="020B0604020202020204" pitchFamily="34" charset="0"/>
              </a:rPr>
              <a:t>For example, a computer with dual-channel memory and one DDR2-800 module per channel running at 400 MHz would have a theoretical maximum memory bandwidth of:</a:t>
            </a:r>
          </a:p>
          <a:p>
            <a:r>
              <a:rPr lang="en-US" sz="2400" dirty="0">
                <a:latin typeface="Arial" panose="020B0604020202020204" pitchFamily="34" charset="0"/>
                <a:cs typeface="Arial" panose="020B0604020202020204" pitchFamily="34" charset="0"/>
              </a:rPr>
              <a:t>400,000,000 clocks per second × 2 transfers per clock × 64 bits per line × 2 interfaces = 102,400,000,000 (102.4 billion) bits per second (in bytes, 12,800 MB/s or 12.8 GB/s)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631" y="179700"/>
            <a:ext cx="8023806" cy="548358"/>
          </a:xfrm>
        </p:spPr>
        <p:txBody>
          <a:bodyPr/>
          <a:lstStyle/>
          <a:p>
            <a:r>
              <a:rPr lang="en-US" sz="2800" dirty="0"/>
              <a:t>Memory Banks &amp; Full Memory Bandwidth</a:t>
            </a:r>
          </a:p>
        </p:txBody>
      </p:sp>
      <p:sp>
        <p:nvSpPr>
          <p:cNvPr id="3" name="内容占位符 2"/>
          <p:cNvSpPr>
            <a:spLocks noGrp="1"/>
          </p:cNvSpPr>
          <p:nvPr>
            <p:ph idx="1"/>
          </p:nvPr>
        </p:nvSpPr>
        <p:spPr>
          <a:xfrm>
            <a:off x="501160" y="978965"/>
            <a:ext cx="8014189" cy="841095"/>
          </a:xfrm>
        </p:spPr>
        <p:txBody>
          <a:bodyPr>
            <a:normAutofit fontScale="85000" lnSpcReduction="20000"/>
          </a:bodyPr>
          <a:lstStyle/>
          <a:p>
            <a:r>
              <a:rPr lang="en-US" dirty="0"/>
              <a:t>No bank conflict is a critical condition for achieving full memory bandwidth.</a:t>
            </a:r>
          </a:p>
        </p:txBody>
      </p:sp>
      <p:sp>
        <p:nvSpPr>
          <p:cNvPr id="4" name="矩形 3"/>
          <p:cNvSpPr/>
          <p:nvPr/>
        </p:nvSpPr>
        <p:spPr>
          <a:xfrm>
            <a:off x="1503484" y="2162743"/>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p>
        </p:txBody>
      </p:sp>
      <p:sp>
        <p:nvSpPr>
          <p:cNvPr id="5" name="文本框 4"/>
          <p:cNvSpPr txBox="1"/>
          <p:nvPr/>
        </p:nvSpPr>
        <p:spPr>
          <a:xfrm>
            <a:off x="501161" y="2155668"/>
            <a:ext cx="845360" cy="369332"/>
          </a:xfrm>
          <a:prstGeom prst="rect">
            <a:avLst/>
          </a:prstGeom>
          <a:noFill/>
        </p:spPr>
        <p:txBody>
          <a:bodyPr wrap="none" rtlCol="0">
            <a:spAutoFit/>
          </a:bodyPr>
          <a:lstStyle/>
          <a:p>
            <a:r>
              <a:rPr lang="en-US" dirty="0"/>
              <a:t>Cycle 1</a:t>
            </a:r>
          </a:p>
        </p:txBody>
      </p:sp>
      <p:sp>
        <p:nvSpPr>
          <p:cNvPr id="6" name="矩形 5"/>
          <p:cNvSpPr/>
          <p:nvPr/>
        </p:nvSpPr>
        <p:spPr>
          <a:xfrm>
            <a:off x="1503484" y="2635179"/>
            <a:ext cx="3244362"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192 requests</a:t>
            </a:r>
          </a:p>
        </p:txBody>
      </p:sp>
      <p:sp>
        <p:nvSpPr>
          <p:cNvPr id="7" name="文本框 6"/>
          <p:cNvSpPr txBox="1"/>
          <p:nvPr/>
        </p:nvSpPr>
        <p:spPr>
          <a:xfrm>
            <a:off x="501161" y="2628104"/>
            <a:ext cx="845360" cy="369332"/>
          </a:xfrm>
          <a:prstGeom prst="rect">
            <a:avLst/>
          </a:prstGeom>
          <a:noFill/>
        </p:spPr>
        <p:txBody>
          <a:bodyPr wrap="none" rtlCol="0">
            <a:spAutoFit/>
          </a:bodyPr>
          <a:lstStyle/>
          <a:p>
            <a:r>
              <a:rPr lang="en-US" dirty="0"/>
              <a:t>Cycle 2</a:t>
            </a:r>
          </a:p>
        </p:txBody>
      </p:sp>
      <p:sp>
        <p:nvSpPr>
          <p:cNvPr id="8" name="矩形 7"/>
          <p:cNvSpPr/>
          <p:nvPr/>
        </p:nvSpPr>
        <p:spPr>
          <a:xfrm>
            <a:off x="1503484" y="3107615"/>
            <a:ext cx="3244362" cy="378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192 requests</a:t>
            </a:r>
          </a:p>
        </p:txBody>
      </p:sp>
      <p:sp>
        <p:nvSpPr>
          <p:cNvPr id="9" name="文本框 8"/>
          <p:cNvSpPr txBox="1"/>
          <p:nvPr/>
        </p:nvSpPr>
        <p:spPr>
          <a:xfrm>
            <a:off x="501161" y="3100540"/>
            <a:ext cx="845360" cy="369332"/>
          </a:xfrm>
          <a:prstGeom prst="rect">
            <a:avLst/>
          </a:prstGeom>
          <a:noFill/>
        </p:spPr>
        <p:txBody>
          <a:bodyPr wrap="none" rtlCol="0">
            <a:spAutoFit/>
          </a:bodyPr>
          <a:lstStyle/>
          <a:p>
            <a:r>
              <a:rPr lang="en-US" dirty="0"/>
              <a:t>Cycle 3</a:t>
            </a:r>
          </a:p>
        </p:txBody>
      </p:sp>
      <p:sp>
        <p:nvSpPr>
          <p:cNvPr id="10" name="矩形 9"/>
          <p:cNvSpPr/>
          <p:nvPr/>
        </p:nvSpPr>
        <p:spPr>
          <a:xfrm>
            <a:off x="1503484" y="3601456"/>
            <a:ext cx="3244362" cy="3780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192 requests</a:t>
            </a:r>
          </a:p>
        </p:txBody>
      </p:sp>
      <p:sp>
        <p:nvSpPr>
          <p:cNvPr id="11" name="文本框 10"/>
          <p:cNvSpPr txBox="1"/>
          <p:nvPr/>
        </p:nvSpPr>
        <p:spPr>
          <a:xfrm>
            <a:off x="501161" y="3594381"/>
            <a:ext cx="845360" cy="369332"/>
          </a:xfrm>
          <a:prstGeom prst="rect">
            <a:avLst/>
          </a:prstGeom>
          <a:noFill/>
        </p:spPr>
        <p:txBody>
          <a:bodyPr wrap="none" rtlCol="0">
            <a:spAutoFit/>
          </a:bodyPr>
          <a:lstStyle/>
          <a:p>
            <a:r>
              <a:rPr lang="en-US" dirty="0"/>
              <a:t>Cycle 4</a:t>
            </a:r>
          </a:p>
        </p:txBody>
      </p:sp>
      <p:sp>
        <p:nvSpPr>
          <p:cNvPr id="12" name="矩形 11"/>
          <p:cNvSpPr/>
          <p:nvPr/>
        </p:nvSpPr>
        <p:spPr>
          <a:xfrm>
            <a:off x="1503484" y="4106138"/>
            <a:ext cx="3244362" cy="378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192 requests</a:t>
            </a:r>
          </a:p>
        </p:txBody>
      </p:sp>
      <p:sp>
        <p:nvSpPr>
          <p:cNvPr id="13" name="文本框 12"/>
          <p:cNvSpPr txBox="1"/>
          <p:nvPr/>
        </p:nvSpPr>
        <p:spPr>
          <a:xfrm>
            <a:off x="501161" y="4099063"/>
            <a:ext cx="845360" cy="369332"/>
          </a:xfrm>
          <a:prstGeom prst="rect">
            <a:avLst/>
          </a:prstGeom>
          <a:noFill/>
        </p:spPr>
        <p:txBody>
          <a:bodyPr wrap="none" rtlCol="0">
            <a:spAutoFit/>
          </a:bodyPr>
          <a:lstStyle/>
          <a:p>
            <a:r>
              <a:rPr lang="en-US" dirty="0"/>
              <a:t>Cycle 5</a:t>
            </a:r>
          </a:p>
        </p:txBody>
      </p:sp>
      <p:sp>
        <p:nvSpPr>
          <p:cNvPr id="14" name="矩形 13"/>
          <p:cNvSpPr/>
          <p:nvPr/>
        </p:nvSpPr>
        <p:spPr>
          <a:xfrm>
            <a:off x="1503484" y="4595008"/>
            <a:ext cx="3244362" cy="3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192 requests</a:t>
            </a:r>
          </a:p>
        </p:txBody>
      </p:sp>
      <p:sp>
        <p:nvSpPr>
          <p:cNvPr id="15" name="文本框 14"/>
          <p:cNvSpPr txBox="1"/>
          <p:nvPr/>
        </p:nvSpPr>
        <p:spPr>
          <a:xfrm>
            <a:off x="501161" y="4587933"/>
            <a:ext cx="845360" cy="369332"/>
          </a:xfrm>
          <a:prstGeom prst="rect">
            <a:avLst/>
          </a:prstGeom>
          <a:noFill/>
        </p:spPr>
        <p:txBody>
          <a:bodyPr wrap="none" rtlCol="0">
            <a:spAutoFit/>
          </a:bodyPr>
          <a:lstStyle/>
          <a:p>
            <a:r>
              <a:rPr lang="en-US" dirty="0"/>
              <a:t>Cycle 6</a:t>
            </a:r>
          </a:p>
        </p:txBody>
      </p:sp>
      <p:sp>
        <p:nvSpPr>
          <p:cNvPr id="16" name="矩形 15"/>
          <p:cNvSpPr/>
          <p:nvPr/>
        </p:nvSpPr>
        <p:spPr>
          <a:xfrm>
            <a:off x="1503484" y="5546311"/>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p>
        </p:txBody>
      </p:sp>
      <p:sp>
        <p:nvSpPr>
          <p:cNvPr id="17" name="文本框 16"/>
          <p:cNvSpPr txBox="1"/>
          <p:nvPr/>
        </p:nvSpPr>
        <p:spPr>
          <a:xfrm>
            <a:off x="501161" y="5092339"/>
            <a:ext cx="845360" cy="369332"/>
          </a:xfrm>
          <a:prstGeom prst="rect">
            <a:avLst/>
          </a:prstGeom>
          <a:noFill/>
        </p:spPr>
        <p:txBody>
          <a:bodyPr wrap="none" rtlCol="0">
            <a:spAutoFit/>
          </a:bodyPr>
          <a:lstStyle/>
          <a:p>
            <a:r>
              <a:rPr lang="en-US" dirty="0"/>
              <a:t>Cycle 7</a:t>
            </a:r>
          </a:p>
        </p:txBody>
      </p:sp>
      <p:sp>
        <p:nvSpPr>
          <p:cNvPr id="18" name="矩形 17"/>
          <p:cNvSpPr/>
          <p:nvPr/>
        </p:nvSpPr>
        <p:spPr>
          <a:xfrm>
            <a:off x="5375031" y="5589113"/>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p>
        </p:txBody>
      </p:sp>
      <p:cxnSp>
        <p:nvCxnSpPr>
          <p:cNvPr id="21" name="曲线连接符 20"/>
          <p:cNvCxnSpPr>
            <a:stCxn id="4" idx="3"/>
            <a:endCxn id="18" idx="1"/>
          </p:cNvCxnSpPr>
          <p:nvPr/>
        </p:nvCxnSpPr>
        <p:spPr>
          <a:xfrm>
            <a:off x="4747846" y="2351778"/>
            <a:ext cx="627185" cy="3426370"/>
          </a:xfrm>
          <a:prstGeom prst="curvedConnector3">
            <a:avLst>
              <a:gd name="adj1" fmla="val 50000"/>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4" name="文本框 23"/>
          <p:cNvSpPr txBox="1"/>
          <p:nvPr/>
        </p:nvSpPr>
        <p:spPr>
          <a:xfrm>
            <a:off x="5214228" y="4749376"/>
            <a:ext cx="3700660" cy="369332"/>
          </a:xfrm>
          <a:prstGeom prst="rect">
            <a:avLst/>
          </a:prstGeom>
          <a:noFill/>
        </p:spPr>
        <p:txBody>
          <a:bodyPr wrap="square" rtlCol="0">
            <a:spAutoFit/>
          </a:bodyPr>
          <a:lstStyle/>
          <a:p>
            <a:r>
              <a:rPr lang="en-US" dirty="0"/>
              <a:t>Data transferred after bank busy time </a:t>
            </a:r>
          </a:p>
        </p:txBody>
      </p:sp>
      <p:sp>
        <p:nvSpPr>
          <p:cNvPr id="25" name="右大括号 24"/>
          <p:cNvSpPr/>
          <p:nvPr/>
        </p:nvSpPr>
        <p:spPr>
          <a:xfrm>
            <a:off x="4747847" y="2203452"/>
            <a:ext cx="627184" cy="3196627"/>
          </a:xfrm>
          <a:prstGeom prst="rightBrace">
            <a:avLst>
              <a:gd name="adj1" fmla="val 8333"/>
              <a:gd name="adj2" fmla="val 40015"/>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文本框 25"/>
          <p:cNvSpPr txBox="1"/>
          <p:nvPr/>
        </p:nvSpPr>
        <p:spPr>
          <a:xfrm>
            <a:off x="5509726" y="2879041"/>
            <a:ext cx="3109665" cy="1754326"/>
          </a:xfrm>
          <a:prstGeom prst="rect">
            <a:avLst/>
          </a:prstGeom>
          <a:noFill/>
          <a:ln w="12700">
            <a:solidFill>
              <a:schemeClr val="tx1"/>
            </a:solidFill>
          </a:ln>
        </p:spPr>
        <p:txBody>
          <a:bodyPr wrap="square" rtlCol="0">
            <a:spAutoFit/>
          </a:bodyPr>
          <a:lstStyle/>
          <a:p>
            <a:r>
              <a:rPr lang="en-US" dirty="0"/>
              <a:t>Need at least 192x</a:t>
            </a:r>
            <a:r>
              <a:rPr lang="en-US" altLang="zh-CN" dirty="0"/>
              <a:t>7</a:t>
            </a:r>
            <a:r>
              <a:rPr lang="en-US" dirty="0"/>
              <a:t> = 1344 banks without bank conflicts.</a:t>
            </a:r>
          </a:p>
          <a:p>
            <a:endParaRPr lang="en-US" dirty="0"/>
          </a:p>
          <a:p>
            <a:r>
              <a:rPr lang="en-US" dirty="0"/>
              <a:t>Assuming that requests are distributed as evenly as possible on banks.</a:t>
            </a:r>
          </a:p>
        </p:txBody>
      </p:sp>
      <p:sp>
        <p:nvSpPr>
          <p:cNvPr id="28" name="文本框 27"/>
          <p:cNvSpPr txBox="1"/>
          <p:nvPr/>
        </p:nvSpPr>
        <p:spPr>
          <a:xfrm>
            <a:off x="1467291" y="6005813"/>
            <a:ext cx="2151358" cy="646331"/>
          </a:xfrm>
          <a:prstGeom prst="rect">
            <a:avLst/>
          </a:prstGeom>
          <a:noFill/>
        </p:spPr>
        <p:txBody>
          <a:bodyPr wrap="none" rtlCol="0">
            <a:spAutoFit/>
          </a:bodyPr>
          <a:lstStyle/>
          <a:p>
            <a:r>
              <a:rPr lang="en-US" dirty="0">
                <a:solidFill>
                  <a:srgbClr val="7030A0"/>
                </a:solidFill>
              </a:rPr>
              <a:t>Available banks 1344</a:t>
            </a:r>
          </a:p>
          <a:p>
            <a:r>
              <a:rPr lang="en-US" dirty="0">
                <a:solidFill>
                  <a:srgbClr val="7030A0"/>
                </a:solidFill>
              </a:rPr>
              <a:t> (busy time </a:t>
            </a:r>
            <a:r>
              <a:rPr lang="en-US" altLang="zh-CN" dirty="0">
                <a:solidFill>
                  <a:srgbClr val="7030A0"/>
                </a:solidFill>
              </a:rPr>
              <a:t>7</a:t>
            </a:r>
            <a:r>
              <a:rPr lang="en-US" dirty="0">
                <a:solidFill>
                  <a:srgbClr val="7030A0"/>
                </a:solidFill>
              </a:rPr>
              <a:t> cycles)</a:t>
            </a:r>
          </a:p>
        </p:txBody>
      </p:sp>
      <p:sp>
        <p:nvSpPr>
          <p:cNvPr id="29" name="矩形 28"/>
          <p:cNvSpPr/>
          <p:nvPr/>
        </p:nvSpPr>
        <p:spPr>
          <a:xfrm>
            <a:off x="1467291" y="2086289"/>
            <a:ext cx="3316744" cy="4510455"/>
          </a:xfrm>
          <a:prstGeom prst="rect">
            <a:avLst/>
          </a:prstGeom>
          <a:noFill/>
          <a:ln w="19050">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文本框 26"/>
          <p:cNvSpPr txBox="1"/>
          <p:nvPr/>
        </p:nvSpPr>
        <p:spPr>
          <a:xfrm>
            <a:off x="511251" y="5573885"/>
            <a:ext cx="845360" cy="369332"/>
          </a:xfrm>
          <a:prstGeom prst="rect">
            <a:avLst/>
          </a:prstGeom>
          <a:noFill/>
        </p:spPr>
        <p:txBody>
          <a:bodyPr wrap="none" rtlCol="0">
            <a:spAutoFit/>
          </a:bodyPr>
          <a:lstStyle/>
          <a:p>
            <a:r>
              <a:rPr lang="en-US" dirty="0"/>
              <a:t>Cycle </a:t>
            </a:r>
            <a:r>
              <a:rPr lang="en-US" altLang="zh-CN" dirty="0"/>
              <a:t>8</a:t>
            </a:r>
            <a:endParaRPr lang="en-US" dirty="0"/>
          </a:p>
        </p:txBody>
      </p:sp>
      <p:sp>
        <p:nvSpPr>
          <p:cNvPr id="30" name="矩形 29"/>
          <p:cNvSpPr/>
          <p:nvPr/>
        </p:nvSpPr>
        <p:spPr>
          <a:xfrm>
            <a:off x="1485388" y="5045641"/>
            <a:ext cx="3244362" cy="37806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tx1"/>
                </a:solidFill>
              </a:rPr>
              <a:t>192 requests</a:t>
            </a:r>
          </a:p>
        </p:txBody>
      </p:sp>
      <p:sp>
        <p:nvSpPr>
          <p:cNvPr id="19" name="文本框 18"/>
          <p:cNvSpPr txBox="1"/>
          <p:nvPr/>
        </p:nvSpPr>
        <p:spPr>
          <a:xfrm>
            <a:off x="5640779" y="892478"/>
            <a:ext cx="184731" cy="369332"/>
          </a:xfrm>
          <a:prstGeom prst="rect">
            <a:avLst/>
          </a:prstGeom>
          <a:noFill/>
        </p:spPr>
        <p:txBody>
          <a:bodyPr wrap="none" rtlCol="0">
            <a:spAutoFit/>
          </a:bodyPr>
          <a:lstStyle/>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6365" y="227821"/>
            <a:ext cx="7886700" cy="641205"/>
          </a:xfrm>
        </p:spPr>
        <p:txBody>
          <a:bodyPr/>
          <a:lstStyle/>
          <a:p>
            <a:pPr marL="0" indent="0">
              <a:buNone/>
            </a:pPr>
            <a:r>
              <a:rPr lang="en-US" altLang="en-US" sz="2800" dirty="0">
                <a:solidFill>
                  <a:schemeClr val="tx1"/>
                </a:solidFill>
                <a:cs typeface="+mj-cs"/>
              </a:rPr>
              <a:t>    Example of bank conflict</a:t>
            </a:r>
          </a:p>
        </p:txBody>
      </p:sp>
      <p:sp>
        <p:nvSpPr>
          <p:cNvPr id="4" name="矩形 3"/>
          <p:cNvSpPr/>
          <p:nvPr/>
        </p:nvSpPr>
        <p:spPr>
          <a:xfrm>
            <a:off x="1441938" y="1047375"/>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p>
        </p:txBody>
      </p:sp>
      <p:sp>
        <p:nvSpPr>
          <p:cNvPr id="5" name="文本框 4"/>
          <p:cNvSpPr txBox="1"/>
          <p:nvPr/>
        </p:nvSpPr>
        <p:spPr>
          <a:xfrm>
            <a:off x="439615" y="1040300"/>
            <a:ext cx="845360" cy="369332"/>
          </a:xfrm>
          <a:prstGeom prst="rect">
            <a:avLst/>
          </a:prstGeom>
          <a:noFill/>
        </p:spPr>
        <p:txBody>
          <a:bodyPr wrap="none" rtlCol="0">
            <a:spAutoFit/>
          </a:bodyPr>
          <a:lstStyle/>
          <a:p>
            <a:r>
              <a:rPr lang="en-US" dirty="0"/>
              <a:t>Cycle 1</a:t>
            </a:r>
          </a:p>
        </p:txBody>
      </p:sp>
      <p:sp>
        <p:nvSpPr>
          <p:cNvPr id="6" name="矩形 5"/>
          <p:cNvSpPr/>
          <p:nvPr/>
        </p:nvSpPr>
        <p:spPr>
          <a:xfrm>
            <a:off x="2395524" y="1519811"/>
            <a:ext cx="2290775"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128 requests</a:t>
            </a:r>
          </a:p>
        </p:txBody>
      </p:sp>
      <p:sp>
        <p:nvSpPr>
          <p:cNvPr id="7" name="文本框 6"/>
          <p:cNvSpPr txBox="1"/>
          <p:nvPr/>
        </p:nvSpPr>
        <p:spPr>
          <a:xfrm>
            <a:off x="439615" y="1512736"/>
            <a:ext cx="845360" cy="369332"/>
          </a:xfrm>
          <a:prstGeom prst="rect">
            <a:avLst/>
          </a:prstGeom>
          <a:noFill/>
        </p:spPr>
        <p:txBody>
          <a:bodyPr wrap="none" rtlCol="0">
            <a:spAutoFit/>
          </a:bodyPr>
          <a:lstStyle/>
          <a:p>
            <a:r>
              <a:rPr lang="en-US" dirty="0"/>
              <a:t>Cycle 2</a:t>
            </a:r>
          </a:p>
        </p:txBody>
      </p:sp>
      <p:sp>
        <p:nvSpPr>
          <p:cNvPr id="8" name="矩形 7"/>
          <p:cNvSpPr/>
          <p:nvPr/>
        </p:nvSpPr>
        <p:spPr>
          <a:xfrm>
            <a:off x="1441938" y="1992247"/>
            <a:ext cx="3244362" cy="378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192 requests</a:t>
            </a:r>
          </a:p>
        </p:txBody>
      </p:sp>
      <p:sp>
        <p:nvSpPr>
          <p:cNvPr id="9" name="文本框 8"/>
          <p:cNvSpPr txBox="1"/>
          <p:nvPr/>
        </p:nvSpPr>
        <p:spPr>
          <a:xfrm>
            <a:off x="439615" y="1985172"/>
            <a:ext cx="845360" cy="369332"/>
          </a:xfrm>
          <a:prstGeom prst="rect">
            <a:avLst/>
          </a:prstGeom>
          <a:noFill/>
        </p:spPr>
        <p:txBody>
          <a:bodyPr wrap="none" rtlCol="0">
            <a:spAutoFit/>
          </a:bodyPr>
          <a:lstStyle/>
          <a:p>
            <a:r>
              <a:rPr lang="en-US" dirty="0"/>
              <a:t>Cycle 3</a:t>
            </a:r>
          </a:p>
        </p:txBody>
      </p:sp>
      <p:sp>
        <p:nvSpPr>
          <p:cNvPr id="10" name="矩形 9"/>
          <p:cNvSpPr/>
          <p:nvPr/>
        </p:nvSpPr>
        <p:spPr>
          <a:xfrm>
            <a:off x="1441938" y="2486088"/>
            <a:ext cx="3244362" cy="3780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192 requests</a:t>
            </a:r>
          </a:p>
        </p:txBody>
      </p:sp>
      <p:sp>
        <p:nvSpPr>
          <p:cNvPr id="11" name="文本框 10"/>
          <p:cNvSpPr txBox="1"/>
          <p:nvPr/>
        </p:nvSpPr>
        <p:spPr>
          <a:xfrm>
            <a:off x="439615" y="2479013"/>
            <a:ext cx="845360" cy="369332"/>
          </a:xfrm>
          <a:prstGeom prst="rect">
            <a:avLst/>
          </a:prstGeom>
          <a:noFill/>
        </p:spPr>
        <p:txBody>
          <a:bodyPr wrap="none" rtlCol="0">
            <a:spAutoFit/>
          </a:bodyPr>
          <a:lstStyle/>
          <a:p>
            <a:r>
              <a:rPr lang="en-US" dirty="0"/>
              <a:t>Cycle 4</a:t>
            </a:r>
          </a:p>
        </p:txBody>
      </p:sp>
      <p:sp>
        <p:nvSpPr>
          <p:cNvPr id="12" name="矩形 11"/>
          <p:cNvSpPr/>
          <p:nvPr/>
        </p:nvSpPr>
        <p:spPr>
          <a:xfrm>
            <a:off x="1441938" y="2990770"/>
            <a:ext cx="3244362" cy="378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192 requests</a:t>
            </a:r>
          </a:p>
        </p:txBody>
      </p:sp>
      <p:sp>
        <p:nvSpPr>
          <p:cNvPr id="13" name="文本框 12"/>
          <p:cNvSpPr txBox="1"/>
          <p:nvPr/>
        </p:nvSpPr>
        <p:spPr>
          <a:xfrm>
            <a:off x="439615" y="2983695"/>
            <a:ext cx="845360" cy="369332"/>
          </a:xfrm>
          <a:prstGeom prst="rect">
            <a:avLst/>
          </a:prstGeom>
          <a:noFill/>
        </p:spPr>
        <p:txBody>
          <a:bodyPr wrap="none" rtlCol="0">
            <a:spAutoFit/>
          </a:bodyPr>
          <a:lstStyle/>
          <a:p>
            <a:r>
              <a:rPr lang="en-US" dirty="0"/>
              <a:t>Cycle 5</a:t>
            </a:r>
          </a:p>
        </p:txBody>
      </p:sp>
      <p:sp>
        <p:nvSpPr>
          <p:cNvPr id="14" name="矩形 13"/>
          <p:cNvSpPr/>
          <p:nvPr/>
        </p:nvSpPr>
        <p:spPr>
          <a:xfrm>
            <a:off x="1441938" y="3479640"/>
            <a:ext cx="3244362" cy="3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192 requests</a:t>
            </a:r>
          </a:p>
        </p:txBody>
      </p:sp>
      <p:sp>
        <p:nvSpPr>
          <p:cNvPr id="15" name="文本框 14"/>
          <p:cNvSpPr txBox="1"/>
          <p:nvPr/>
        </p:nvSpPr>
        <p:spPr>
          <a:xfrm>
            <a:off x="439615" y="3472565"/>
            <a:ext cx="845360" cy="369332"/>
          </a:xfrm>
          <a:prstGeom prst="rect">
            <a:avLst/>
          </a:prstGeom>
          <a:noFill/>
        </p:spPr>
        <p:txBody>
          <a:bodyPr wrap="none" rtlCol="0">
            <a:spAutoFit/>
          </a:bodyPr>
          <a:lstStyle/>
          <a:p>
            <a:r>
              <a:rPr lang="en-US" dirty="0"/>
              <a:t>Cycle 6</a:t>
            </a:r>
          </a:p>
        </p:txBody>
      </p:sp>
      <p:sp>
        <p:nvSpPr>
          <p:cNvPr id="16" name="矩形 15"/>
          <p:cNvSpPr/>
          <p:nvPr/>
        </p:nvSpPr>
        <p:spPr>
          <a:xfrm>
            <a:off x="1473570" y="4386097"/>
            <a:ext cx="3244362" cy="378069"/>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 *</a:t>
            </a:r>
          </a:p>
        </p:txBody>
      </p:sp>
      <p:sp>
        <p:nvSpPr>
          <p:cNvPr id="17" name="文本框 16"/>
          <p:cNvSpPr txBox="1"/>
          <p:nvPr/>
        </p:nvSpPr>
        <p:spPr>
          <a:xfrm>
            <a:off x="486673" y="4384678"/>
            <a:ext cx="845360" cy="369332"/>
          </a:xfrm>
          <a:prstGeom prst="rect">
            <a:avLst/>
          </a:prstGeom>
          <a:noFill/>
        </p:spPr>
        <p:txBody>
          <a:bodyPr wrap="none" rtlCol="0">
            <a:spAutoFit/>
          </a:bodyPr>
          <a:lstStyle/>
          <a:p>
            <a:r>
              <a:rPr lang="en-US" dirty="0"/>
              <a:t>Cycle </a:t>
            </a:r>
            <a:r>
              <a:rPr lang="en-US" altLang="zh-CN" dirty="0"/>
              <a:t>8</a:t>
            </a:r>
            <a:endParaRPr lang="en-US" dirty="0"/>
          </a:p>
        </p:txBody>
      </p:sp>
      <p:sp>
        <p:nvSpPr>
          <p:cNvPr id="18" name="矩形 17"/>
          <p:cNvSpPr/>
          <p:nvPr/>
        </p:nvSpPr>
        <p:spPr>
          <a:xfrm>
            <a:off x="5876360" y="4398942"/>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p>
        </p:txBody>
      </p:sp>
      <p:sp>
        <p:nvSpPr>
          <p:cNvPr id="23" name="文本框 22"/>
          <p:cNvSpPr txBox="1"/>
          <p:nvPr/>
        </p:nvSpPr>
        <p:spPr>
          <a:xfrm>
            <a:off x="1441938" y="5850273"/>
            <a:ext cx="2204258" cy="646331"/>
          </a:xfrm>
          <a:prstGeom prst="rect">
            <a:avLst/>
          </a:prstGeom>
          <a:noFill/>
        </p:spPr>
        <p:txBody>
          <a:bodyPr wrap="none" rtlCol="0">
            <a:spAutoFit/>
          </a:bodyPr>
          <a:lstStyle/>
          <a:p>
            <a:r>
              <a:rPr lang="en-US" dirty="0">
                <a:solidFill>
                  <a:srgbClr val="7030A0"/>
                </a:solidFill>
              </a:rPr>
              <a:t>Available banks 1280 </a:t>
            </a:r>
          </a:p>
          <a:p>
            <a:r>
              <a:rPr lang="en-US" dirty="0">
                <a:solidFill>
                  <a:srgbClr val="7030A0"/>
                </a:solidFill>
              </a:rPr>
              <a:t>(busy time </a:t>
            </a:r>
            <a:r>
              <a:rPr lang="en-US" altLang="zh-CN" dirty="0">
                <a:solidFill>
                  <a:srgbClr val="7030A0"/>
                </a:solidFill>
              </a:rPr>
              <a:t>7</a:t>
            </a:r>
            <a:r>
              <a:rPr lang="en-US" dirty="0">
                <a:solidFill>
                  <a:srgbClr val="7030A0"/>
                </a:solidFill>
              </a:rPr>
              <a:t> cycles)</a:t>
            </a:r>
          </a:p>
        </p:txBody>
      </p:sp>
      <p:sp>
        <p:nvSpPr>
          <p:cNvPr id="24" name="文本框 23"/>
          <p:cNvSpPr txBox="1"/>
          <p:nvPr/>
        </p:nvSpPr>
        <p:spPr>
          <a:xfrm>
            <a:off x="6535469" y="3579176"/>
            <a:ext cx="1720599" cy="369332"/>
          </a:xfrm>
          <a:prstGeom prst="rect">
            <a:avLst/>
          </a:prstGeom>
          <a:noFill/>
        </p:spPr>
        <p:txBody>
          <a:bodyPr wrap="none" rtlCol="0">
            <a:spAutoFit/>
          </a:bodyPr>
          <a:lstStyle/>
          <a:p>
            <a:r>
              <a:rPr lang="en-US" dirty="0"/>
              <a:t>Data transferred</a:t>
            </a:r>
          </a:p>
        </p:txBody>
      </p:sp>
      <p:sp>
        <p:nvSpPr>
          <p:cNvPr id="26" name="文本框 25"/>
          <p:cNvSpPr txBox="1"/>
          <p:nvPr/>
        </p:nvSpPr>
        <p:spPr>
          <a:xfrm>
            <a:off x="6231903" y="610328"/>
            <a:ext cx="2878134" cy="1754326"/>
          </a:xfrm>
          <a:prstGeom prst="rect">
            <a:avLst/>
          </a:prstGeom>
          <a:noFill/>
          <a:ln w="12700">
            <a:solidFill>
              <a:schemeClr val="tx1"/>
            </a:solidFill>
          </a:ln>
        </p:spPr>
        <p:txBody>
          <a:bodyPr wrap="square" rtlCol="0">
            <a:spAutoFit/>
          </a:bodyPr>
          <a:lstStyle/>
          <a:p>
            <a:r>
              <a:rPr lang="en-US" dirty="0"/>
              <a:t>Assuming total 1280 banks, and the dark gray memory only contains 128 banks, when coming into 192 requests, resulting in </a:t>
            </a:r>
            <a:r>
              <a:rPr lang="en-US" dirty="0">
                <a:solidFill>
                  <a:srgbClr val="FF0000"/>
                </a:solidFill>
              </a:rPr>
              <a:t>64</a:t>
            </a:r>
            <a:r>
              <a:rPr lang="en-US" dirty="0"/>
              <a:t> bank conflicts.</a:t>
            </a:r>
          </a:p>
        </p:txBody>
      </p:sp>
      <p:sp>
        <p:nvSpPr>
          <p:cNvPr id="28" name="矩形 27"/>
          <p:cNvSpPr/>
          <p:nvPr/>
        </p:nvSpPr>
        <p:spPr>
          <a:xfrm>
            <a:off x="4686298" y="1519811"/>
            <a:ext cx="993532" cy="37806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FF0000"/>
                </a:solidFill>
              </a:rPr>
              <a:t>64</a:t>
            </a:r>
            <a:r>
              <a:rPr lang="en-US" dirty="0">
                <a:solidFill>
                  <a:schemeClr val="tx1"/>
                </a:solidFill>
              </a:rPr>
              <a:t>     </a:t>
            </a:r>
          </a:p>
        </p:txBody>
      </p:sp>
      <p:sp>
        <p:nvSpPr>
          <p:cNvPr id="29" name="矩形 28"/>
          <p:cNvSpPr/>
          <p:nvPr/>
        </p:nvSpPr>
        <p:spPr>
          <a:xfrm>
            <a:off x="6735076" y="4955176"/>
            <a:ext cx="2385646"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128 requests</a:t>
            </a:r>
          </a:p>
        </p:txBody>
      </p:sp>
      <p:sp>
        <p:nvSpPr>
          <p:cNvPr id="31" name="文本框 30"/>
          <p:cNvSpPr txBox="1"/>
          <p:nvPr/>
        </p:nvSpPr>
        <p:spPr>
          <a:xfrm>
            <a:off x="757459" y="4739985"/>
            <a:ext cx="209671" cy="1200329"/>
          </a:xfrm>
          <a:prstGeom prst="rect">
            <a:avLst/>
          </a:prstGeom>
          <a:noFill/>
        </p:spPr>
        <p:txBody>
          <a:bodyPr wrap="square" rtlCol="0">
            <a:spAutoFit/>
          </a:bodyPr>
          <a:lstStyle/>
          <a:p>
            <a:r>
              <a:rPr lang="en-US" sz="2400" dirty="0"/>
              <a:t>.</a:t>
            </a:r>
          </a:p>
          <a:p>
            <a:r>
              <a:rPr lang="en-US" sz="2400" dirty="0"/>
              <a:t>.</a:t>
            </a:r>
          </a:p>
          <a:p>
            <a:r>
              <a:rPr lang="en-US" sz="2400" dirty="0"/>
              <a:t>.</a:t>
            </a:r>
          </a:p>
        </p:txBody>
      </p:sp>
      <p:sp>
        <p:nvSpPr>
          <p:cNvPr id="32" name="文本框 31"/>
          <p:cNvSpPr txBox="1"/>
          <p:nvPr/>
        </p:nvSpPr>
        <p:spPr>
          <a:xfrm>
            <a:off x="486673" y="4914567"/>
            <a:ext cx="845360" cy="369332"/>
          </a:xfrm>
          <a:prstGeom prst="rect">
            <a:avLst/>
          </a:prstGeom>
          <a:noFill/>
        </p:spPr>
        <p:txBody>
          <a:bodyPr wrap="none" rtlCol="0">
            <a:spAutoFit/>
          </a:bodyPr>
          <a:lstStyle/>
          <a:p>
            <a:r>
              <a:rPr lang="en-US" dirty="0"/>
              <a:t>Cycle </a:t>
            </a:r>
            <a:r>
              <a:rPr lang="en-US" altLang="zh-CN" dirty="0"/>
              <a:t>9</a:t>
            </a:r>
            <a:endParaRPr lang="en-US" dirty="0"/>
          </a:p>
        </p:txBody>
      </p:sp>
      <p:sp>
        <p:nvSpPr>
          <p:cNvPr id="33" name="文本框 32"/>
          <p:cNvSpPr txBox="1"/>
          <p:nvPr/>
        </p:nvSpPr>
        <p:spPr>
          <a:xfrm>
            <a:off x="439615" y="5988773"/>
            <a:ext cx="962379" cy="369332"/>
          </a:xfrm>
          <a:prstGeom prst="rect">
            <a:avLst/>
          </a:prstGeom>
          <a:noFill/>
        </p:spPr>
        <p:txBody>
          <a:bodyPr wrap="none" rtlCol="0">
            <a:spAutoFit/>
          </a:bodyPr>
          <a:lstStyle/>
          <a:p>
            <a:r>
              <a:rPr lang="en-US" dirty="0"/>
              <a:t>Cycle 1</a:t>
            </a:r>
            <a:r>
              <a:rPr lang="en-US" altLang="zh-CN" dirty="0"/>
              <a:t>5</a:t>
            </a:r>
            <a:endParaRPr lang="en-US" dirty="0"/>
          </a:p>
        </p:txBody>
      </p:sp>
      <p:sp>
        <p:nvSpPr>
          <p:cNvPr id="35" name="文本框 34"/>
          <p:cNvSpPr txBox="1"/>
          <p:nvPr/>
        </p:nvSpPr>
        <p:spPr>
          <a:xfrm>
            <a:off x="5919301" y="2566195"/>
            <a:ext cx="1608389" cy="646331"/>
          </a:xfrm>
          <a:prstGeom prst="rect">
            <a:avLst/>
          </a:prstGeom>
          <a:noFill/>
        </p:spPr>
        <p:txBody>
          <a:bodyPr wrap="none" rtlCol="0">
            <a:spAutoFit/>
          </a:bodyPr>
          <a:lstStyle/>
          <a:p>
            <a:r>
              <a:rPr lang="en-US" dirty="0">
                <a:solidFill>
                  <a:srgbClr val="FF0000"/>
                </a:solidFill>
              </a:rPr>
              <a:t>Waiting for </a:t>
            </a:r>
          </a:p>
          <a:p>
            <a:r>
              <a:rPr lang="en-US" dirty="0">
                <a:solidFill>
                  <a:srgbClr val="FF0000"/>
                </a:solidFill>
              </a:rPr>
              <a:t>available banks</a:t>
            </a:r>
          </a:p>
        </p:txBody>
      </p:sp>
      <p:sp>
        <p:nvSpPr>
          <p:cNvPr id="44" name="矩形 43"/>
          <p:cNvSpPr/>
          <p:nvPr/>
        </p:nvSpPr>
        <p:spPr>
          <a:xfrm>
            <a:off x="2417880" y="4914567"/>
            <a:ext cx="2245136" cy="373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0000"/>
                </a:solidFill>
              </a:rPr>
              <a:t>64 + </a:t>
            </a:r>
            <a:r>
              <a:rPr lang="en-US" dirty="0">
                <a:solidFill>
                  <a:schemeClr val="tx1"/>
                </a:solidFill>
              </a:rPr>
              <a:t>64 requests*</a:t>
            </a:r>
          </a:p>
        </p:txBody>
      </p:sp>
      <p:sp>
        <p:nvSpPr>
          <p:cNvPr id="45" name="矩形 44"/>
          <p:cNvSpPr/>
          <p:nvPr/>
        </p:nvSpPr>
        <p:spPr>
          <a:xfrm>
            <a:off x="4658242" y="4910198"/>
            <a:ext cx="1638386"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0000"/>
                </a:solidFill>
              </a:rPr>
              <a:t>128*</a:t>
            </a:r>
          </a:p>
        </p:txBody>
      </p:sp>
      <p:cxnSp>
        <p:nvCxnSpPr>
          <p:cNvPr id="47" name="曲线连接符 46"/>
          <p:cNvCxnSpPr>
            <a:stCxn id="28" idx="3"/>
            <a:endCxn id="44" idx="1"/>
          </p:cNvCxnSpPr>
          <p:nvPr/>
        </p:nvCxnSpPr>
        <p:spPr>
          <a:xfrm flipH="1">
            <a:off x="2417880" y="1708846"/>
            <a:ext cx="3261950" cy="3392571"/>
          </a:xfrm>
          <a:prstGeom prst="curvedConnector5">
            <a:avLst>
              <a:gd name="adj1" fmla="val -7008"/>
              <a:gd name="adj2" fmla="val 50032"/>
              <a:gd name="adj3" fmla="val 137225"/>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1" name="曲线连接符 20"/>
          <p:cNvCxnSpPr>
            <a:stCxn id="4" idx="3"/>
            <a:endCxn id="18" idx="1"/>
          </p:cNvCxnSpPr>
          <p:nvPr/>
        </p:nvCxnSpPr>
        <p:spPr>
          <a:xfrm>
            <a:off x="4686300" y="1236410"/>
            <a:ext cx="1190060" cy="3351567"/>
          </a:xfrm>
          <a:prstGeom prst="curvedConnector3">
            <a:avLst>
              <a:gd name="adj1" fmla="val 50000"/>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36" name="曲线连接符 35"/>
          <p:cNvCxnSpPr>
            <a:stCxn id="6" idx="3"/>
            <a:endCxn id="29" idx="1"/>
          </p:cNvCxnSpPr>
          <p:nvPr/>
        </p:nvCxnSpPr>
        <p:spPr>
          <a:xfrm>
            <a:off x="4686299" y="1708846"/>
            <a:ext cx="2048777" cy="3435365"/>
          </a:xfrm>
          <a:prstGeom prst="curvedConnector3">
            <a:avLst>
              <a:gd name="adj1" fmla="val 50000"/>
            </a:avLst>
          </a:prstGeom>
          <a:ln>
            <a:solidFill>
              <a:schemeClr val="tx1">
                <a:lumMod val="75000"/>
                <a:lumOff val="25000"/>
              </a:schemeClr>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52" name="矩形 51"/>
          <p:cNvSpPr/>
          <p:nvPr/>
        </p:nvSpPr>
        <p:spPr>
          <a:xfrm>
            <a:off x="1405747" y="1015853"/>
            <a:ext cx="3316744" cy="5545054"/>
          </a:xfrm>
          <a:prstGeom prst="rect">
            <a:avLst/>
          </a:prstGeom>
          <a:noFill/>
          <a:ln w="19050">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矩形 37"/>
          <p:cNvSpPr/>
          <p:nvPr/>
        </p:nvSpPr>
        <p:spPr>
          <a:xfrm>
            <a:off x="5716021" y="3664432"/>
            <a:ext cx="3393834" cy="2722072"/>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矩形 40"/>
          <p:cNvSpPr/>
          <p:nvPr/>
        </p:nvSpPr>
        <p:spPr>
          <a:xfrm>
            <a:off x="1441938" y="3928005"/>
            <a:ext cx="3244362" cy="37806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tx1"/>
                </a:solidFill>
              </a:rPr>
              <a:t>192 requests</a:t>
            </a:r>
          </a:p>
        </p:txBody>
      </p:sp>
      <p:sp>
        <p:nvSpPr>
          <p:cNvPr id="42" name="文本框 41"/>
          <p:cNvSpPr txBox="1"/>
          <p:nvPr/>
        </p:nvSpPr>
        <p:spPr>
          <a:xfrm>
            <a:off x="439615" y="3920930"/>
            <a:ext cx="845360" cy="369332"/>
          </a:xfrm>
          <a:prstGeom prst="rect">
            <a:avLst/>
          </a:prstGeom>
          <a:noFill/>
        </p:spPr>
        <p:txBody>
          <a:bodyPr wrap="none" rtlCol="0">
            <a:spAutoFit/>
          </a:bodyPr>
          <a:lstStyle/>
          <a:p>
            <a:r>
              <a:rPr lang="en-US" dirty="0"/>
              <a:t>Cycle </a:t>
            </a:r>
            <a:r>
              <a:rPr lang="en-US" altLang="zh-CN" dirty="0"/>
              <a:t>7</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a:xfrm>
            <a:off x="765175" y="312103"/>
            <a:ext cx="7292975" cy="392112"/>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normAutofit fontScale="90000"/>
          </a:bodyPr>
          <a:lstStyle/>
          <a:p>
            <a:r>
              <a:rPr lang="en-US" altLang="en-US" dirty="0"/>
              <a:t>Memory operations</a:t>
            </a:r>
          </a:p>
        </p:txBody>
      </p:sp>
      <p:sp>
        <p:nvSpPr>
          <p:cNvPr id="1118211" name="Rectangle 3"/>
          <p:cNvSpPr>
            <a:spLocks noGrp="1" noChangeArrowheads="1"/>
          </p:cNvSpPr>
          <p:nvPr>
            <p:ph type="body" idx="1"/>
          </p:nvPr>
        </p:nvSpPr>
        <p:spPr>
          <a:xfrm>
            <a:off x="279400" y="1003300"/>
            <a:ext cx="8534400" cy="47244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pPr>
              <a:lnSpc>
                <a:spcPct val="75000"/>
              </a:lnSpc>
            </a:pPr>
            <a:r>
              <a:rPr lang="en-US" altLang="en-US" sz="2800" dirty="0"/>
              <a:t>Load/store operations move groups of data between registers and memory</a:t>
            </a:r>
          </a:p>
          <a:p>
            <a:pPr>
              <a:lnSpc>
                <a:spcPct val="75000"/>
              </a:lnSpc>
            </a:pPr>
            <a:r>
              <a:rPr lang="en-US" altLang="en-US" sz="2800" dirty="0"/>
              <a:t>Three types of addressing</a:t>
            </a:r>
          </a:p>
          <a:p>
            <a:pPr lvl="1">
              <a:lnSpc>
                <a:spcPct val="75000"/>
              </a:lnSpc>
            </a:pPr>
            <a:r>
              <a:rPr lang="en-US" altLang="en-US" sz="2400" u="sng" dirty="0"/>
              <a:t>Unit stride</a:t>
            </a:r>
            <a:endParaRPr lang="en-US" altLang="en-US" sz="2400" dirty="0"/>
          </a:p>
          <a:p>
            <a:pPr lvl="2">
              <a:lnSpc>
                <a:spcPct val="75000"/>
              </a:lnSpc>
            </a:pPr>
            <a:r>
              <a:rPr lang="en-US" altLang="en-US" sz="2000" dirty="0"/>
              <a:t>Contiguous block of information in memory</a:t>
            </a:r>
          </a:p>
          <a:p>
            <a:pPr lvl="2">
              <a:lnSpc>
                <a:spcPct val="75000"/>
              </a:lnSpc>
            </a:pPr>
            <a:r>
              <a:rPr lang="en-US" altLang="en-US" sz="2000" dirty="0"/>
              <a:t>Fastest: always possible to optimize this</a:t>
            </a:r>
          </a:p>
          <a:p>
            <a:pPr lvl="1">
              <a:lnSpc>
                <a:spcPct val="75000"/>
              </a:lnSpc>
            </a:pPr>
            <a:r>
              <a:rPr lang="en-US" altLang="en-US" sz="2400" u="sng" dirty="0"/>
              <a:t>Non-unit</a:t>
            </a:r>
            <a:r>
              <a:rPr lang="en-US" altLang="en-US" sz="2400" dirty="0"/>
              <a:t> (constant) </a:t>
            </a:r>
            <a:r>
              <a:rPr lang="en-US" altLang="en-US" sz="2400" u="sng" dirty="0"/>
              <a:t>stride</a:t>
            </a:r>
          </a:p>
          <a:p>
            <a:pPr lvl="2">
              <a:lnSpc>
                <a:spcPct val="75000"/>
              </a:lnSpc>
            </a:pPr>
            <a:r>
              <a:rPr lang="en-US" altLang="en-US" sz="2000" dirty="0"/>
              <a:t>Harder to optimize memory system for all possible strides</a:t>
            </a:r>
          </a:p>
          <a:p>
            <a:pPr lvl="2">
              <a:lnSpc>
                <a:spcPct val="75000"/>
              </a:lnSpc>
            </a:pPr>
            <a:r>
              <a:rPr lang="en-US" altLang="en-US" sz="2000" dirty="0"/>
              <a:t>Prime number of data banks makes it easier to support different strides at full bandwidth</a:t>
            </a:r>
          </a:p>
          <a:p>
            <a:pPr lvl="1">
              <a:lnSpc>
                <a:spcPct val="75000"/>
              </a:lnSpc>
            </a:pPr>
            <a:r>
              <a:rPr lang="en-US" altLang="en-US" sz="2400" u="sng" dirty="0"/>
              <a:t>Indexed</a:t>
            </a:r>
            <a:r>
              <a:rPr lang="en-US" altLang="en-US" sz="2400" dirty="0"/>
              <a:t> (gather-scatter)</a:t>
            </a:r>
          </a:p>
          <a:p>
            <a:pPr lvl="2">
              <a:lnSpc>
                <a:spcPct val="75000"/>
              </a:lnSpc>
            </a:pPr>
            <a:r>
              <a:rPr lang="en-US" altLang="en-US" sz="2000" dirty="0"/>
              <a:t>Vector equivalent of register indirect</a:t>
            </a:r>
          </a:p>
          <a:p>
            <a:pPr lvl="2">
              <a:lnSpc>
                <a:spcPct val="75000"/>
              </a:lnSpc>
            </a:pPr>
            <a:r>
              <a:rPr lang="en-US" altLang="en-US" sz="2000" dirty="0"/>
              <a:t>Good for sparse arrays of data</a:t>
            </a:r>
          </a:p>
          <a:p>
            <a:pPr lvl="2">
              <a:lnSpc>
                <a:spcPct val="75000"/>
              </a:lnSpc>
            </a:pPr>
            <a:r>
              <a:rPr lang="en-US" altLang="en-US" sz="2000" dirty="0"/>
              <a:t>Increases number of programs that </a:t>
            </a:r>
            <a:r>
              <a:rPr lang="en-US" altLang="en-US" sz="2000" dirty="0" err="1"/>
              <a:t>vectorize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p:cNvSpPr>
            <a:spLocks noGrp="1" noChangeArrowheads="1"/>
          </p:cNvSpPr>
          <p:nvPr>
            <p:ph type="title"/>
          </p:nvPr>
        </p:nvSpPr>
        <p:spPr>
          <a:xfrm>
            <a:off x="974725" y="101600"/>
            <a:ext cx="6807200" cy="533400"/>
          </a:xfrm>
        </p:spPr>
        <p:txBody>
          <a:bodyPr>
            <a:normAutofit fontScale="90000"/>
          </a:bodyPr>
          <a:lstStyle/>
          <a:p>
            <a:r>
              <a:rPr lang="en-US" altLang="en-US" dirty="0"/>
              <a:t>Memory Layout</a:t>
            </a:r>
          </a:p>
        </p:txBody>
      </p:sp>
      <p:sp>
        <p:nvSpPr>
          <p:cNvPr id="1119235" name="Rectangle 3"/>
          <p:cNvSpPr>
            <a:spLocks noGrp="1" noChangeArrowheads="1"/>
          </p:cNvSpPr>
          <p:nvPr>
            <p:ph type="body" idx="1"/>
          </p:nvPr>
        </p:nvSpPr>
        <p:spPr>
          <a:xfrm>
            <a:off x="608807" y="4141854"/>
            <a:ext cx="8153400" cy="2438400"/>
          </a:xfrm>
        </p:spPr>
        <p:txBody>
          <a:bodyPr>
            <a:noAutofit/>
          </a:bodyPr>
          <a:lstStyle/>
          <a:p>
            <a:pPr>
              <a:lnSpc>
                <a:spcPct val="75000"/>
              </a:lnSpc>
            </a:pPr>
            <a:r>
              <a:rPr lang="en-US" altLang="en-US" dirty="0"/>
              <a:t>Great for unit stride:</a:t>
            </a:r>
            <a:r>
              <a:rPr lang="en-US" altLang="en-US" sz="3600" dirty="0"/>
              <a:t> </a:t>
            </a:r>
          </a:p>
          <a:p>
            <a:pPr lvl="1">
              <a:lnSpc>
                <a:spcPct val="75000"/>
              </a:lnSpc>
            </a:pPr>
            <a:r>
              <a:rPr lang="en-US" altLang="en-US" sz="2000" dirty="0"/>
              <a:t>Contiguous elements in different DRAMs</a:t>
            </a:r>
          </a:p>
          <a:p>
            <a:pPr lvl="1">
              <a:lnSpc>
                <a:spcPct val="75000"/>
              </a:lnSpc>
            </a:pPr>
            <a:r>
              <a:rPr lang="en-US" altLang="en-US" sz="2000" dirty="0"/>
              <a:t>Startup time for vector operation is latency of single read</a:t>
            </a:r>
          </a:p>
          <a:p>
            <a:pPr>
              <a:lnSpc>
                <a:spcPct val="75000"/>
              </a:lnSpc>
            </a:pPr>
            <a:r>
              <a:rPr lang="en-US" altLang="en-US" dirty="0"/>
              <a:t>What about non-unit stride?</a:t>
            </a:r>
          </a:p>
          <a:p>
            <a:pPr lvl="1">
              <a:lnSpc>
                <a:spcPct val="75000"/>
              </a:lnSpc>
            </a:pPr>
            <a:r>
              <a:rPr lang="en-US" altLang="en-US" sz="2000" dirty="0"/>
              <a:t>Above good for strides that are relatively prime to 8</a:t>
            </a:r>
          </a:p>
          <a:p>
            <a:pPr lvl="1">
              <a:lnSpc>
                <a:spcPct val="75000"/>
              </a:lnSpc>
            </a:pPr>
            <a:r>
              <a:rPr lang="en-US" altLang="en-US" sz="2000" dirty="0"/>
              <a:t>Bad for: </a:t>
            </a:r>
            <a:r>
              <a:rPr lang="en-US" altLang="en-US" sz="2000" dirty="0">
                <a:solidFill>
                  <a:srgbClr val="FF0000"/>
                </a:solidFill>
              </a:rPr>
              <a:t>2, 4</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8</a:t>
            </a:r>
            <a:r>
              <a:rPr lang="zh-CN" altLang="en-US" sz="2000" dirty="0">
                <a:solidFill>
                  <a:srgbClr val="FF0000"/>
                </a:solidFill>
              </a:rPr>
              <a:t> </a:t>
            </a:r>
            <a:r>
              <a:rPr lang="en-US" altLang="zh-CN" sz="2000" dirty="0">
                <a:solidFill>
                  <a:srgbClr val="FF0000"/>
                </a:solidFill>
              </a:rPr>
              <a:t>(worst)</a:t>
            </a:r>
            <a:endParaRPr lang="en-US" altLang="en-US" sz="2000" dirty="0">
              <a:solidFill>
                <a:srgbClr val="FF0000"/>
              </a:solidFill>
            </a:endParaRPr>
          </a:p>
          <a:p>
            <a:pPr lvl="1">
              <a:lnSpc>
                <a:spcPct val="75000"/>
              </a:lnSpc>
            </a:pPr>
            <a:r>
              <a:rPr lang="en-US" altLang="en-US" sz="2000" dirty="0"/>
              <a:t>Better: prime number of banks…!</a:t>
            </a:r>
          </a:p>
        </p:txBody>
      </p:sp>
      <p:grpSp>
        <p:nvGrpSpPr>
          <p:cNvPr id="1119236" name="Group 4"/>
          <p:cNvGrpSpPr/>
          <p:nvPr/>
        </p:nvGrpSpPr>
        <p:grpSpPr bwMode="auto">
          <a:xfrm>
            <a:off x="990600" y="838200"/>
            <a:ext cx="6657975" cy="3435350"/>
            <a:chOff x="672" y="576"/>
            <a:chExt cx="4194" cy="2246"/>
          </a:xfrm>
        </p:grpSpPr>
        <p:sp>
          <p:nvSpPr>
            <p:cNvPr id="1119237" name="Rectangle 5"/>
            <p:cNvSpPr>
              <a:spLocks noChangeArrowheads="1"/>
            </p:cNvSpPr>
            <p:nvPr/>
          </p:nvSpPr>
          <p:spPr bwMode="auto">
            <a:xfrm>
              <a:off x="2077" y="576"/>
              <a:ext cx="1536"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Vector Processor</a:t>
              </a:r>
            </a:p>
          </p:txBody>
        </p:sp>
        <p:sp>
          <p:nvSpPr>
            <p:cNvPr id="1119238" name="AutoShape 6"/>
            <p:cNvSpPr>
              <a:spLocks noChangeArrowheads="1"/>
            </p:cNvSpPr>
            <p:nvPr/>
          </p:nvSpPr>
          <p:spPr bwMode="auto">
            <a:xfrm rot="-16200000">
              <a:off x="2627" y="914"/>
              <a:ext cx="345" cy="576"/>
            </a:xfrm>
            <a:prstGeom prst="rightArrow">
              <a:avLst>
                <a:gd name="adj1" fmla="val 50000"/>
                <a:gd name="adj2" fmla="val 25000"/>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19239" name="Rectangle 7"/>
            <p:cNvSpPr>
              <a:spLocks noChangeArrowheads="1"/>
            </p:cNvSpPr>
            <p:nvPr/>
          </p:nvSpPr>
          <p:spPr bwMode="auto">
            <a:xfrm rot="5400000">
              <a:off x="206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0" name="Rectangle 8"/>
            <p:cNvSpPr>
              <a:spLocks noChangeArrowheads="1"/>
            </p:cNvSpPr>
            <p:nvPr/>
          </p:nvSpPr>
          <p:spPr bwMode="auto">
            <a:xfrm rot="5400000">
              <a:off x="1565"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1" name="Rectangle 9"/>
            <p:cNvSpPr>
              <a:spLocks noChangeArrowheads="1"/>
            </p:cNvSpPr>
            <p:nvPr/>
          </p:nvSpPr>
          <p:spPr bwMode="auto">
            <a:xfrm rot="5400000">
              <a:off x="1037"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2" name="Rectangle 10"/>
            <p:cNvSpPr>
              <a:spLocks noChangeArrowheads="1"/>
            </p:cNvSpPr>
            <p:nvPr/>
          </p:nvSpPr>
          <p:spPr bwMode="auto">
            <a:xfrm rot="5400000">
              <a:off x="50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3" name="Rectangle 11"/>
            <p:cNvSpPr>
              <a:spLocks noChangeArrowheads="1"/>
            </p:cNvSpPr>
            <p:nvPr/>
          </p:nvSpPr>
          <p:spPr bwMode="auto">
            <a:xfrm rot="5400000">
              <a:off x="4181"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4" name="Rectangle 12"/>
            <p:cNvSpPr>
              <a:spLocks noChangeArrowheads="1"/>
            </p:cNvSpPr>
            <p:nvPr/>
          </p:nvSpPr>
          <p:spPr bwMode="auto">
            <a:xfrm rot="5400000">
              <a:off x="3677"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5" name="Rectangle 13"/>
            <p:cNvSpPr>
              <a:spLocks noChangeArrowheads="1"/>
            </p:cNvSpPr>
            <p:nvPr/>
          </p:nvSpPr>
          <p:spPr bwMode="auto">
            <a:xfrm rot="5400000">
              <a:off x="314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6" name="Rectangle 14"/>
            <p:cNvSpPr>
              <a:spLocks noChangeArrowheads="1"/>
            </p:cNvSpPr>
            <p:nvPr/>
          </p:nvSpPr>
          <p:spPr bwMode="auto">
            <a:xfrm rot="5400000">
              <a:off x="2621"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66" charset="0"/>
                </a:rPr>
                <a:t>Unpipelined</a:t>
              </a:r>
            </a:p>
            <a:p>
              <a:pPr algn="ctr" eaLnBrk="0" hangingPunct="0">
                <a:spcBef>
                  <a:spcPct val="0"/>
                </a:spcBef>
                <a:buClrTx/>
                <a:buSzTx/>
                <a:buFontTx/>
                <a:buNone/>
              </a:pPr>
              <a:r>
                <a:rPr lang="en-US" altLang="en-US" sz="1800" b="1">
                  <a:solidFill>
                    <a:srgbClr val="000000"/>
                  </a:solidFill>
                  <a:latin typeface="Comic Sans MS" panose="030F0702030302020204" pitchFamily="66" charset="0"/>
                </a:rPr>
                <a:t>DRAM</a:t>
              </a:r>
            </a:p>
          </p:txBody>
        </p:sp>
        <p:sp>
          <p:nvSpPr>
            <p:cNvPr id="1119247" name="Text Box 15"/>
            <p:cNvSpPr txBox="1">
              <a:spLocks noChangeArrowheads="1"/>
            </p:cNvSpPr>
            <p:nvPr/>
          </p:nvSpPr>
          <p:spPr bwMode="auto">
            <a:xfrm>
              <a:off x="672"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0</a:t>
              </a:r>
            </a:p>
          </p:txBody>
        </p:sp>
        <p:sp>
          <p:nvSpPr>
            <p:cNvPr id="1119248" name="Text Box 16"/>
            <p:cNvSpPr txBox="1">
              <a:spLocks noChangeArrowheads="1"/>
            </p:cNvSpPr>
            <p:nvPr/>
          </p:nvSpPr>
          <p:spPr bwMode="auto">
            <a:xfrm>
              <a:off x="1196" y="2282"/>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1</a:t>
              </a:r>
            </a:p>
          </p:txBody>
        </p:sp>
        <p:sp>
          <p:nvSpPr>
            <p:cNvPr id="1119249" name="Text Box 17"/>
            <p:cNvSpPr txBox="1">
              <a:spLocks noChangeArrowheads="1"/>
            </p:cNvSpPr>
            <p:nvPr/>
          </p:nvSpPr>
          <p:spPr bwMode="auto">
            <a:xfrm>
              <a:off x="1733"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2</a:t>
              </a:r>
            </a:p>
          </p:txBody>
        </p:sp>
        <p:sp>
          <p:nvSpPr>
            <p:cNvPr id="1119250" name="Text Box 18"/>
            <p:cNvSpPr txBox="1">
              <a:spLocks noChangeArrowheads="1"/>
            </p:cNvSpPr>
            <p:nvPr/>
          </p:nvSpPr>
          <p:spPr bwMode="auto">
            <a:xfrm>
              <a:off x="2747"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4</a:t>
              </a:r>
            </a:p>
          </p:txBody>
        </p:sp>
        <p:sp>
          <p:nvSpPr>
            <p:cNvPr id="1119251" name="Text Box 19"/>
            <p:cNvSpPr txBox="1">
              <a:spLocks noChangeArrowheads="1"/>
            </p:cNvSpPr>
            <p:nvPr/>
          </p:nvSpPr>
          <p:spPr bwMode="auto">
            <a:xfrm>
              <a:off x="3318"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dirty="0" err="1">
                  <a:solidFill>
                    <a:srgbClr val="000000"/>
                  </a:solidFill>
                  <a:latin typeface="Comic Sans MS" panose="030F0702030302020204" pitchFamily="66" charset="0"/>
                </a:rPr>
                <a:t>Addr</a:t>
              </a:r>
              <a:endParaRPr lang="en-US" altLang="en-US" sz="1600" b="1" dirty="0">
                <a:solidFill>
                  <a:srgbClr val="000000"/>
                </a:solidFill>
                <a:latin typeface="Comic Sans MS" panose="030F0702030302020204" pitchFamily="66" charset="0"/>
              </a:endParaRPr>
            </a:p>
            <a:p>
              <a:pPr algn="ctr" eaLnBrk="0" hangingPunct="0">
                <a:spcBef>
                  <a:spcPct val="0"/>
                </a:spcBef>
                <a:buClrTx/>
                <a:buSzTx/>
                <a:buFontTx/>
                <a:buNone/>
              </a:pPr>
              <a:r>
                <a:rPr lang="en-US" altLang="en-US" sz="1600" b="1" dirty="0">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dirty="0">
                  <a:solidFill>
                    <a:srgbClr val="000000"/>
                  </a:solidFill>
                  <a:latin typeface="Comic Sans MS" panose="030F0702030302020204" pitchFamily="66" charset="0"/>
                </a:rPr>
                <a:t>= 5</a:t>
              </a:r>
            </a:p>
          </p:txBody>
        </p:sp>
        <p:sp>
          <p:nvSpPr>
            <p:cNvPr id="1119252" name="Text Box 20"/>
            <p:cNvSpPr txBox="1">
              <a:spLocks noChangeArrowheads="1"/>
            </p:cNvSpPr>
            <p:nvPr/>
          </p:nvSpPr>
          <p:spPr bwMode="auto">
            <a:xfrm>
              <a:off x="2232"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3</a:t>
              </a:r>
            </a:p>
          </p:txBody>
        </p:sp>
        <p:sp>
          <p:nvSpPr>
            <p:cNvPr id="1119253" name="Text Box 21"/>
            <p:cNvSpPr txBox="1">
              <a:spLocks noChangeArrowheads="1"/>
            </p:cNvSpPr>
            <p:nvPr/>
          </p:nvSpPr>
          <p:spPr bwMode="auto">
            <a:xfrm>
              <a:off x="3853" y="226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6</a:t>
              </a:r>
            </a:p>
          </p:txBody>
        </p:sp>
        <p:sp>
          <p:nvSpPr>
            <p:cNvPr id="1119254" name="Text Box 22"/>
            <p:cNvSpPr txBox="1">
              <a:spLocks noChangeArrowheads="1"/>
            </p:cNvSpPr>
            <p:nvPr/>
          </p:nvSpPr>
          <p:spPr bwMode="auto">
            <a:xfrm>
              <a:off x="4361" y="225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66" charset="0"/>
                </a:rPr>
                <a:t>Addr</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Mod 8</a:t>
              </a:r>
            </a:p>
            <a:p>
              <a:pPr algn="ctr" eaLnBrk="0" hangingPunct="0">
                <a:spcBef>
                  <a:spcPct val="0"/>
                </a:spcBef>
                <a:buClrTx/>
                <a:buSzTx/>
                <a:buFontTx/>
                <a:buNone/>
              </a:pPr>
              <a:r>
                <a:rPr lang="en-US" altLang="en-US" sz="1600" b="1">
                  <a:solidFill>
                    <a:srgbClr val="000000"/>
                  </a:solidFill>
                  <a:latin typeface="Comic Sans MS" panose="030F0702030302020204" pitchFamily="66" charset="0"/>
                </a:rPr>
                <a:t>= 7</a:t>
              </a: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40888"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FF0000"/>
                </a:solidFill>
                <a:uFill>
                  <a:solidFill>
                    <a:srgbClr val="003399"/>
                  </a:solidFill>
                </a:uFill>
                <a:latin typeface="Arial" panose="020B0604020202020204"/>
                <a:cs typeface="Arial" panose="020B0604020202020204"/>
              </a:rPr>
              <a:t>Stride</a:t>
            </a:r>
            <a:r>
              <a:rPr sz="2000" i="1" dirty="0">
                <a:solidFill>
                  <a:srgbClr val="FF0000"/>
                </a:solidFill>
                <a:latin typeface="Arial" panose="020B0604020202020204"/>
                <a:cs typeface="Arial" panose="020B0604020202020204"/>
              </a:rPr>
              <a:t> </a:t>
            </a:r>
            <a:r>
              <a:rPr lang="zh-CN" altLang="en-US" sz="2000" i="1" dirty="0">
                <a:solidFill>
                  <a:srgbClr val="FF0000"/>
                </a:solidFill>
                <a:latin typeface="Arial" panose="020B0604020202020204"/>
                <a:cs typeface="Arial" panose="020B0604020202020204"/>
              </a:rPr>
              <a:t>（步幅）</a:t>
            </a:r>
            <a:r>
              <a:rPr sz="2000" dirty="0">
                <a:solidFill>
                  <a:srgbClr val="FF0000"/>
                </a:solidFill>
                <a:latin typeface="Wingdings" panose="05000000000000000000"/>
                <a:cs typeface="Wingdings" panose="05000000000000000000"/>
              </a:rPr>
              <a:t></a:t>
            </a:r>
            <a:r>
              <a:rPr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handling multi-dimensional</a:t>
            </a:r>
            <a:r>
              <a:rPr sz="2000" spc="-4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arrays</a:t>
            </a: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47395" y="324057"/>
            <a:ext cx="9022665" cy="443711"/>
          </a:xfrm>
          <a:prstGeom prst="rect">
            <a:avLst/>
          </a:prstGeom>
        </p:spPr>
        <p:txBody>
          <a:bodyPr vert="horz" wrap="square" lIns="0" tIns="12700" rIns="0" bIns="0" rtlCol="0">
            <a:spAutoFit/>
          </a:bodyPr>
          <a:lstStyle/>
          <a:p>
            <a:pPr marL="12700">
              <a:lnSpc>
                <a:spcPct val="100000"/>
              </a:lnSpc>
              <a:spcBef>
                <a:spcPts val="100"/>
              </a:spcBef>
            </a:pPr>
            <a:r>
              <a:rPr lang="en-US" sz="2800" dirty="0"/>
              <a:t>5. </a:t>
            </a:r>
            <a:r>
              <a:rPr sz="2800" dirty="0"/>
              <a:t>Stride</a:t>
            </a:r>
            <a:r>
              <a:rPr lang="en-US" sz="2800" dirty="0"/>
              <a:t> </a:t>
            </a:r>
            <a:r>
              <a:rPr lang="zh-CN" altLang="en-US" sz="2800" dirty="0"/>
              <a:t>跨步访问</a:t>
            </a:r>
            <a:r>
              <a:rPr sz="2800" dirty="0"/>
              <a:t> </a:t>
            </a:r>
            <a:r>
              <a:rPr sz="2800" dirty="0">
                <a:latin typeface="Wingdings" panose="05000000000000000000"/>
                <a:cs typeface="Wingdings" panose="05000000000000000000"/>
              </a:rPr>
              <a:t></a:t>
            </a:r>
            <a:r>
              <a:rPr sz="2800" dirty="0">
                <a:latin typeface="Times New Roman" panose="02020603050405020304"/>
                <a:cs typeface="Times New Roman" panose="02020603050405020304"/>
              </a:rPr>
              <a:t> </a:t>
            </a:r>
            <a:r>
              <a:rPr sz="2800" dirty="0"/>
              <a:t>multiple </a:t>
            </a:r>
            <a:r>
              <a:rPr sz="2800" spc="-5" dirty="0"/>
              <a:t>dimensional</a:t>
            </a:r>
            <a:r>
              <a:rPr sz="2800" spc="-10" dirty="0"/>
              <a:t> </a:t>
            </a:r>
            <a:r>
              <a:rPr sz="2800" spc="-5" dirty="0"/>
              <a:t>arrays</a:t>
            </a:r>
          </a:p>
        </p:txBody>
      </p:sp>
      <p:sp>
        <p:nvSpPr>
          <p:cNvPr id="4" name="object 4"/>
          <p:cNvSpPr txBox="1"/>
          <p:nvPr/>
        </p:nvSpPr>
        <p:spPr>
          <a:xfrm>
            <a:off x="277446" y="1204882"/>
            <a:ext cx="8375650" cy="5416868"/>
          </a:xfrm>
          <a:prstGeom prst="rect">
            <a:avLst/>
          </a:prstGeom>
        </p:spPr>
        <p:txBody>
          <a:bodyPr vert="horz" wrap="square" lIns="0" tIns="73660" rIns="0" bIns="0" rtlCol="0">
            <a:spAutoFit/>
          </a:bodyPr>
          <a:lstStyle/>
          <a:p>
            <a:pPr marL="355600" indent="-343535">
              <a:lnSpc>
                <a:spcPct val="100000"/>
              </a:lnSpc>
              <a:spcBef>
                <a:spcPts val="5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Technique to </a:t>
            </a:r>
            <a:r>
              <a:rPr sz="2000" spc="-5" dirty="0">
                <a:solidFill>
                  <a:srgbClr val="003399"/>
                </a:solidFill>
                <a:latin typeface="Arial" panose="020B0604020202020204"/>
                <a:cs typeface="Arial" panose="020B0604020202020204"/>
              </a:rPr>
              <a:t>fetch </a:t>
            </a:r>
            <a:r>
              <a:rPr sz="2000" dirty="0">
                <a:solidFill>
                  <a:srgbClr val="003399"/>
                </a:solidFill>
                <a:latin typeface="Arial" panose="020B0604020202020204"/>
                <a:cs typeface="Arial" panose="020B0604020202020204"/>
              </a:rPr>
              <a:t>vector elements that are not adjacent in</a:t>
            </a:r>
            <a:r>
              <a:rPr sz="2000" spc="-2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memory</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Stride </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the distance between elements to be gathered in one</a:t>
            </a:r>
            <a:r>
              <a:rPr sz="2000" spc="-15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register.</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Example (</a:t>
            </a:r>
            <a:r>
              <a:rPr lang="en-US" sz="2000" dirty="0">
                <a:solidFill>
                  <a:srgbClr val="003399"/>
                </a:solidFill>
                <a:latin typeface="Arial" panose="020B0604020202020204"/>
                <a:cs typeface="Arial" panose="020B0604020202020204"/>
              </a:rPr>
              <a:t>Assume that the </a:t>
            </a:r>
            <a:r>
              <a:rPr sz="2000" dirty="0">
                <a:solidFill>
                  <a:srgbClr val="003399"/>
                </a:solidFill>
                <a:latin typeface="Arial" panose="020B0604020202020204"/>
                <a:cs typeface="Arial" panose="020B0604020202020204"/>
              </a:rPr>
              <a:t>array</a:t>
            </a:r>
            <a:r>
              <a:rPr lang="en-US" sz="2000" dirty="0">
                <a:solidFill>
                  <a:srgbClr val="003399"/>
                </a:solidFill>
                <a:latin typeface="Arial" panose="020B0604020202020204"/>
                <a:cs typeface="Arial" panose="020B0604020202020204"/>
              </a:rPr>
              <a:t>s</a:t>
            </a:r>
            <a:r>
              <a:rPr sz="2000" dirty="0">
                <a:solidFill>
                  <a:srgbClr val="003399"/>
                </a:solidFill>
                <a:latin typeface="Arial" panose="020B0604020202020204"/>
                <a:cs typeface="Arial" panose="020B0604020202020204"/>
              </a:rPr>
              <a:t> </a:t>
            </a:r>
            <a:r>
              <a:rPr lang="en-US" sz="2000" dirty="0">
                <a:solidFill>
                  <a:srgbClr val="003399"/>
                </a:solidFill>
                <a:latin typeface="Arial" panose="020B0604020202020204"/>
                <a:cs typeface="Arial" panose="020B0604020202020204"/>
              </a:rPr>
              <a:t>are</a:t>
            </a:r>
            <a:r>
              <a:rPr sz="2000" dirty="0">
                <a:solidFill>
                  <a:srgbClr val="003399"/>
                </a:solidFill>
                <a:latin typeface="Arial" panose="020B0604020202020204"/>
                <a:cs typeface="Arial" panose="020B0604020202020204"/>
              </a:rPr>
              <a:t> stored in </a:t>
            </a:r>
            <a:r>
              <a:rPr lang="en-US" sz="2000" dirty="0">
                <a:solidFill>
                  <a:srgbClr val="003399"/>
                </a:solidFill>
                <a:latin typeface="Arial" panose="020B0604020202020204"/>
                <a:cs typeface="Arial" panose="020B0604020202020204"/>
              </a:rPr>
              <a:t>row </a:t>
            </a:r>
            <a:r>
              <a:rPr sz="2000" dirty="0">
                <a:solidFill>
                  <a:srgbClr val="003399"/>
                </a:solidFill>
                <a:latin typeface="Arial" panose="020B0604020202020204"/>
                <a:cs typeface="Arial" panose="020B0604020202020204"/>
              </a:rPr>
              <a:t>major order!!)</a:t>
            </a:r>
            <a:endParaRPr sz="2000" dirty="0">
              <a:latin typeface="Arial" panose="020B0604020202020204"/>
              <a:cs typeface="Arial" panose="020B0604020202020204"/>
            </a:endParaRPr>
          </a:p>
          <a:p>
            <a:pPr marL="355600">
              <a:lnSpc>
                <a:spcPct val="100000"/>
              </a:lnSpc>
              <a:spcBef>
                <a:spcPts val="480"/>
              </a:spcBef>
            </a:pPr>
            <a:r>
              <a:rPr sz="2000" dirty="0">
                <a:solidFill>
                  <a:srgbClr val="003399"/>
                </a:solidFill>
                <a:latin typeface="Arial" panose="020B0604020202020204"/>
                <a:cs typeface="Arial" panose="020B0604020202020204"/>
              </a:rPr>
              <a:t>for (i = 0; i &lt; 100;</a:t>
            </a:r>
            <a:r>
              <a:rPr sz="2000" spc="-12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a:t>
            </a:r>
            <a:r>
              <a:rPr lang="en-US" sz="2000" dirty="0">
                <a:solidFill>
                  <a:srgbClr val="003399"/>
                </a:solidFill>
                <a:latin typeface="Arial" panose="020B0604020202020204"/>
                <a:cs typeface="Arial" panose="020B0604020202020204"/>
              </a:rPr>
              <a:t>  //</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A</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B</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D,</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100*100</a:t>
            </a:r>
            <a:r>
              <a:rPr lang="zh-CN" altLang="en-US" sz="2000" dirty="0">
                <a:solidFill>
                  <a:srgbClr val="003399"/>
                </a:solidFill>
                <a:latin typeface="Arial" panose="020B0604020202020204"/>
                <a:cs typeface="Arial" panose="020B0604020202020204"/>
              </a:rPr>
              <a:t> </a:t>
            </a:r>
            <a:r>
              <a:rPr lang="en-US" altLang="zh-CN" sz="2000" dirty="0">
                <a:solidFill>
                  <a:srgbClr val="003399"/>
                </a:solidFill>
                <a:latin typeface="Arial" panose="020B0604020202020204"/>
                <a:cs typeface="Arial" panose="020B0604020202020204"/>
              </a:rPr>
              <a:t>matrix</a:t>
            </a:r>
            <a:endParaRPr sz="2000" dirty="0">
              <a:latin typeface="Arial" panose="020B0604020202020204"/>
              <a:cs typeface="Arial" panose="020B0604020202020204"/>
            </a:endParaRPr>
          </a:p>
          <a:p>
            <a:pPr marL="927100">
              <a:lnSpc>
                <a:spcPct val="100000"/>
              </a:lnSpc>
              <a:spcBef>
                <a:spcPts val="480"/>
              </a:spcBef>
            </a:pPr>
            <a:r>
              <a:rPr sz="2000" dirty="0">
                <a:solidFill>
                  <a:srgbClr val="003399"/>
                </a:solidFill>
                <a:latin typeface="Arial" panose="020B0604020202020204"/>
                <a:cs typeface="Arial" panose="020B0604020202020204"/>
              </a:rPr>
              <a:t>for (j = 0; j &lt; 100; j=j+1)</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t>
            </a:r>
            <a:endParaRPr sz="2000" dirty="0">
              <a:latin typeface="Arial" panose="020B0604020202020204"/>
              <a:cs typeface="Arial" panose="020B0604020202020204"/>
            </a:endParaRPr>
          </a:p>
          <a:p>
            <a:pPr marL="1841500">
              <a:lnSpc>
                <a:spcPct val="100000"/>
              </a:lnSpc>
              <a:spcBef>
                <a:spcPts val="480"/>
              </a:spcBef>
            </a:pPr>
            <a:r>
              <a:rPr sz="2000" spc="-5" dirty="0">
                <a:solidFill>
                  <a:srgbClr val="003399"/>
                </a:solidFill>
                <a:latin typeface="Arial" panose="020B0604020202020204"/>
                <a:cs typeface="Arial" panose="020B0604020202020204"/>
              </a:rPr>
              <a:t>A[i][j] </a:t>
            </a:r>
            <a:r>
              <a:rPr sz="2000" dirty="0">
                <a:solidFill>
                  <a:srgbClr val="003399"/>
                </a:solidFill>
                <a:latin typeface="Arial" panose="020B0604020202020204"/>
                <a:cs typeface="Arial" panose="020B0604020202020204"/>
              </a:rPr>
              <a:t>=</a:t>
            </a:r>
            <a:r>
              <a:rPr sz="2000" spc="-2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0.0;</a:t>
            </a:r>
            <a:endParaRPr sz="2000" dirty="0">
              <a:latin typeface="Arial" panose="020B0604020202020204"/>
              <a:cs typeface="Arial" panose="020B0604020202020204"/>
            </a:endParaRPr>
          </a:p>
          <a:p>
            <a:pPr marL="1841500" marR="3232150">
              <a:lnSpc>
                <a:spcPts val="2880"/>
              </a:lnSpc>
              <a:spcBef>
                <a:spcPts val="175"/>
              </a:spcBef>
            </a:pPr>
            <a:r>
              <a:rPr sz="2000" dirty="0">
                <a:solidFill>
                  <a:srgbClr val="003399"/>
                </a:solidFill>
                <a:latin typeface="Arial" panose="020B0604020202020204"/>
                <a:cs typeface="Arial" panose="020B0604020202020204"/>
              </a:rPr>
              <a:t>for (k = 0; k &lt; 100; k=k+1)  </a:t>
            </a:r>
            <a:r>
              <a:rPr sz="2000" spc="-5" dirty="0">
                <a:solidFill>
                  <a:srgbClr val="003399"/>
                </a:solidFill>
                <a:latin typeface="Arial" panose="020B0604020202020204"/>
                <a:cs typeface="Arial" panose="020B0604020202020204"/>
              </a:rPr>
              <a:t>A[i][j] </a:t>
            </a:r>
            <a:r>
              <a:rPr sz="200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A[i][j] </a:t>
            </a:r>
            <a:r>
              <a:rPr sz="200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B[i][k] </a:t>
            </a:r>
            <a:r>
              <a:rPr sz="2000" dirty="0">
                <a:solidFill>
                  <a:srgbClr val="003399"/>
                </a:solidFill>
                <a:latin typeface="Arial" panose="020B0604020202020204"/>
                <a:cs typeface="Arial" panose="020B0604020202020204"/>
              </a:rPr>
              <a:t>*</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D[k][j];</a:t>
            </a:r>
            <a:endParaRPr sz="2000" dirty="0">
              <a:latin typeface="Arial" panose="020B0604020202020204"/>
              <a:cs typeface="Arial" panose="020B0604020202020204"/>
            </a:endParaRPr>
          </a:p>
          <a:p>
            <a:pPr marL="927100">
              <a:lnSpc>
                <a:spcPct val="100000"/>
              </a:lnSpc>
              <a:spcBef>
                <a:spcPts val="310"/>
              </a:spcBef>
            </a:pPr>
            <a:r>
              <a:rPr sz="2000" b="1" dirty="0">
                <a:solidFill>
                  <a:srgbClr val="003399"/>
                </a:solidFill>
                <a:latin typeface="Arial" panose="020B0604020202020204"/>
                <a:cs typeface="Arial" panose="020B0604020202020204"/>
              </a:rPr>
              <a:t>}</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Must vectorize multiplication of rows of B with columns of</a:t>
            </a:r>
            <a:r>
              <a:rPr sz="2000" spc="-2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D</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 pos="2696845" algn="l"/>
              </a:tabLst>
            </a:pPr>
            <a:r>
              <a:rPr sz="2000" spc="5" dirty="0">
                <a:solidFill>
                  <a:srgbClr val="003399"/>
                </a:solidFill>
                <a:latin typeface="Arial" panose="020B0604020202020204"/>
                <a:cs typeface="Arial" panose="020B0604020202020204"/>
              </a:rPr>
              <a:t>Use</a:t>
            </a:r>
            <a:r>
              <a:rPr sz="2000" spc="-10"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non-unit</a:t>
            </a:r>
            <a:r>
              <a:rPr sz="2000" i="1" spc="-30"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stride;	</a:t>
            </a:r>
            <a:r>
              <a:rPr sz="2000" i="1" spc="-15" dirty="0">
                <a:solidFill>
                  <a:srgbClr val="003399"/>
                </a:solidFill>
                <a:latin typeface="Arial" panose="020B0604020202020204"/>
                <a:cs typeface="Arial" panose="020B0604020202020204"/>
              </a:rPr>
              <a:t>D’s </a:t>
            </a:r>
            <a:r>
              <a:rPr sz="2000" i="1" dirty="0">
                <a:solidFill>
                  <a:srgbClr val="003399"/>
                </a:solidFill>
                <a:latin typeface="Arial" panose="020B0604020202020204"/>
                <a:cs typeface="Arial" panose="020B0604020202020204"/>
              </a:rPr>
              <a:t>stride </a:t>
            </a:r>
            <a:r>
              <a:rPr sz="2000" i="1" spc="-5" dirty="0">
                <a:solidFill>
                  <a:srgbClr val="003399"/>
                </a:solidFill>
                <a:latin typeface="Arial" panose="020B0604020202020204"/>
                <a:cs typeface="Arial" panose="020B0604020202020204"/>
              </a:rPr>
              <a:t>is </a:t>
            </a:r>
            <a:r>
              <a:rPr sz="2000" i="1" dirty="0">
                <a:solidFill>
                  <a:srgbClr val="003399"/>
                </a:solidFill>
                <a:latin typeface="Arial" panose="020B0604020202020204"/>
                <a:cs typeface="Arial" panose="020B0604020202020204"/>
              </a:rPr>
              <a:t>100 </a:t>
            </a:r>
            <a:r>
              <a:rPr sz="2000" i="1" spc="-5" dirty="0">
                <a:solidFill>
                  <a:srgbClr val="003399"/>
                </a:solidFill>
                <a:latin typeface="Arial" panose="020B0604020202020204"/>
                <a:cs typeface="Arial" panose="020B0604020202020204"/>
              </a:rPr>
              <a:t>double </a:t>
            </a:r>
            <a:r>
              <a:rPr sz="2000" i="1" dirty="0">
                <a:solidFill>
                  <a:srgbClr val="003399"/>
                </a:solidFill>
                <a:latin typeface="Arial" panose="020B0604020202020204"/>
                <a:cs typeface="Arial" panose="020B0604020202020204"/>
              </a:rPr>
              <a:t>words (800 </a:t>
            </a:r>
            <a:r>
              <a:rPr sz="2000" i="1" spc="-5" dirty="0">
                <a:solidFill>
                  <a:srgbClr val="003399"/>
                </a:solidFill>
                <a:latin typeface="Arial" panose="020B0604020202020204"/>
                <a:cs typeface="Arial" panose="020B0604020202020204"/>
              </a:rPr>
              <a:t>bytes);</a:t>
            </a:r>
            <a:r>
              <a:rPr sz="2000" i="1" spc="-125" dirty="0">
                <a:solidFill>
                  <a:srgbClr val="003399"/>
                </a:solidFill>
                <a:latin typeface="Arial" panose="020B0604020202020204"/>
                <a:cs typeface="Arial" panose="020B0604020202020204"/>
              </a:rPr>
              <a:t> </a:t>
            </a:r>
            <a:r>
              <a:rPr sz="2000" i="1" spc="-15" dirty="0">
                <a:solidFill>
                  <a:srgbClr val="003399"/>
                </a:solidFill>
                <a:latin typeface="Arial" panose="020B0604020202020204"/>
                <a:cs typeface="Arial" panose="020B0604020202020204"/>
              </a:rPr>
              <a:t>B’s</a:t>
            </a:r>
            <a:endParaRPr sz="2000" dirty="0">
              <a:latin typeface="Arial" panose="020B0604020202020204"/>
              <a:cs typeface="Arial" panose="020B0604020202020204"/>
            </a:endParaRPr>
          </a:p>
          <a:p>
            <a:pPr marL="355600">
              <a:lnSpc>
                <a:spcPct val="100000"/>
              </a:lnSpc>
            </a:pPr>
            <a:r>
              <a:rPr sz="2000" i="1" dirty="0">
                <a:solidFill>
                  <a:srgbClr val="003399"/>
                </a:solidFill>
                <a:latin typeface="Arial" panose="020B0604020202020204"/>
                <a:cs typeface="Arial" panose="020B0604020202020204"/>
              </a:rPr>
              <a:t>stride is one double word (8</a:t>
            </a:r>
            <a:r>
              <a:rPr sz="2000" i="1" spc="-105" dirty="0">
                <a:solidFill>
                  <a:srgbClr val="003399"/>
                </a:solidFill>
                <a:latin typeface="Arial" panose="020B0604020202020204"/>
                <a:cs typeface="Arial" panose="020B0604020202020204"/>
              </a:rPr>
              <a:t> </a:t>
            </a:r>
            <a:r>
              <a:rPr sz="2000" i="1" dirty="0">
                <a:solidFill>
                  <a:srgbClr val="003399"/>
                </a:solidFill>
                <a:latin typeface="Arial" panose="020B0604020202020204"/>
                <a:cs typeface="Arial" panose="020B0604020202020204"/>
              </a:rPr>
              <a:t>bytes)</a:t>
            </a:r>
            <a:endParaRPr sz="2000" dirty="0">
              <a:latin typeface="Arial" panose="020B0604020202020204"/>
              <a:cs typeface="Arial" panose="020B0604020202020204"/>
            </a:endParaRPr>
          </a:p>
          <a:p>
            <a:pPr marL="355600" marR="17399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Bank conflict (stall) occurs when the same bank is hit faster than</a:t>
            </a:r>
            <a:r>
              <a:rPr sz="2000" spc="-2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bank  busy</a:t>
            </a:r>
            <a:r>
              <a:rPr sz="2000" spc="-3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time:</a:t>
            </a:r>
            <a:endParaRPr sz="2000" dirty="0">
              <a:latin typeface="Arial" panose="020B0604020202020204"/>
              <a:cs typeface="Arial" panose="020B0604020202020204"/>
            </a:endParaRPr>
          </a:p>
          <a:p>
            <a:pPr marL="756285" lvl="1" indent="-287020">
              <a:lnSpc>
                <a:spcPct val="100000"/>
              </a:lnSpc>
              <a:spcBef>
                <a:spcPts val="44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#banks </a:t>
            </a:r>
            <a:r>
              <a:rPr sz="1800" dirty="0">
                <a:solidFill>
                  <a:srgbClr val="0033CC"/>
                </a:solidFill>
                <a:latin typeface="Arial" panose="020B0604020202020204"/>
                <a:cs typeface="Arial" panose="020B0604020202020204"/>
              </a:rPr>
              <a:t>/ </a:t>
            </a:r>
            <a:r>
              <a:rPr lang="en-US" sz="1800" dirty="0">
                <a:solidFill>
                  <a:srgbClr val="0033CC"/>
                </a:solidFill>
                <a:latin typeface="Arial" panose="020B0604020202020204"/>
                <a:cs typeface="Arial" panose="020B0604020202020204"/>
              </a:rPr>
              <a:t>GCD</a:t>
            </a:r>
            <a:r>
              <a:rPr sz="1800" spc="-5" dirty="0">
                <a:solidFill>
                  <a:srgbClr val="0033CC"/>
                </a:solidFill>
                <a:latin typeface="Arial" panose="020B0604020202020204"/>
                <a:cs typeface="Arial" panose="020B0604020202020204"/>
              </a:rPr>
              <a:t>(stride, #banks) </a:t>
            </a:r>
            <a:r>
              <a:rPr sz="1800" dirty="0">
                <a:solidFill>
                  <a:srgbClr val="0033CC"/>
                </a:solidFill>
                <a:latin typeface="Arial" panose="020B0604020202020204"/>
                <a:cs typeface="Arial" panose="020B0604020202020204"/>
              </a:rPr>
              <a:t>&lt; </a:t>
            </a:r>
            <a:r>
              <a:rPr sz="1800" spc="-10" dirty="0">
                <a:solidFill>
                  <a:srgbClr val="0033CC"/>
                </a:solidFill>
                <a:latin typeface="Arial" panose="020B0604020202020204"/>
                <a:cs typeface="Arial" panose="020B0604020202020204"/>
              </a:rPr>
              <a:t>bank </a:t>
            </a:r>
            <a:r>
              <a:rPr sz="1800" spc="-5" dirty="0">
                <a:solidFill>
                  <a:srgbClr val="0033CC"/>
                </a:solidFill>
                <a:latin typeface="Arial" panose="020B0604020202020204"/>
                <a:cs typeface="Arial" panose="020B0604020202020204"/>
              </a:rPr>
              <a:t>busy </a:t>
            </a:r>
            <a:r>
              <a:rPr sz="1800" dirty="0">
                <a:solidFill>
                  <a:srgbClr val="0033CC"/>
                </a:solidFill>
                <a:latin typeface="Arial" panose="020B0604020202020204"/>
                <a:cs typeface="Arial" panose="020B0604020202020204"/>
              </a:rPr>
              <a:t>time </a:t>
            </a:r>
            <a:r>
              <a:rPr sz="1800" spc="-5" dirty="0">
                <a:solidFill>
                  <a:srgbClr val="0033CC"/>
                </a:solidFill>
                <a:latin typeface="Arial" panose="020B0604020202020204"/>
                <a:cs typeface="Arial" panose="020B0604020202020204"/>
              </a:rPr>
              <a:t>(in # of</a:t>
            </a:r>
            <a:r>
              <a:rPr sz="1800" spc="8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cycles)</a:t>
            </a:r>
            <a:endParaRPr sz="18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50007" y="94902"/>
            <a:ext cx="4458513" cy="599780"/>
          </a:xfrm>
          <a:prstGeom prst="rect">
            <a:avLst/>
          </a:prstGeom>
        </p:spPr>
        <p:txBody>
          <a:bodyPr vert="horz" wrap="square" lIns="0" tIns="13335" rIns="0" bIns="0" rtlCol="0">
            <a:spAutoFit/>
          </a:bodyPr>
          <a:lstStyle/>
          <a:p>
            <a:pPr marL="12700">
              <a:lnSpc>
                <a:spcPct val="100000"/>
              </a:lnSpc>
              <a:spcBef>
                <a:spcPts val="105"/>
              </a:spcBef>
            </a:pPr>
            <a:r>
              <a:rPr dirty="0"/>
              <a:t>Stride</a:t>
            </a:r>
            <a:r>
              <a:rPr spc="-80" dirty="0"/>
              <a:t> </a:t>
            </a:r>
            <a:r>
              <a:rPr spc="-5" dirty="0"/>
              <a:t>example</a:t>
            </a:r>
          </a:p>
        </p:txBody>
      </p:sp>
      <p:sp>
        <p:nvSpPr>
          <p:cNvPr id="4" name="object 4"/>
          <p:cNvSpPr txBox="1"/>
          <p:nvPr/>
        </p:nvSpPr>
        <p:spPr>
          <a:xfrm>
            <a:off x="330200" y="800230"/>
            <a:ext cx="8374380" cy="5466881"/>
          </a:xfrm>
          <a:prstGeom prst="rect">
            <a:avLst/>
          </a:prstGeom>
        </p:spPr>
        <p:txBody>
          <a:bodyPr vert="horz" wrap="square" lIns="0" tIns="74930" rIns="0" bIns="0" rtlCol="0">
            <a:spAutoFit/>
          </a:bodyPr>
          <a:lstStyle/>
          <a:p>
            <a:pPr marL="355600" indent="-343535">
              <a:lnSpc>
                <a:spcPct val="100000"/>
              </a:lnSpc>
              <a:spcBef>
                <a:spcPts val="590"/>
              </a:spcBef>
              <a:buClr>
                <a:srgbClr val="0033CC"/>
              </a:buClr>
              <a:buSzPct val="60000"/>
              <a:buFont typeface="Wingdings" panose="05000000000000000000"/>
              <a:buChar char=""/>
              <a:tabLst>
                <a:tab pos="355600" algn="l"/>
                <a:tab pos="356235" algn="l"/>
              </a:tabLst>
            </a:pPr>
            <a:r>
              <a:rPr sz="2000" b="1" dirty="0">
                <a:solidFill>
                  <a:srgbClr val="003399"/>
                </a:solidFill>
                <a:latin typeface="Arial" panose="020B0604020202020204"/>
                <a:cs typeface="Arial" panose="020B0604020202020204"/>
              </a:rPr>
              <a:t>Given</a:t>
            </a:r>
          </a:p>
          <a:p>
            <a:pPr marL="756285" lvl="1" indent="-287020">
              <a:lnSpc>
                <a:spcPct val="100000"/>
              </a:lnSpc>
              <a:spcBef>
                <a:spcPts val="44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8 memory banks</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bank busy </a:t>
            </a:r>
            <a:r>
              <a:rPr sz="1800" dirty="0">
                <a:solidFill>
                  <a:srgbClr val="0033CC"/>
                </a:solidFill>
                <a:latin typeface="Arial" panose="020B0604020202020204"/>
                <a:cs typeface="Arial" panose="020B0604020202020204"/>
              </a:rPr>
              <a:t>time of </a:t>
            </a:r>
            <a:r>
              <a:rPr sz="1800" spc="-5" dirty="0">
                <a:solidFill>
                  <a:srgbClr val="0033CC"/>
                </a:solidFill>
                <a:latin typeface="Arial" panose="020B0604020202020204"/>
                <a:cs typeface="Arial" panose="020B0604020202020204"/>
              </a:rPr>
              <a:t>6</a:t>
            </a:r>
            <a:r>
              <a:rPr sz="1800" spc="10"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cycles</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dirty="0">
                <a:solidFill>
                  <a:srgbClr val="0033CC"/>
                </a:solidFill>
                <a:latin typeface="Arial" panose="020B0604020202020204"/>
                <a:cs typeface="Arial" panose="020B0604020202020204"/>
              </a:rPr>
              <a:t>total memory </a:t>
            </a:r>
            <a:r>
              <a:rPr lang="en-US" sz="1800" dirty="0">
                <a:solidFill>
                  <a:srgbClr val="0033CC"/>
                </a:solidFill>
                <a:latin typeface="Arial" panose="020B0604020202020204"/>
                <a:cs typeface="Arial" panose="020B0604020202020204"/>
              </a:rPr>
              <a:t>start-up </a:t>
            </a:r>
            <a:r>
              <a:rPr sz="1800" spc="-5" dirty="0">
                <a:solidFill>
                  <a:srgbClr val="0033CC"/>
                </a:solidFill>
                <a:latin typeface="Arial" panose="020B0604020202020204"/>
                <a:cs typeface="Arial" panose="020B0604020202020204"/>
              </a:rPr>
              <a:t>latency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12</a:t>
            </a:r>
            <a:r>
              <a:rPr sz="1800" spc="-1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cycles</a:t>
            </a:r>
            <a:r>
              <a:rPr sz="1600" spc="-5" dirty="0">
                <a:solidFill>
                  <a:srgbClr val="0033CC"/>
                </a:solidFill>
                <a:latin typeface="Arial" panose="020B0604020202020204"/>
                <a:cs typeface="Arial" panose="020B0604020202020204"/>
              </a:rPr>
              <a:t>.</a:t>
            </a:r>
            <a:endParaRPr lang="en-US" sz="1600" spc="-5" dirty="0">
              <a:solidFill>
                <a:srgbClr val="0033CC"/>
              </a:solidFill>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lang="en-US" dirty="0">
                <a:solidFill>
                  <a:srgbClr val="0033CC"/>
                </a:solidFill>
                <a:latin typeface="Arial" panose="020B0604020202020204"/>
                <a:cs typeface="Arial" panose="020B0604020202020204"/>
              </a:rPr>
              <a:t>bank busy time: the busy time is the time the bank is occupied with one request</a:t>
            </a:r>
            <a:endParaRPr dirty="0">
              <a:solidFill>
                <a:srgbClr val="0033CC"/>
              </a:solidFill>
              <a:latin typeface="Arial" panose="020B0604020202020204"/>
              <a:cs typeface="Arial" panose="020B0604020202020204"/>
            </a:endParaRPr>
          </a:p>
          <a:p>
            <a:pPr marL="355600" indent="-343535">
              <a:lnSpc>
                <a:spcPct val="100000"/>
              </a:lnSpc>
              <a:spcBef>
                <a:spcPts val="470"/>
              </a:spcBef>
              <a:buClr>
                <a:srgbClr val="0033CC"/>
              </a:buClr>
              <a:buSzPct val="60000"/>
              <a:buFont typeface="Wingdings" panose="05000000000000000000"/>
              <a:buChar char=""/>
              <a:tabLst>
                <a:tab pos="355600" algn="l"/>
                <a:tab pos="356235" algn="l"/>
              </a:tabLst>
            </a:pPr>
            <a:r>
              <a:rPr sz="2000" b="1" dirty="0">
                <a:solidFill>
                  <a:srgbClr val="003399"/>
                </a:solidFill>
                <a:latin typeface="Arial" panose="020B0604020202020204"/>
                <a:cs typeface="Arial" panose="020B0604020202020204"/>
              </a:rPr>
              <a:t>Questions</a:t>
            </a:r>
            <a:r>
              <a:rPr sz="2000" dirty="0">
                <a:solidFill>
                  <a:srgbClr val="003399"/>
                </a:solidFill>
                <a:latin typeface="Arial" panose="020B0604020202020204"/>
                <a:cs typeface="Arial" panose="020B0604020202020204"/>
              </a:rPr>
              <a:t>: How long will it take to complete a 64-element vector</a:t>
            </a:r>
            <a:r>
              <a:rPr sz="2000" spc="-19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load</a:t>
            </a:r>
            <a:endParaRPr sz="2000" dirty="0">
              <a:latin typeface="Arial" panose="020B0604020202020204"/>
              <a:cs typeface="Arial" panose="020B0604020202020204"/>
            </a:endParaRPr>
          </a:p>
          <a:p>
            <a:pPr marL="469900">
              <a:lnSpc>
                <a:spcPct val="100000"/>
              </a:lnSpc>
              <a:spcBef>
                <a:spcPts val="440"/>
              </a:spcBef>
              <a:tabLst>
                <a:tab pos="812800" algn="l"/>
              </a:tabLst>
            </a:pPr>
            <a:r>
              <a:rPr sz="1000" spc="-5" dirty="0">
                <a:solidFill>
                  <a:srgbClr val="003399"/>
                </a:solidFill>
                <a:latin typeface="Arial" panose="020B0604020202020204"/>
                <a:cs typeface="Arial" panose="020B0604020202020204"/>
              </a:rPr>
              <a:t>1.	</a:t>
            </a:r>
            <a:r>
              <a:rPr sz="1800" dirty="0">
                <a:solidFill>
                  <a:srgbClr val="0033CC"/>
                </a:solidFill>
                <a:latin typeface="Arial" panose="020B0604020202020204"/>
                <a:cs typeface="Arial" panose="020B0604020202020204"/>
              </a:rPr>
              <a:t>With </a:t>
            </a:r>
            <a:r>
              <a:rPr sz="1800" spc="-5" dirty="0">
                <a:solidFill>
                  <a:srgbClr val="0033CC"/>
                </a:solidFill>
                <a:latin typeface="Arial" panose="020B0604020202020204"/>
                <a:cs typeface="Arial" panose="020B0604020202020204"/>
              </a:rPr>
              <a:t>a stride of</a:t>
            </a:r>
            <a:r>
              <a:rPr sz="1800" spc="1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1?</a:t>
            </a:r>
            <a:endParaRPr sz="1800" dirty="0">
              <a:latin typeface="Arial" panose="020B0604020202020204"/>
              <a:cs typeface="Arial" panose="020B0604020202020204"/>
            </a:endParaRPr>
          </a:p>
          <a:p>
            <a:pPr marL="469900">
              <a:lnSpc>
                <a:spcPct val="100000"/>
              </a:lnSpc>
              <a:spcBef>
                <a:spcPts val="435"/>
              </a:spcBef>
              <a:tabLst>
                <a:tab pos="812800" algn="l"/>
              </a:tabLst>
            </a:pPr>
            <a:r>
              <a:rPr sz="1000" spc="-5" dirty="0">
                <a:solidFill>
                  <a:srgbClr val="003399"/>
                </a:solidFill>
                <a:latin typeface="Arial" panose="020B0604020202020204"/>
                <a:cs typeface="Arial" panose="020B0604020202020204"/>
              </a:rPr>
              <a:t>2.	</a:t>
            </a:r>
            <a:r>
              <a:rPr sz="1800" dirty="0">
                <a:solidFill>
                  <a:srgbClr val="0033CC"/>
                </a:solidFill>
                <a:latin typeface="Arial" panose="020B0604020202020204"/>
                <a:cs typeface="Arial" panose="020B0604020202020204"/>
              </a:rPr>
              <a:t>With a </a:t>
            </a:r>
            <a:r>
              <a:rPr sz="1800" spc="-5" dirty="0">
                <a:solidFill>
                  <a:srgbClr val="0033CC"/>
                </a:solidFill>
                <a:latin typeface="Arial" panose="020B0604020202020204"/>
                <a:cs typeface="Arial" panose="020B0604020202020204"/>
              </a:rPr>
              <a:t>stride </a:t>
            </a:r>
            <a:r>
              <a:rPr sz="1800" dirty="0">
                <a:solidFill>
                  <a:srgbClr val="0033CC"/>
                </a:solidFill>
                <a:latin typeface="Arial" panose="020B0604020202020204"/>
                <a:cs typeface="Arial" panose="020B0604020202020204"/>
              </a:rPr>
              <a:t>of</a:t>
            </a:r>
            <a:r>
              <a:rPr sz="1800" spc="-1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32?</a:t>
            </a:r>
            <a:endParaRPr sz="1800" dirty="0">
              <a:latin typeface="Arial" panose="020B0604020202020204"/>
              <a:cs typeface="Arial" panose="020B0604020202020204"/>
            </a:endParaRPr>
          </a:p>
          <a:p>
            <a:pPr marL="355600" indent="-343535">
              <a:lnSpc>
                <a:spcPct val="100000"/>
              </a:lnSpc>
              <a:spcBef>
                <a:spcPts val="470"/>
              </a:spcBef>
              <a:buClr>
                <a:srgbClr val="0033CC"/>
              </a:buClr>
              <a:buSzPct val="60000"/>
              <a:buFont typeface="Wingdings" panose="05000000000000000000"/>
              <a:buChar char=""/>
              <a:tabLst>
                <a:tab pos="355600" algn="l"/>
                <a:tab pos="356235" algn="l"/>
              </a:tabLst>
            </a:pPr>
            <a:r>
              <a:rPr sz="2000" b="1" dirty="0">
                <a:solidFill>
                  <a:srgbClr val="003399"/>
                </a:solidFill>
                <a:latin typeface="Arial" panose="020B0604020202020204"/>
                <a:cs typeface="Arial" panose="020B0604020202020204"/>
              </a:rPr>
              <a:t>Answers:</a:t>
            </a:r>
            <a:endParaRPr sz="2000" dirty="0">
              <a:latin typeface="Arial" panose="020B0604020202020204"/>
              <a:cs typeface="Arial" panose="020B0604020202020204"/>
            </a:endParaRPr>
          </a:p>
          <a:p>
            <a:pPr marL="812800" marR="24130" indent="-342900">
              <a:lnSpc>
                <a:spcPct val="100000"/>
              </a:lnSpc>
              <a:spcBef>
                <a:spcPts val="440"/>
              </a:spcBef>
              <a:tabLst>
                <a:tab pos="812800" algn="l"/>
              </a:tabLst>
            </a:pPr>
            <a:r>
              <a:rPr sz="1000" spc="-5" dirty="0">
                <a:solidFill>
                  <a:srgbClr val="003399"/>
                </a:solidFill>
                <a:latin typeface="Arial" panose="020B0604020202020204"/>
                <a:cs typeface="Arial" panose="020B0604020202020204"/>
              </a:rPr>
              <a:t>1.	</a:t>
            </a:r>
            <a:r>
              <a:rPr sz="1800" spc="-5" dirty="0">
                <a:solidFill>
                  <a:srgbClr val="0033CC"/>
                </a:solidFill>
                <a:latin typeface="Arial" panose="020B0604020202020204"/>
                <a:cs typeface="Arial" panose="020B0604020202020204"/>
              </a:rPr>
              <a:t>Stride </a:t>
            </a:r>
            <a:r>
              <a:rPr sz="1800" dirty="0">
                <a:solidFill>
                  <a:srgbClr val="0033CC"/>
                </a:solidFill>
                <a:latin typeface="Arial" panose="020B0604020202020204"/>
                <a:cs typeface="Arial" panose="020B0604020202020204"/>
              </a:rPr>
              <a:t>of 1: </a:t>
            </a:r>
            <a:r>
              <a:rPr sz="1800" spc="-5" dirty="0">
                <a:solidFill>
                  <a:srgbClr val="0033CC"/>
                </a:solidFill>
                <a:latin typeface="Arial" panose="020B0604020202020204"/>
                <a:cs typeface="Arial" panose="020B0604020202020204"/>
              </a:rPr>
              <a:t>number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banks is greater than </a:t>
            </a:r>
            <a:r>
              <a:rPr sz="1800" dirty="0">
                <a:solidFill>
                  <a:srgbClr val="0033CC"/>
                </a:solidFill>
                <a:latin typeface="Arial" panose="020B0604020202020204"/>
                <a:cs typeface="Arial" panose="020B0604020202020204"/>
              </a:rPr>
              <a:t>the </a:t>
            </a:r>
            <a:r>
              <a:rPr sz="1800" spc="-5" dirty="0">
                <a:solidFill>
                  <a:srgbClr val="0033CC"/>
                </a:solidFill>
                <a:latin typeface="Arial" panose="020B0604020202020204"/>
                <a:cs typeface="Arial" panose="020B0604020202020204"/>
              </a:rPr>
              <a:t>bank busy </a:t>
            </a:r>
            <a:r>
              <a:rPr sz="1800" dirty="0">
                <a:solidFill>
                  <a:srgbClr val="0033CC"/>
                </a:solidFill>
                <a:latin typeface="Arial" panose="020B0604020202020204"/>
                <a:cs typeface="Arial" panose="020B0604020202020204"/>
              </a:rPr>
              <a:t>time, </a:t>
            </a:r>
            <a:r>
              <a:rPr sz="1800" spc="-5" dirty="0">
                <a:solidFill>
                  <a:srgbClr val="0033CC"/>
                </a:solidFill>
                <a:latin typeface="Arial" panose="020B0604020202020204"/>
                <a:cs typeface="Arial" panose="020B0604020202020204"/>
              </a:rPr>
              <a:t>so </a:t>
            </a:r>
            <a:r>
              <a:rPr sz="1800" dirty="0">
                <a:solidFill>
                  <a:srgbClr val="0033CC"/>
                </a:solidFill>
                <a:latin typeface="Arial" panose="020B0604020202020204"/>
                <a:cs typeface="Arial" panose="020B0604020202020204"/>
              </a:rPr>
              <a:t>it </a:t>
            </a:r>
            <a:r>
              <a:rPr sz="1800" spc="-5" dirty="0">
                <a:solidFill>
                  <a:srgbClr val="0033CC"/>
                </a:solidFill>
                <a:latin typeface="Arial" panose="020B0604020202020204"/>
                <a:cs typeface="Arial" panose="020B0604020202020204"/>
              </a:rPr>
              <a:t>takes  </a:t>
            </a:r>
            <a:r>
              <a:rPr sz="1800" spc="-5" dirty="0">
                <a:latin typeface="Arial" panose="020B0604020202020204"/>
                <a:cs typeface="Arial" panose="020B0604020202020204"/>
              </a:rPr>
              <a:t>12 </a:t>
            </a:r>
            <a:r>
              <a:rPr sz="1800" dirty="0">
                <a:latin typeface="Arial" panose="020B0604020202020204"/>
                <a:cs typeface="Arial" panose="020B0604020202020204"/>
              </a:rPr>
              <a:t>+ </a:t>
            </a:r>
            <a:r>
              <a:rPr sz="1800" spc="-5" dirty="0">
                <a:latin typeface="Arial" panose="020B0604020202020204"/>
                <a:cs typeface="Arial" panose="020B0604020202020204"/>
              </a:rPr>
              <a:t>64 </a:t>
            </a:r>
            <a:r>
              <a:rPr sz="1800" dirty="0">
                <a:latin typeface="Arial" panose="020B0604020202020204"/>
                <a:cs typeface="Arial" panose="020B0604020202020204"/>
              </a:rPr>
              <a:t>= </a:t>
            </a:r>
            <a:r>
              <a:rPr sz="1800" spc="-10" dirty="0">
                <a:latin typeface="Arial" panose="020B0604020202020204"/>
                <a:cs typeface="Arial" panose="020B0604020202020204"/>
              </a:rPr>
              <a:t>76 </a:t>
            </a:r>
            <a:r>
              <a:rPr sz="1800" spc="-5" dirty="0">
                <a:latin typeface="Arial" panose="020B0604020202020204"/>
                <a:cs typeface="Arial" panose="020B0604020202020204"/>
              </a:rPr>
              <a:t>clock </a:t>
            </a:r>
            <a:r>
              <a:rPr sz="1800" spc="-10" dirty="0">
                <a:latin typeface="Arial" panose="020B0604020202020204"/>
                <a:cs typeface="Arial" panose="020B0604020202020204"/>
              </a:rPr>
              <a:t>cycles </a:t>
            </a:r>
            <a:r>
              <a:rPr sz="1800" dirty="0">
                <a:latin typeface="Wingdings" panose="05000000000000000000"/>
                <a:cs typeface="Wingdings" panose="05000000000000000000"/>
              </a:rPr>
              <a:t></a:t>
            </a:r>
            <a:r>
              <a:rPr sz="1800" dirty="0">
                <a:latin typeface="Times New Roman" panose="02020603050405020304"/>
                <a:cs typeface="Times New Roman" panose="02020603050405020304"/>
              </a:rPr>
              <a:t> </a:t>
            </a:r>
            <a:r>
              <a:rPr sz="1800" spc="-5" dirty="0">
                <a:latin typeface="Arial" panose="020B0604020202020204"/>
                <a:cs typeface="Arial" panose="020B0604020202020204"/>
              </a:rPr>
              <a:t>76/64 </a:t>
            </a:r>
            <a:r>
              <a:rPr sz="1800" dirty="0">
                <a:latin typeface="Arial" panose="020B0604020202020204"/>
                <a:cs typeface="Arial" panose="020B0604020202020204"/>
              </a:rPr>
              <a:t>= 1.2 </a:t>
            </a:r>
            <a:r>
              <a:rPr sz="1800" spc="-5" dirty="0">
                <a:latin typeface="Arial" panose="020B0604020202020204"/>
                <a:cs typeface="Arial" panose="020B0604020202020204"/>
              </a:rPr>
              <a:t>cycle </a:t>
            </a:r>
            <a:r>
              <a:rPr sz="1800" dirty="0">
                <a:latin typeface="Arial" panose="020B0604020202020204"/>
                <a:cs typeface="Arial" panose="020B0604020202020204"/>
              </a:rPr>
              <a:t>for </a:t>
            </a:r>
            <a:r>
              <a:rPr sz="1800" spc="-5" dirty="0">
                <a:latin typeface="Arial" panose="020B0604020202020204"/>
                <a:cs typeface="Arial" panose="020B0604020202020204"/>
              </a:rPr>
              <a:t>each vector</a:t>
            </a:r>
            <a:r>
              <a:rPr sz="1800" spc="140" dirty="0">
                <a:latin typeface="Arial" panose="020B0604020202020204"/>
                <a:cs typeface="Arial" panose="020B0604020202020204"/>
              </a:rPr>
              <a:t> </a:t>
            </a:r>
            <a:r>
              <a:rPr sz="1800" spc="-5" dirty="0">
                <a:latin typeface="Arial" panose="020B0604020202020204"/>
                <a:cs typeface="Arial" panose="020B0604020202020204"/>
              </a:rPr>
              <a:t>element</a:t>
            </a:r>
            <a:endParaRPr sz="1800" dirty="0">
              <a:latin typeface="Arial" panose="020B0604020202020204"/>
              <a:cs typeface="Arial" panose="020B0604020202020204"/>
            </a:endParaRPr>
          </a:p>
          <a:p>
            <a:pPr marL="812800" marR="5080" indent="-342900">
              <a:lnSpc>
                <a:spcPct val="100000"/>
              </a:lnSpc>
              <a:spcBef>
                <a:spcPts val="435"/>
              </a:spcBef>
              <a:tabLst>
                <a:tab pos="812800" algn="l"/>
              </a:tabLst>
            </a:pPr>
            <a:r>
              <a:rPr sz="1000" spc="-5" dirty="0">
                <a:solidFill>
                  <a:srgbClr val="003399"/>
                </a:solidFill>
                <a:latin typeface="Arial" panose="020B0604020202020204"/>
                <a:cs typeface="Arial" panose="020B0604020202020204"/>
              </a:rPr>
              <a:t>2.	</a:t>
            </a:r>
            <a:r>
              <a:rPr sz="1800" spc="-5" dirty="0">
                <a:solidFill>
                  <a:srgbClr val="0033CC"/>
                </a:solidFill>
                <a:latin typeface="Arial" panose="020B0604020202020204"/>
                <a:cs typeface="Arial" panose="020B0604020202020204"/>
              </a:rPr>
              <a:t>Stride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32: </a:t>
            </a:r>
            <a:r>
              <a:rPr sz="1800" dirty="0">
                <a:solidFill>
                  <a:srgbClr val="0033CC"/>
                </a:solidFill>
                <a:latin typeface="Arial" panose="020B0604020202020204"/>
                <a:cs typeface="Arial" panose="020B0604020202020204"/>
              </a:rPr>
              <a:t>the </a:t>
            </a:r>
            <a:r>
              <a:rPr sz="1800" spc="-10" dirty="0">
                <a:solidFill>
                  <a:srgbClr val="0033CC"/>
                </a:solidFill>
                <a:latin typeface="Arial" panose="020B0604020202020204"/>
                <a:cs typeface="Arial" panose="020B0604020202020204"/>
              </a:rPr>
              <a:t>worst </a:t>
            </a:r>
            <a:r>
              <a:rPr sz="1800" spc="-5" dirty="0">
                <a:solidFill>
                  <a:srgbClr val="0033CC"/>
                </a:solidFill>
                <a:latin typeface="Arial" panose="020B0604020202020204"/>
                <a:cs typeface="Arial" panose="020B0604020202020204"/>
              </a:rPr>
              <a:t>case scenario happens </a:t>
            </a:r>
            <a:r>
              <a:rPr sz="1800" spc="-15" dirty="0">
                <a:solidFill>
                  <a:srgbClr val="0033CC"/>
                </a:solidFill>
                <a:latin typeface="Arial" panose="020B0604020202020204"/>
                <a:cs typeface="Arial" panose="020B0604020202020204"/>
              </a:rPr>
              <a:t>when </a:t>
            </a:r>
            <a:r>
              <a:rPr sz="1800" dirty="0">
                <a:solidFill>
                  <a:srgbClr val="0033CC"/>
                </a:solidFill>
                <a:latin typeface="Arial" panose="020B0604020202020204"/>
                <a:cs typeface="Arial" panose="020B0604020202020204"/>
              </a:rPr>
              <a:t>the </a:t>
            </a:r>
            <a:r>
              <a:rPr sz="1800" spc="-5" dirty="0">
                <a:solidFill>
                  <a:srgbClr val="0033CC"/>
                </a:solidFill>
                <a:latin typeface="Arial" panose="020B0604020202020204"/>
                <a:cs typeface="Arial" panose="020B0604020202020204"/>
              </a:rPr>
              <a:t>stride value is a  multiple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the number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banks, </a:t>
            </a:r>
            <a:r>
              <a:rPr sz="1800" spc="-15" dirty="0">
                <a:solidFill>
                  <a:srgbClr val="0033CC"/>
                </a:solidFill>
                <a:latin typeface="Arial" panose="020B0604020202020204"/>
                <a:cs typeface="Arial" panose="020B0604020202020204"/>
              </a:rPr>
              <a:t>which </a:t>
            </a:r>
            <a:r>
              <a:rPr sz="1800" dirty="0">
                <a:solidFill>
                  <a:srgbClr val="0033CC"/>
                </a:solidFill>
                <a:latin typeface="Arial" panose="020B0604020202020204"/>
                <a:cs typeface="Arial" panose="020B0604020202020204"/>
              </a:rPr>
              <a:t>this is! </a:t>
            </a:r>
            <a:r>
              <a:rPr sz="1800" spc="-5" dirty="0">
                <a:solidFill>
                  <a:srgbClr val="0033CC"/>
                </a:solidFill>
                <a:latin typeface="Arial" panose="020B0604020202020204"/>
                <a:cs typeface="Arial" panose="020B0604020202020204"/>
              </a:rPr>
              <a:t>Every access </a:t>
            </a:r>
            <a:r>
              <a:rPr sz="1800" dirty="0">
                <a:solidFill>
                  <a:srgbClr val="0033CC"/>
                </a:solidFill>
                <a:latin typeface="Arial" panose="020B0604020202020204"/>
                <a:cs typeface="Arial" panose="020B0604020202020204"/>
              </a:rPr>
              <a:t>to </a:t>
            </a:r>
            <a:r>
              <a:rPr sz="1800" spc="-5" dirty="0">
                <a:solidFill>
                  <a:srgbClr val="0033CC"/>
                </a:solidFill>
                <a:latin typeface="Arial" panose="020B0604020202020204"/>
                <a:cs typeface="Arial" panose="020B0604020202020204"/>
              </a:rPr>
              <a:t>memory </a:t>
            </a:r>
            <a:r>
              <a:rPr sz="1800" spc="-15" dirty="0">
                <a:solidFill>
                  <a:srgbClr val="0033CC"/>
                </a:solidFill>
                <a:latin typeface="Arial" panose="020B0604020202020204"/>
                <a:cs typeface="Arial" panose="020B0604020202020204"/>
              </a:rPr>
              <a:t>will  </a:t>
            </a:r>
            <a:r>
              <a:rPr sz="1800" spc="-5" dirty="0">
                <a:solidFill>
                  <a:srgbClr val="0033CC"/>
                </a:solidFill>
                <a:latin typeface="Arial" panose="020B0604020202020204"/>
                <a:cs typeface="Arial" panose="020B0604020202020204"/>
              </a:rPr>
              <a:t>collide </a:t>
            </a:r>
            <a:r>
              <a:rPr sz="1800" spc="-15" dirty="0">
                <a:solidFill>
                  <a:srgbClr val="0033CC"/>
                </a:solidFill>
                <a:latin typeface="Arial" panose="020B0604020202020204"/>
                <a:cs typeface="Arial" panose="020B0604020202020204"/>
              </a:rPr>
              <a:t>with </a:t>
            </a:r>
            <a:r>
              <a:rPr sz="1800" dirty="0">
                <a:solidFill>
                  <a:srgbClr val="0033CC"/>
                </a:solidFill>
                <a:latin typeface="Arial" panose="020B0604020202020204"/>
                <a:cs typeface="Arial" panose="020B0604020202020204"/>
              </a:rPr>
              <a:t>the </a:t>
            </a:r>
            <a:r>
              <a:rPr sz="1800" spc="-5" dirty="0">
                <a:solidFill>
                  <a:srgbClr val="0033CC"/>
                </a:solidFill>
                <a:latin typeface="Arial" panose="020B0604020202020204"/>
                <a:cs typeface="Arial" panose="020B0604020202020204"/>
              </a:rPr>
              <a:t>previous one! </a:t>
            </a:r>
            <a:r>
              <a:rPr sz="1800" dirty="0">
                <a:solidFill>
                  <a:srgbClr val="0033CC"/>
                </a:solidFill>
                <a:latin typeface="Arial" panose="020B0604020202020204"/>
                <a:cs typeface="Arial" panose="020B0604020202020204"/>
              </a:rPr>
              <a:t>Thus, the </a:t>
            </a:r>
            <a:r>
              <a:rPr sz="1800" spc="-5" dirty="0">
                <a:solidFill>
                  <a:srgbClr val="0033CC"/>
                </a:solidFill>
                <a:latin typeface="Arial" panose="020B0604020202020204"/>
                <a:cs typeface="Arial" panose="020B0604020202020204"/>
              </a:rPr>
              <a:t>total </a:t>
            </a:r>
            <a:r>
              <a:rPr sz="1800" dirty="0">
                <a:solidFill>
                  <a:srgbClr val="0033CC"/>
                </a:solidFill>
                <a:latin typeface="Arial" panose="020B0604020202020204"/>
                <a:cs typeface="Arial" panose="020B0604020202020204"/>
              </a:rPr>
              <a:t>time </a:t>
            </a:r>
            <a:r>
              <a:rPr sz="1800" spc="-15" dirty="0">
                <a:solidFill>
                  <a:srgbClr val="0033CC"/>
                </a:solidFill>
                <a:latin typeface="Arial" panose="020B0604020202020204"/>
                <a:cs typeface="Arial" panose="020B0604020202020204"/>
              </a:rPr>
              <a:t>will</a:t>
            </a:r>
            <a:r>
              <a:rPr sz="1800" spc="9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be:</a:t>
            </a:r>
            <a:endParaRPr sz="1800" dirty="0">
              <a:latin typeface="Arial" panose="020B0604020202020204"/>
              <a:cs typeface="Arial" panose="020B0604020202020204"/>
            </a:endParaRPr>
          </a:p>
          <a:p>
            <a:pPr marL="927100">
              <a:lnSpc>
                <a:spcPct val="100000"/>
              </a:lnSpc>
              <a:spcBef>
                <a:spcPts val="435"/>
              </a:spcBef>
            </a:pPr>
            <a:r>
              <a:rPr sz="1800" spc="-5" dirty="0">
                <a:solidFill>
                  <a:srgbClr val="000066"/>
                </a:solidFill>
                <a:latin typeface="Arial" panose="020B0604020202020204"/>
                <a:cs typeface="Arial" panose="020B0604020202020204"/>
              </a:rPr>
              <a:t>12 </a:t>
            </a:r>
            <a:r>
              <a:rPr sz="180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1 </a:t>
            </a:r>
            <a:r>
              <a:rPr sz="180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6 * 63 </a:t>
            </a:r>
            <a:r>
              <a:rPr sz="180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391 clock cycles</a:t>
            </a:r>
            <a:r>
              <a:rPr sz="1800" spc="-5" dirty="0">
                <a:solidFill>
                  <a:srgbClr val="000066"/>
                </a:solidFill>
                <a:latin typeface="Wingdings" panose="05000000000000000000"/>
                <a:cs typeface="Wingdings" panose="05000000000000000000"/>
              </a:rPr>
              <a:t></a:t>
            </a:r>
            <a:r>
              <a:rPr sz="1800" spc="-5" dirty="0">
                <a:solidFill>
                  <a:srgbClr val="000066"/>
                </a:solidFill>
                <a:latin typeface="Times New Roman" panose="02020603050405020304"/>
                <a:cs typeface="Times New Roman" panose="02020603050405020304"/>
              </a:rPr>
              <a:t> </a:t>
            </a:r>
            <a:r>
              <a:rPr sz="1800" spc="-5" dirty="0">
                <a:solidFill>
                  <a:srgbClr val="000066"/>
                </a:solidFill>
                <a:latin typeface="Arial" panose="020B0604020202020204"/>
                <a:cs typeface="Arial" panose="020B0604020202020204"/>
              </a:rPr>
              <a:t>391/64 </a:t>
            </a:r>
            <a:r>
              <a:rPr sz="1800" dirty="0">
                <a:solidFill>
                  <a:srgbClr val="000066"/>
                </a:solidFill>
                <a:latin typeface="Arial" panose="020B0604020202020204"/>
                <a:cs typeface="Arial" panose="020B0604020202020204"/>
              </a:rPr>
              <a:t>= 6.1 </a:t>
            </a:r>
            <a:r>
              <a:rPr sz="1800" spc="-5" dirty="0">
                <a:solidFill>
                  <a:srgbClr val="000066"/>
                </a:solidFill>
                <a:latin typeface="Arial" panose="020B0604020202020204"/>
                <a:cs typeface="Arial" panose="020B0604020202020204"/>
              </a:rPr>
              <a:t>clock </a:t>
            </a:r>
            <a:r>
              <a:rPr sz="1800" spc="-10" dirty="0">
                <a:solidFill>
                  <a:srgbClr val="000066"/>
                </a:solidFill>
                <a:latin typeface="Arial" panose="020B0604020202020204"/>
                <a:cs typeface="Arial" panose="020B0604020202020204"/>
              </a:rPr>
              <a:t>cycles </a:t>
            </a:r>
            <a:r>
              <a:rPr sz="1800" spc="-5" dirty="0">
                <a:solidFill>
                  <a:srgbClr val="000066"/>
                </a:solidFill>
                <a:latin typeface="Arial" panose="020B0604020202020204"/>
                <a:cs typeface="Arial" panose="020B0604020202020204"/>
              </a:rPr>
              <a:t>per</a:t>
            </a:r>
            <a:r>
              <a:rPr sz="1800" spc="175"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vector</a:t>
            </a:r>
            <a:endParaRPr sz="1800" dirty="0">
              <a:latin typeface="Arial" panose="020B0604020202020204"/>
              <a:cs typeface="Arial" panose="020B0604020202020204"/>
            </a:endParaRPr>
          </a:p>
          <a:p>
            <a:pPr marL="927100">
              <a:lnSpc>
                <a:spcPct val="100000"/>
              </a:lnSpc>
            </a:pPr>
            <a:r>
              <a:rPr sz="1800" spc="-5" dirty="0">
                <a:solidFill>
                  <a:srgbClr val="000066"/>
                </a:solidFill>
                <a:latin typeface="Arial" panose="020B0604020202020204"/>
                <a:cs typeface="Arial" panose="020B0604020202020204"/>
              </a:rPr>
              <a:t>element!</a:t>
            </a:r>
            <a:endParaRPr sz="18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a:endParaRPr/>
          </a:p>
        </p:txBody>
      </p:sp>
      <p:sp>
        <p:nvSpPr>
          <p:cNvPr id="4" name="object 4"/>
          <p:cNvSpPr txBox="1">
            <a:spLocks noGrp="1"/>
          </p:cNvSpPr>
          <p:nvPr>
            <p:ph type="title"/>
          </p:nvPr>
        </p:nvSpPr>
        <p:spPr>
          <a:xfrm>
            <a:off x="307340" y="240727"/>
            <a:ext cx="8744063" cy="442595"/>
          </a:xfrm>
          <a:prstGeom prst="rect">
            <a:avLst/>
          </a:prstGeom>
        </p:spPr>
        <p:txBody>
          <a:bodyPr vert="horz" wrap="square" lIns="0" tIns="12065" rIns="0" bIns="0" rtlCol="0">
            <a:spAutoFit/>
          </a:bodyPr>
          <a:lstStyle/>
          <a:p>
            <a:pPr marL="12700">
              <a:lnSpc>
                <a:spcPct val="100000"/>
              </a:lnSpc>
              <a:spcBef>
                <a:spcPts val="95"/>
              </a:spcBef>
            </a:pPr>
            <a:r>
              <a:rPr sz="2800" spc="-10" dirty="0">
                <a:solidFill>
                  <a:schemeClr val="tx1"/>
                </a:solidFill>
                <a:latin typeface="Arial" panose="020B0604020202020204" pitchFamily="34" charset="0"/>
                <a:cs typeface="Arial" panose="020B0604020202020204" pitchFamily="34" charset="0"/>
              </a:rPr>
              <a:t>How Multiple </a:t>
            </a:r>
            <a:r>
              <a:rPr sz="2800" spc="-5" dirty="0">
                <a:solidFill>
                  <a:schemeClr val="tx1"/>
                </a:solidFill>
                <a:latin typeface="Arial" panose="020B0604020202020204" pitchFamily="34" charset="0"/>
                <a:cs typeface="Arial" panose="020B0604020202020204" pitchFamily="34" charset="0"/>
              </a:rPr>
              <a:t>Banks</a:t>
            </a:r>
            <a:r>
              <a:rPr sz="2800" spc="20" dirty="0">
                <a:solidFill>
                  <a:schemeClr val="tx1"/>
                </a:solidFill>
                <a:latin typeface="Arial" panose="020B0604020202020204" pitchFamily="34" charset="0"/>
                <a:cs typeface="Arial" panose="020B0604020202020204" pitchFamily="34" charset="0"/>
              </a:rPr>
              <a:t> </a:t>
            </a:r>
            <a:r>
              <a:rPr sz="2800" spc="-10" dirty="0">
                <a:solidFill>
                  <a:schemeClr val="tx1"/>
                </a:solidFill>
                <a:latin typeface="Arial" panose="020B0604020202020204" pitchFamily="34" charset="0"/>
                <a:cs typeface="Arial" panose="020B0604020202020204" pitchFamily="34" charset="0"/>
              </a:rPr>
              <a:t>Help</a:t>
            </a:r>
            <a:r>
              <a:rPr lang="en-US" sz="2800" spc="-10" dirty="0">
                <a:solidFill>
                  <a:schemeClr val="tx1"/>
                </a:solidFill>
                <a:latin typeface="Arial" panose="020B0604020202020204" pitchFamily="34" charset="0"/>
                <a:cs typeface="Arial" panose="020B0604020202020204" pitchFamily="34" charset="0"/>
              </a:rPr>
              <a:t>,</a:t>
            </a:r>
            <a:r>
              <a:rPr lang="zh-CN" altLang="en-US" sz="2800" spc="-10" dirty="0">
                <a:solidFill>
                  <a:schemeClr val="tx1"/>
                </a:solidFill>
                <a:latin typeface="Arial" panose="020B0604020202020204" pitchFamily="34" charset="0"/>
                <a:cs typeface="Arial" panose="020B0604020202020204" pitchFamily="34" charset="0"/>
              </a:rPr>
              <a:t> </a:t>
            </a:r>
            <a:r>
              <a:rPr lang="en-US" altLang="zh-CN" sz="2800" spc="-10" dirty="0">
                <a:solidFill>
                  <a:schemeClr val="tx1"/>
                </a:solidFill>
                <a:latin typeface="Arial" panose="020B0604020202020204" pitchFamily="34" charset="0"/>
                <a:cs typeface="Arial" panose="020B0604020202020204" pitchFamily="34" charset="0"/>
              </a:rPr>
              <a:t>e.g.</a:t>
            </a:r>
            <a:r>
              <a:rPr lang="zh-CN" altLang="en-US" sz="2800" spc="-10" dirty="0">
                <a:solidFill>
                  <a:schemeClr val="tx1"/>
                </a:solidFill>
                <a:latin typeface="Arial" panose="020B0604020202020204" pitchFamily="34" charset="0"/>
                <a:cs typeface="Arial" panose="020B0604020202020204" pitchFamily="34" charset="0"/>
              </a:rPr>
              <a:t> </a:t>
            </a:r>
            <a:r>
              <a:rPr lang="en-US" altLang="zh-CN" sz="2800" spc="-10" dirty="0">
                <a:solidFill>
                  <a:schemeClr val="tx1"/>
                </a:solidFill>
                <a:latin typeface="Arial" panose="020B0604020202020204" pitchFamily="34" charset="0"/>
                <a:cs typeface="Arial" panose="020B0604020202020204" pitchFamily="34" charset="0"/>
              </a:rPr>
              <a:t>8</a:t>
            </a:r>
            <a:r>
              <a:rPr lang="zh-CN" altLang="en-US" sz="2800" spc="-10" dirty="0">
                <a:solidFill>
                  <a:schemeClr val="tx1"/>
                </a:solidFill>
                <a:latin typeface="Arial" panose="020B0604020202020204" pitchFamily="34" charset="0"/>
                <a:cs typeface="Arial" panose="020B0604020202020204" pitchFamily="34" charset="0"/>
              </a:rPr>
              <a:t> </a:t>
            </a:r>
            <a:r>
              <a:rPr lang="en-US" altLang="zh-CN" sz="2800" spc="-10" dirty="0">
                <a:solidFill>
                  <a:schemeClr val="tx1"/>
                </a:solidFill>
                <a:latin typeface="Arial" panose="020B0604020202020204" pitchFamily="34" charset="0"/>
                <a:cs typeface="Arial" panose="020B0604020202020204" pitchFamily="34" charset="0"/>
              </a:rPr>
              <a:t>banks</a:t>
            </a:r>
            <a:endParaRPr sz="2800" spc="-10" dirty="0">
              <a:solidFill>
                <a:schemeClr val="tx1"/>
              </a:solidFill>
              <a:latin typeface="Arial" panose="020B0604020202020204" pitchFamily="34" charset="0"/>
              <a:cs typeface="Arial" panose="020B0604020202020204" pitchFamily="34" charset="0"/>
            </a:endParaRPr>
          </a:p>
        </p:txBody>
      </p:sp>
      <p:sp>
        <p:nvSpPr>
          <p:cNvPr id="5" name="object 5"/>
          <p:cNvSpPr/>
          <p:nvPr/>
        </p:nvSpPr>
        <p:spPr>
          <a:xfrm>
            <a:off x="536341" y="1774615"/>
            <a:ext cx="8303620" cy="4873673"/>
          </a:xfrm>
          <a:prstGeom prst="rect">
            <a:avLst/>
          </a:prstGeom>
          <a:blipFill>
            <a:blip r:embed="rId2" cstate="print"/>
            <a:stretch>
              <a:fillRect/>
            </a:stretch>
          </a:blipFill>
        </p:spPr>
        <p:txBody>
          <a:bodyPr wrap="square" lIns="0" tIns="0" rIns="0" bIns="0" rtlCol="0"/>
          <a:lstStyle/>
          <a:p>
            <a:endParaRPr dirty="0"/>
          </a:p>
        </p:txBody>
      </p:sp>
      <p:sp>
        <p:nvSpPr>
          <p:cNvPr id="9" name="矩形标注 8"/>
          <p:cNvSpPr/>
          <p:nvPr/>
        </p:nvSpPr>
        <p:spPr>
          <a:xfrm>
            <a:off x="536341" y="3289534"/>
            <a:ext cx="3402624" cy="430823"/>
          </a:xfrm>
          <a:prstGeom prst="wedgeRectCallout">
            <a:avLst>
              <a:gd name="adj1" fmla="val -36551"/>
              <a:gd name="adj2" fmla="val 2073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Start-up Mem latency,  </a:t>
            </a:r>
            <a:r>
              <a:rPr lang="en-US"/>
              <a:t>Stride 1</a:t>
            </a:r>
            <a:endParaRPr lang="en-US" dirty="0"/>
          </a:p>
        </p:txBody>
      </p:sp>
      <p:sp>
        <p:nvSpPr>
          <p:cNvPr id="7" name="文本框 6"/>
          <p:cNvSpPr txBox="1"/>
          <p:nvPr/>
        </p:nvSpPr>
        <p:spPr>
          <a:xfrm>
            <a:off x="1846386" y="1667666"/>
            <a:ext cx="1478225" cy="369332"/>
          </a:xfrm>
          <a:prstGeom prst="rect">
            <a:avLst/>
          </a:prstGeom>
          <a:noFill/>
        </p:spPr>
        <p:txBody>
          <a:bodyPr wrap="none" rtlCol="0">
            <a:spAutoFit/>
          </a:bodyPr>
          <a:lstStyle/>
          <a:p>
            <a:r>
              <a:rPr lang="en-US" dirty="0">
                <a:solidFill>
                  <a:srgbClr val="FF0000"/>
                </a:solidFill>
              </a:rPr>
              <a:t>Bank conflicts</a:t>
            </a:r>
          </a:p>
        </p:txBody>
      </p:sp>
      <p:sp>
        <p:nvSpPr>
          <p:cNvPr id="10" name="矩形标注 9"/>
          <p:cNvSpPr/>
          <p:nvPr/>
        </p:nvSpPr>
        <p:spPr>
          <a:xfrm>
            <a:off x="606669" y="1199156"/>
            <a:ext cx="3402624" cy="430823"/>
          </a:xfrm>
          <a:prstGeom prst="wedgeRectCallout">
            <a:avLst>
              <a:gd name="adj1" fmla="val -35665"/>
              <a:gd name="adj2" fmla="val 1461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Start-up Mem latency,  Stride 32</a:t>
            </a:r>
          </a:p>
        </p:txBody>
      </p:sp>
      <p:sp>
        <p:nvSpPr>
          <p:cNvPr id="2" name="文本框 1"/>
          <p:cNvSpPr txBox="1"/>
          <p:nvPr/>
        </p:nvSpPr>
        <p:spPr>
          <a:xfrm>
            <a:off x="4857007" y="3754869"/>
            <a:ext cx="1795684" cy="369332"/>
          </a:xfrm>
          <a:prstGeom prst="rect">
            <a:avLst/>
          </a:prstGeom>
          <a:noFill/>
        </p:spPr>
        <p:txBody>
          <a:bodyPr wrap="none" rtlCol="0">
            <a:spAutoFit/>
          </a:bodyPr>
          <a:lstStyle/>
          <a:p>
            <a:r>
              <a:rPr lang="en-US" altLang="zh-CN" i="1" dirty="0">
                <a:latin typeface="Calibri" panose="020F0502020204030204" charset="0"/>
                <a:cs typeface="Calibri" panose="020F0502020204030204" charset="0"/>
              </a:rPr>
              <a:t>in the same bank</a:t>
            </a:r>
            <a:endParaRPr lang="en-US" i="1" dirty="0">
              <a:latin typeface="Calibri" panose="020F0502020204030204" charset="0"/>
              <a:cs typeface="Calibri" panose="020F0502020204030204" charset="0"/>
            </a:endParaRPr>
          </a:p>
        </p:txBody>
      </p:sp>
      <p:sp>
        <p:nvSpPr>
          <p:cNvPr id="11" name="文本框 10"/>
          <p:cNvSpPr txBox="1"/>
          <p:nvPr/>
        </p:nvSpPr>
        <p:spPr>
          <a:xfrm>
            <a:off x="2010361" y="2539946"/>
            <a:ext cx="1615186" cy="369332"/>
          </a:xfrm>
          <a:prstGeom prst="rect">
            <a:avLst/>
          </a:prstGeom>
          <a:noFill/>
        </p:spPr>
        <p:txBody>
          <a:bodyPr wrap="none" rtlCol="0">
            <a:spAutoFit/>
          </a:bodyPr>
          <a:lstStyle/>
          <a:p>
            <a:r>
              <a:rPr lang="en-US" dirty="0">
                <a:solidFill>
                  <a:srgbClr val="FF0000"/>
                </a:solidFill>
              </a:rPr>
              <a:t>Bank busy time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30118"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a:cs typeface="Arial" panose="020B0604020202020204"/>
              </a:rPr>
              <a:t>Scatter-Gather</a:t>
            </a:r>
            <a:r>
              <a:rPr sz="2000" i="1" spc="-5" dirty="0">
                <a:solidFill>
                  <a:srgbClr val="FF0000"/>
                </a:solidFill>
                <a:latin typeface="Arial" panose="020B0604020202020204"/>
                <a:cs typeface="Arial" panose="020B0604020202020204"/>
              </a:rPr>
              <a:t> </a:t>
            </a:r>
            <a:r>
              <a:rPr lang="zh-CN" altLang="en-US" sz="2000" i="1" spc="-5" dirty="0">
                <a:solidFill>
                  <a:srgbClr val="FF0000"/>
                </a:solidFill>
                <a:latin typeface="Arial" panose="020B0604020202020204"/>
                <a:cs typeface="Arial" panose="020B0604020202020204"/>
              </a:rPr>
              <a:t>（分散</a:t>
            </a:r>
            <a:r>
              <a:rPr lang="en-US" altLang="zh-CN" sz="2000" i="1" spc="-5" dirty="0">
                <a:solidFill>
                  <a:srgbClr val="FF0000"/>
                </a:solidFill>
                <a:latin typeface="Arial" panose="020B0604020202020204"/>
                <a:cs typeface="Arial" panose="020B0604020202020204"/>
              </a:rPr>
              <a:t>-</a:t>
            </a:r>
            <a:r>
              <a:rPr lang="zh-CN" altLang="en-US" sz="2000" i="1" spc="-5" dirty="0">
                <a:solidFill>
                  <a:srgbClr val="FF0000"/>
                </a:solidFill>
                <a:latin typeface="Arial" panose="020B0604020202020204"/>
                <a:cs typeface="Arial" panose="020B0604020202020204"/>
              </a:rPr>
              <a:t>集中）</a:t>
            </a:r>
            <a:r>
              <a:rPr sz="2000" spc="5" dirty="0">
                <a:solidFill>
                  <a:srgbClr val="FF0000"/>
                </a:solidFill>
                <a:latin typeface="Wingdings" panose="05000000000000000000"/>
                <a:cs typeface="Wingdings" panose="05000000000000000000"/>
              </a:rPr>
              <a:t></a:t>
            </a:r>
            <a:r>
              <a:rPr sz="2000" spc="5"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handling sparse</a:t>
            </a:r>
            <a:r>
              <a:rPr sz="2000" spc="-5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matrices</a:t>
            </a: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Programming </a:t>
            </a:r>
            <a:r>
              <a:rPr sz="2000" i="1" u="heavy" dirty="0">
                <a:solidFill>
                  <a:srgbClr val="003399"/>
                </a:solidFill>
                <a:uFill>
                  <a:solidFill>
                    <a:srgbClr val="003399"/>
                  </a:solidFill>
                </a:uFill>
                <a:latin typeface="Arial" panose="020B0604020202020204"/>
                <a:cs typeface="Arial" panose="020B0604020202020204"/>
              </a:rPr>
              <a:t>Vector Architectures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（向量体系结构编程）</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program structures</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affecting  performance</a:t>
            </a:r>
            <a:endParaRPr sz="2000" dirty="0">
              <a:latin typeface="Arial" panose="020B0604020202020204"/>
              <a:cs typeface="Arial" panose="020B0604020202020204"/>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269" y="344896"/>
            <a:ext cx="8569325" cy="38163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040863" y="59015"/>
            <a:ext cx="5062979" cy="599138"/>
          </a:xfrm>
          <a:prstGeom prst="rect">
            <a:avLst/>
          </a:prstGeom>
        </p:spPr>
        <p:txBody>
          <a:bodyPr vert="horz" wrap="square" lIns="0" tIns="12700" rIns="0" bIns="0" rtlCol="0">
            <a:spAutoFit/>
          </a:bodyPr>
          <a:lstStyle/>
          <a:p>
            <a:pPr marL="12700">
              <a:lnSpc>
                <a:spcPct val="100000"/>
              </a:lnSpc>
              <a:spcBef>
                <a:spcPts val="100"/>
              </a:spcBef>
            </a:pPr>
            <a:r>
              <a:rPr dirty="0"/>
              <a:t>Flynn</a:t>
            </a:r>
            <a:r>
              <a:rPr lang="en-US" altLang="zh-CN" dirty="0"/>
              <a:t>'</a:t>
            </a:r>
            <a:r>
              <a:rPr dirty="0"/>
              <a:t>s</a:t>
            </a:r>
            <a:r>
              <a:rPr spc="-120" dirty="0"/>
              <a:t> </a:t>
            </a:r>
            <a:r>
              <a:rPr dirty="0"/>
              <a:t>Taxonomy</a:t>
            </a:r>
          </a:p>
        </p:txBody>
      </p:sp>
      <p:sp>
        <p:nvSpPr>
          <p:cNvPr id="4" name="object 4"/>
          <p:cNvSpPr txBox="1"/>
          <p:nvPr/>
        </p:nvSpPr>
        <p:spPr>
          <a:xfrm>
            <a:off x="402437" y="1114805"/>
            <a:ext cx="8212455" cy="5619487"/>
          </a:xfrm>
          <a:prstGeom prst="rect">
            <a:avLst/>
          </a:prstGeom>
        </p:spPr>
        <p:txBody>
          <a:bodyPr vert="horz" wrap="square" lIns="0" tIns="12700" rIns="0" bIns="0" rtlCol="0">
            <a:spAutoFit/>
          </a:bodyPr>
          <a:lstStyle/>
          <a:p>
            <a:pPr marL="355600" indent="-342900">
              <a:lnSpc>
                <a:spcPct val="100000"/>
              </a:lnSpc>
              <a:spcBef>
                <a:spcPts val="100"/>
              </a:spcBef>
              <a:buClr>
                <a:srgbClr val="0033CC"/>
              </a:buClr>
              <a:buSzPct val="60000"/>
              <a:buFont typeface="Wingdings" panose="05000000000000000000"/>
              <a:buChar char=""/>
              <a:tabLst>
                <a:tab pos="354965" algn="l"/>
                <a:tab pos="355600" algn="l"/>
              </a:tabLst>
            </a:pPr>
            <a:r>
              <a:rPr sz="2400" i="1" u="heavy" dirty="0">
                <a:solidFill>
                  <a:srgbClr val="003399"/>
                </a:solidFill>
                <a:uFill>
                  <a:solidFill>
                    <a:srgbClr val="003399"/>
                  </a:solidFill>
                </a:uFill>
                <a:latin typeface="Arial" panose="020B0604020202020204"/>
                <a:cs typeface="Arial" panose="020B0604020202020204"/>
              </a:rPr>
              <a:t>SISD</a:t>
            </a:r>
            <a:r>
              <a:rPr sz="2400" i="1"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Single instruction </a:t>
            </a:r>
            <a:r>
              <a:rPr sz="2400" dirty="0">
                <a:solidFill>
                  <a:srgbClr val="003399"/>
                </a:solidFill>
                <a:latin typeface="Arial" panose="020B0604020202020204"/>
                <a:cs typeface="Arial" panose="020B0604020202020204"/>
              </a:rPr>
              <a:t>stream, </a:t>
            </a:r>
            <a:r>
              <a:rPr sz="2400" spc="-5" dirty="0">
                <a:solidFill>
                  <a:srgbClr val="003399"/>
                </a:solidFill>
                <a:latin typeface="Arial" panose="020B0604020202020204"/>
                <a:cs typeface="Arial" panose="020B0604020202020204"/>
              </a:rPr>
              <a:t>single data</a:t>
            </a:r>
            <a:r>
              <a:rPr sz="2400" spc="4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stream</a:t>
            </a:r>
            <a:endParaRPr sz="2400" dirty="0">
              <a:latin typeface="Arial" panose="020B0604020202020204"/>
              <a:cs typeface="Arial" panose="020B0604020202020204"/>
            </a:endParaRPr>
          </a:p>
          <a:p>
            <a:pPr>
              <a:lnSpc>
                <a:spcPct val="100000"/>
              </a:lnSpc>
              <a:spcBef>
                <a:spcPts val="5"/>
              </a:spcBef>
              <a:buClr>
                <a:srgbClr val="0033CC"/>
              </a:buClr>
              <a:buFont typeface="Wingdings" panose="05000000000000000000"/>
              <a:buChar char=""/>
            </a:pPr>
            <a:endParaRPr sz="30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i="1" u="heavy" dirty="0">
                <a:solidFill>
                  <a:srgbClr val="C00000"/>
                </a:solidFill>
                <a:uFill>
                  <a:solidFill>
                    <a:srgbClr val="C00000"/>
                  </a:solidFill>
                </a:uFill>
                <a:latin typeface="Arial" panose="020B0604020202020204"/>
                <a:cs typeface="Arial" panose="020B0604020202020204"/>
              </a:rPr>
              <a:t>SIMD</a:t>
            </a:r>
            <a:r>
              <a:rPr sz="2400" i="1" dirty="0">
                <a:solidFill>
                  <a:srgbClr val="C00000"/>
                </a:solidFill>
                <a:latin typeface="Arial" panose="020B0604020202020204"/>
                <a:cs typeface="Arial" panose="020B0604020202020204"/>
              </a:rPr>
              <a:t> </a:t>
            </a:r>
            <a:r>
              <a:rPr sz="2400" dirty="0">
                <a:solidFill>
                  <a:srgbClr val="C00000"/>
                </a:solidFill>
                <a:latin typeface="Arial" panose="020B0604020202020204"/>
                <a:cs typeface="Arial" panose="020B0604020202020204"/>
              </a:rPr>
              <a:t>- </a:t>
            </a:r>
            <a:r>
              <a:rPr sz="2400" spc="-5" dirty="0">
                <a:solidFill>
                  <a:srgbClr val="C00000"/>
                </a:solidFill>
                <a:latin typeface="Arial" panose="020B0604020202020204"/>
                <a:cs typeface="Arial" panose="020B0604020202020204"/>
              </a:rPr>
              <a:t>Single instruction </a:t>
            </a:r>
            <a:r>
              <a:rPr sz="2400" dirty="0">
                <a:solidFill>
                  <a:srgbClr val="C00000"/>
                </a:solidFill>
                <a:latin typeface="Arial" panose="020B0604020202020204"/>
                <a:cs typeface="Arial" panose="020B0604020202020204"/>
              </a:rPr>
              <a:t>stream, </a:t>
            </a:r>
            <a:r>
              <a:rPr sz="2400" spc="-5" dirty="0">
                <a:solidFill>
                  <a:srgbClr val="C00000"/>
                </a:solidFill>
                <a:latin typeface="Arial" panose="020B0604020202020204"/>
                <a:cs typeface="Arial" panose="020B0604020202020204"/>
              </a:rPr>
              <a:t>multiple data</a:t>
            </a:r>
            <a:r>
              <a:rPr sz="2400" spc="65" dirty="0">
                <a:solidFill>
                  <a:srgbClr val="C00000"/>
                </a:solidFill>
                <a:latin typeface="Arial" panose="020B0604020202020204"/>
                <a:cs typeface="Arial" panose="020B0604020202020204"/>
              </a:rPr>
              <a:t> </a:t>
            </a:r>
            <a:r>
              <a:rPr sz="2400" spc="-5" dirty="0">
                <a:solidFill>
                  <a:srgbClr val="C00000"/>
                </a:solidFill>
                <a:latin typeface="Arial" panose="020B0604020202020204"/>
                <a:cs typeface="Arial" panose="020B0604020202020204"/>
              </a:rPr>
              <a:t>streams</a:t>
            </a:r>
            <a:endParaRPr lang="en-US" sz="2400" spc="-5" dirty="0">
              <a:solidFill>
                <a:srgbClr val="C00000"/>
              </a:solidFill>
              <a:latin typeface="Arial" panose="020B0604020202020204"/>
              <a:cs typeface="Arial" panose="020B0604020202020204"/>
            </a:endParaRPr>
          </a:p>
          <a:p>
            <a:pPr marL="812800" lvl="1" indent="-342900">
              <a:buClr>
                <a:srgbClr val="0033CC"/>
              </a:buClr>
              <a:buSzPct val="60000"/>
              <a:buFont typeface="Wingdings" panose="05000000000000000000"/>
              <a:buChar char=""/>
              <a:tabLst>
                <a:tab pos="354965" algn="l"/>
                <a:tab pos="355600" algn="l"/>
              </a:tabLst>
            </a:pPr>
            <a:r>
              <a:rPr lang="en-US" sz="2000" dirty="0">
                <a:solidFill>
                  <a:srgbClr val="6F2F9F"/>
                </a:solidFill>
                <a:latin typeface="Arial" panose="020B0604020202020204"/>
                <a:cs typeface="Arial" panose="020B0604020202020204"/>
              </a:rPr>
              <a:t>Extend pipelined execution of many data operations, superscalar</a:t>
            </a:r>
          </a:p>
          <a:p>
            <a:pPr marL="812800" lvl="1" indent="-342900">
              <a:buClr>
                <a:srgbClr val="0033CC"/>
              </a:buClr>
              <a:buSzPct val="60000"/>
              <a:buFont typeface="Wingdings" panose="05000000000000000000"/>
              <a:buChar char=""/>
              <a:tabLst>
                <a:tab pos="354965" algn="l"/>
                <a:tab pos="355600" algn="l"/>
              </a:tabLst>
            </a:pPr>
            <a:r>
              <a:rPr lang="en-US" sz="2000" dirty="0">
                <a:solidFill>
                  <a:srgbClr val="6F2F9F"/>
                </a:solidFill>
                <a:latin typeface="Arial" panose="020B0604020202020204"/>
                <a:cs typeface="Arial" panose="020B0604020202020204"/>
              </a:rPr>
              <a:t>Simultaneous parallel data operations in most instruction set. E.g. SSE( streaming SIMD extensions), AVX</a:t>
            </a:r>
            <a:endParaRPr sz="2000" dirty="0">
              <a:solidFill>
                <a:srgbClr val="6F2F9F"/>
              </a:solidFill>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6F2F9F"/>
                </a:solidFill>
                <a:latin typeface="Arial" panose="020B0604020202020204"/>
                <a:cs typeface="Arial" panose="020B0604020202020204"/>
              </a:rPr>
              <a:t>New: </a:t>
            </a:r>
            <a:r>
              <a:rPr sz="2000" i="1" u="heavy" spc="-5" dirty="0">
                <a:solidFill>
                  <a:srgbClr val="6F2F9F"/>
                </a:solidFill>
                <a:uFill>
                  <a:solidFill>
                    <a:srgbClr val="6F2F9F"/>
                  </a:solidFill>
                </a:uFill>
                <a:latin typeface="Arial" panose="020B0604020202020204"/>
                <a:cs typeface="Arial" panose="020B0604020202020204"/>
              </a:rPr>
              <a:t>SIMT</a:t>
            </a:r>
            <a:r>
              <a:rPr sz="2000" i="1" spc="-5"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 Single Instruction Multiple Threads (for</a:t>
            </a:r>
            <a:r>
              <a:rPr sz="2000" spc="-145"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GPUs)</a:t>
            </a:r>
            <a:endParaRPr sz="2000" dirty="0">
              <a:latin typeface="Arial" panose="020B0604020202020204"/>
              <a:cs typeface="Arial" panose="020B0604020202020204"/>
            </a:endParaRPr>
          </a:p>
          <a:p>
            <a:pPr lvl="1">
              <a:lnSpc>
                <a:spcPct val="100000"/>
              </a:lnSpc>
              <a:spcBef>
                <a:spcPts val="50"/>
              </a:spcBef>
              <a:buClr>
                <a:srgbClr val="003399"/>
              </a:buClr>
              <a:buFont typeface="Wingdings" panose="05000000000000000000"/>
              <a:buChar char=""/>
            </a:pPr>
            <a:endParaRPr sz="25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i="1" u="heavy" dirty="0">
                <a:solidFill>
                  <a:srgbClr val="003399"/>
                </a:solidFill>
                <a:uFill>
                  <a:solidFill>
                    <a:srgbClr val="003399"/>
                  </a:solidFill>
                </a:uFill>
                <a:latin typeface="Arial" panose="020B0604020202020204"/>
                <a:cs typeface="Arial" panose="020B0604020202020204"/>
              </a:rPr>
              <a:t>MISD</a:t>
            </a:r>
            <a:r>
              <a:rPr sz="2400" i="1"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Multiple instruction </a:t>
            </a:r>
            <a:r>
              <a:rPr sz="2400" dirty="0">
                <a:solidFill>
                  <a:srgbClr val="003399"/>
                </a:solidFill>
                <a:latin typeface="Arial" panose="020B0604020202020204"/>
                <a:cs typeface="Arial" panose="020B0604020202020204"/>
              </a:rPr>
              <a:t>streams, </a:t>
            </a:r>
            <a:r>
              <a:rPr sz="2400" spc="-5" dirty="0">
                <a:solidFill>
                  <a:srgbClr val="003399"/>
                </a:solidFill>
                <a:latin typeface="Arial" panose="020B0604020202020204"/>
                <a:cs typeface="Arial" panose="020B0604020202020204"/>
              </a:rPr>
              <a:t>single data</a:t>
            </a:r>
            <a:r>
              <a:rPr sz="2400" spc="2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stream</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FF0000"/>
                </a:solidFill>
                <a:latin typeface="Arial" panose="020B0604020202020204"/>
                <a:cs typeface="Arial" panose="020B0604020202020204"/>
              </a:rPr>
              <a:t>No commercial</a:t>
            </a:r>
            <a:r>
              <a:rPr sz="2000" spc="-6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implementation</a:t>
            </a:r>
          </a:p>
          <a:p>
            <a:pPr lvl="1">
              <a:lnSpc>
                <a:spcPct val="100000"/>
              </a:lnSpc>
              <a:spcBef>
                <a:spcPts val="50"/>
              </a:spcBef>
              <a:buClr>
                <a:srgbClr val="003399"/>
              </a:buClr>
              <a:buFont typeface="Wingdings" panose="05000000000000000000"/>
              <a:buChar char=""/>
            </a:pPr>
            <a:endParaRPr sz="25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i="1" u="heavy" dirty="0">
                <a:solidFill>
                  <a:srgbClr val="003399"/>
                </a:solidFill>
                <a:uFill>
                  <a:solidFill>
                    <a:srgbClr val="003399"/>
                  </a:solidFill>
                </a:uFill>
                <a:latin typeface="Arial" panose="020B0604020202020204"/>
                <a:cs typeface="Arial" panose="020B0604020202020204"/>
              </a:rPr>
              <a:t>MIMD</a:t>
            </a:r>
            <a:r>
              <a:rPr sz="2400" i="1"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Multiple instruction </a:t>
            </a:r>
            <a:r>
              <a:rPr sz="2400" dirty="0">
                <a:solidFill>
                  <a:srgbClr val="003399"/>
                </a:solidFill>
                <a:latin typeface="Arial" panose="020B0604020202020204"/>
                <a:cs typeface="Arial" panose="020B0604020202020204"/>
              </a:rPr>
              <a:t>streams, </a:t>
            </a:r>
            <a:r>
              <a:rPr sz="2400" spc="-5" dirty="0">
                <a:solidFill>
                  <a:srgbClr val="003399"/>
                </a:solidFill>
                <a:latin typeface="Arial" panose="020B0604020202020204"/>
                <a:cs typeface="Arial" panose="020B0604020202020204"/>
              </a:rPr>
              <a:t>multiple data</a:t>
            </a:r>
            <a:r>
              <a:rPr sz="2400" spc="3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streams</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Tightly-coupled</a:t>
            </a:r>
            <a:r>
              <a:rPr sz="2000" spc="-3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MIMD</a:t>
            </a:r>
            <a:r>
              <a:rPr lang="en-US" sz="2000" dirty="0">
                <a:solidFill>
                  <a:srgbClr val="0033CC"/>
                </a:solidFill>
                <a:latin typeface="Arial" panose="020B0604020202020204"/>
                <a:cs typeface="Arial" panose="020B0604020202020204"/>
              </a:rPr>
              <a:t> (shared memory, NUMAs),</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OpenMP and </a:t>
            </a:r>
            <a:r>
              <a:rPr lang="en-US" altLang="zh-CN" sz="2000" dirty="0" err="1">
                <a:solidFill>
                  <a:srgbClr val="0033CC"/>
                </a:solidFill>
                <a:latin typeface="Arial" panose="020B0604020202020204"/>
                <a:cs typeface="Arial" panose="020B0604020202020204"/>
              </a:rPr>
              <a:t>Pthreads</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Loosely-coupled</a:t>
            </a:r>
            <a:r>
              <a:rPr sz="2000" spc="-5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MIMD</a:t>
            </a:r>
            <a:r>
              <a:rPr lang="en-US" sz="2000" dirty="0">
                <a:solidFill>
                  <a:srgbClr val="0033CC"/>
                </a:solidFill>
                <a:latin typeface="Arial" panose="020B0604020202020204"/>
                <a:cs typeface="Arial" panose="020B0604020202020204"/>
              </a:rPr>
              <a:t> (distributed memory system, e.g. cluster), MPI</a:t>
            </a:r>
            <a:endParaRPr sz="2000" dirty="0">
              <a:latin typeface="Arial" panose="020B0604020202020204"/>
              <a:cs typeface="Arial" panose="020B0604020202020204"/>
            </a:endParaRPr>
          </a:p>
        </p:txBody>
      </p:sp>
      <p:sp>
        <p:nvSpPr>
          <p:cNvPr id="5" name="object 5"/>
          <p:cNvSpPr/>
          <p:nvPr/>
        </p:nvSpPr>
        <p:spPr>
          <a:xfrm>
            <a:off x="8775954" y="1143"/>
            <a:ext cx="369570" cy="2454910"/>
          </a:xfrm>
          <a:custGeom>
            <a:avLst/>
            <a:gdLst/>
            <a:ahLst/>
            <a:cxnLst/>
            <a:rect l="l" t="t" r="r" b="b"/>
            <a:pathLst>
              <a:path w="369570" h="2454910">
                <a:moveTo>
                  <a:pt x="369328" y="0"/>
                </a:moveTo>
                <a:lnTo>
                  <a:pt x="0" y="0"/>
                </a:lnTo>
                <a:lnTo>
                  <a:pt x="0" y="2454529"/>
                </a:lnTo>
                <a:lnTo>
                  <a:pt x="369328" y="2454529"/>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2720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Classes </a:t>
            </a:r>
            <a:r>
              <a:rPr sz="1800" dirty="0">
                <a:solidFill>
                  <a:srgbClr val="0066FF"/>
                </a:solidFill>
                <a:latin typeface="Arial" panose="020B0604020202020204"/>
                <a:cs typeface="Arial" panose="020B0604020202020204"/>
              </a:rPr>
              <a:t>of</a:t>
            </a:r>
            <a:r>
              <a:rPr sz="1800" spc="-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Computers</a:t>
            </a:r>
            <a:endParaRPr sz="18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5</a:t>
            </a:fld>
            <a:endParaRPr sz="1200">
              <a:latin typeface="Arial" panose="020B0604020202020204"/>
              <a:cs typeface="Arial" panose="020B060402020202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43048" y="94448"/>
            <a:ext cx="4839889" cy="599138"/>
          </a:xfrm>
          <a:prstGeom prst="rect">
            <a:avLst/>
          </a:prstGeom>
        </p:spPr>
        <p:txBody>
          <a:bodyPr vert="horz" wrap="square" lIns="0" tIns="12700" rIns="0" bIns="0" rtlCol="0">
            <a:spAutoFit/>
          </a:bodyPr>
          <a:lstStyle/>
          <a:p>
            <a:pPr marL="12700">
              <a:lnSpc>
                <a:spcPct val="100000"/>
              </a:lnSpc>
              <a:spcBef>
                <a:spcPts val="100"/>
              </a:spcBef>
            </a:pPr>
            <a:r>
              <a:rPr dirty="0"/>
              <a:t>6</a:t>
            </a:r>
            <a:r>
              <a:rPr spc="-40" dirty="0"/>
              <a:t> </a:t>
            </a:r>
            <a:r>
              <a:rPr spc="-5" dirty="0"/>
              <a:t>Scatter-gather</a:t>
            </a:r>
          </a:p>
        </p:txBody>
      </p:sp>
      <p:sp>
        <p:nvSpPr>
          <p:cNvPr id="4" name="object 4"/>
          <p:cNvSpPr txBox="1"/>
          <p:nvPr/>
        </p:nvSpPr>
        <p:spPr>
          <a:xfrm>
            <a:off x="402437" y="790447"/>
            <a:ext cx="8078470" cy="3139321"/>
          </a:xfrm>
          <a:prstGeom prst="rect">
            <a:avLst/>
          </a:prstGeom>
        </p:spPr>
        <p:txBody>
          <a:bodyPr vert="horz" wrap="square" lIns="0" tIns="12700" rIns="0" bIns="0" rtlCol="0">
            <a:spAutoFit/>
          </a:bodyPr>
          <a:lstStyle/>
          <a:p>
            <a:pPr marL="355600" marR="5080" indent="-342900">
              <a:lnSpc>
                <a:spcPct val="100000"/>
              </a:lnSpc>
              <a:spcBef>
                <a:spcPts val="100"/>
              </a:spcBef>
              <a:buClr>
                <a:srgbClr val="0033CC"/>
              </a:buClr>
              <a:buSzPct val="60000"/>
              <a:buFont typeface="Wingdings" panose="05000000000000000000"/>
              <a:buChar char=""/>
              <a:tabLst>
                <a:tab pos="354965" algn="l"/>
                <a:tab pos="355600" algn="l"/>
              </a:tabLst>
            </a:pPr>
            <a:r>
              <a:rPr lang="en-US" altLang="zh-CN" sz="2400" spc="-5" dirty="0">
                <a:solidFill>
                  <a:srgbClr val="003399"/>
                </a:solidFill>
                <a:latin typeface="Arial" panose="020B0604020202020204"/>
                <a:cs typeface="Arial" panose="020B0604020202020204"/>
              </a:rPr>
              <a:t>Support moving between compressed representation and normal representation of a sparse matrix or vector.</a:t>
            </a:r>
            <a:endParaRPr lang="en-US" sz="2400" spc="-5" dirty="0">
              <a:solidFill>
                <a:srgbClr val="003399"/>
              </a:solidFill>
              <a:latin typeface="Arial" panose="020B0604020202020204"/>
              <a:cs typeface="Arial" panose="020B0604020202020204"/>
            </a:endParaRPr>
          </a:p>
          <a:p>
            <a:pPr marL="355600" marR="5080" indent="-342900">
              <a:lnSpc>
                <a:spcPct val="100000"/>
              </a:lnSpc>
              <a:spcBef>
                <a:spcPts val="100"/>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Consider </a:t>
            </a:r>
            <a:r>
              <a:rPr sz="2400" spc="-5" dirty="0">
                <a:solidFill>
                  <a:srgbClr val="FF0000"/>
                </a:solidFill>
                <a:latin typeface="Arial" panose="020B0604020202020204"/>
                <a:cs typeface="Arial" panose="020B0604020202020204"/>
              </a:rPr>
              <a:t>sparse </a:t>
            </a:r>
            <a:r>
              <a:rPr sz="2400" dirty="0">
                <a:solidFill>
                  <a:srgbClr val="FF0000"/>
                </a:solidFill>
                <a:latin typeface="Arial" panose="020B0604020202020204"/>
                <a:cs typeface="Arial" panose="020B0604020202020204"/>
              </a:rPr>
              <a:t>vectors </a:t>
            </a:r>
            <a:r>
              <a:rPr sz="2400" dirty="0">
                <a:solidFill>
                  <a:srgbClr val="003399"/>
                </a:solidFill>
                <a:latin typeface="Arial" panose="020B0604020202020204"/>
                <a:cs typeface="Arial" panose="020B0604020202020204"/>
              </a:rPr>
              <a:t>A &amp; </a:t>
            </a:r>
            <a:r>
              <a:rPr sz="2400" spc="-5" dirty="0">
                <a:solidFill>
                  <a:srgbClr val="003399"/>
                </a:solidFill>
                <a:latin typeface="Arial" panose="020B0604020202020204"/>
                <a:cs typeface="Arial" panose="020B0604020202020204"/>
              </a:rPr>
              <a:t>C and </a:t>
            </a:r>
            <a:r>
              <a:rPr sz="2400" i="1" u="heavy" spc="-5" dirty="0">
                <a:solidFill>
                  <a:srgbClr val="003399"/>
                </a:solidFill>
                <a:uFill>
                  <a:solidFill>
                    <a:srgbClr val="003399"/>
                  </a:solidFill>
                </a:uFill>
                <a:latin typeface="Arial" panose="020B0604020202020204"/>
                <a:cs typeface="Arial" panose="020B0604020202020204"/>
              </a:rPr>
              <a:t>vector indices</a:t>
            </a:r>
            <a:r>
              <a:rPr sz="2400" i="1"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K &amp; M.  A </a:t>
            </a:r>
            <a:r>
              <a:rPr sz="2400" spc="-5" dirty="0">
                <a:solidFill>
                  <a:srgbClr val="003399"/>
                </a:solidFill>
                <a:latin typeface="Arial" panose="020B0604020202020204"/>
                <a:cs typeface="Arial" panose="020B0604020202020204"/>
              </a:rPr>
              <a:t>and C have </a:t>
            </a:r>
            <a:r>
              <a:rPr sz="2400" dirty="0">
                <a:solidFill>
                  <a:srgbClr val="003399"/>
                </a:solidFill>
                <a:latin typeface="Arial" panose="020B0604020202020204"/>
                <a:cs typeface="Arial" panose="020B0604020202020204"/>
              </a:rPr>
              <a:t>the </a:t>
            </a:r>
            <a:r>
              <a:rPr sz="2400" spc="-5" dirty="0">
                <a:solidFill>
                  <a:srgbClr val="003399"/>
                </a:solidFill>
                <a:latin typeface="Arial" panose="020B0604020202020204"/>
                <a:cs typeface="Arial" panose="020B0604020202020204"/>
              </a:rPr>
              <a:t>same number (n) of</a:t>
            </a:r>
            <a:r>
              <a:rPr sz="2400" spc="5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non-zeros:</a:t>
            </a:r>
            <a:endParaRPr sz="2400" dirty="0">
              <a:latin typeface="Arial" panose="020B0604020202020204"/>
              <a:cs typeface="Arial" panose="020B0604020202020204"/>
            </a:endParaRPr>
          </a:p>
          <a:p>
            <a:pPr marL="756285">
              <a:lnSpc>
                <a:spcPct val="100000"/>
              </a:lnSpc>
              <a:spcBef>
                <a:spcPts val="485"/>
              </a:spcBef>
            </a:pPr>
            <a:r>
              <a:rPr sz="2000" dirty="0">
                <a:solidFill>
                  <a:srgbClr val="0033CC"/>
                </a:solidFill>
                <a:latin typeface="Arial" panose="020B0604020202020204"/>
                <a:cs typeface="Arial" panose="020B0604020202020204"/>
              </a:rPr>
              <a:t>for (i = 0; i &lt; n;</a:t>
            </a:r>
            <a:r>
              <a:rPr sz="2000" spc="-10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i=i+1)</a:t>
            </a:r>
            <a:endParaRPr sz="2000" dirty="0">
              <a:latin typeface="Arial" panose="020B0604020202020204"/>
              <a:cs typeface="Arial" panose="020B0604020202020204"/>
            </a:endParaRPr>
          </a:p>
          <a:p>
            <a:pPr marL="927100">
              <a:lnSpc>
                <a:spcPct val="100000"/>
              </a:lnSpc>
              <a:spcBef>
                <a:spcPts val="480"/>
              </a:spcBef>
            </a:pPr>
            <a:r>
              <a:rPr sz="2000" spc="-5" dirty="0">
                <a:solidFill>
                  <a:srgbClr val="0033CC"/>
                </a:solidFill>
                <a:latin typeface="Arial" panose="020B0604020202020204"/>
                <a:cs typeface="Arial" panose="020B0604020202020204"/>
              </a:rPr>
              <a:t>A[K[i]] </a:t>
            </a:r>
            <a:r>
              <a:rPr sz="2000" dirty="0">
                <a:solidFill>
                  <a:srgbClr val="0033CC"/>
                </a:solidFill>
                <a:latin typeface="Arial" panose="020B0604020202020204"/>
                <a:cs typeface="Arial" panose="020B0604020202020204"/>
              </a:rPr>
              <a:t>= </a:t>
            </a:r>
            <a:r>
              <a:rPr sz="2000" spc="-5" dirty="0">
                <a:solidFill>
                  <a:srgbClr val="0033CC"/>
                </a:solidFill>
                <a:latin typeface="Arial" panose="020B0604020202020204"/>
                <a:cs typeface="Arial" panose="020B0604020202020204"/>
              </a:rPr>
              <a:t>A[K[i]] </a:t>
            </a:r>
            <a:r>
              <a:rPr sz="2000" dirty="0">
                <a:solidFill>
                  <a:srgbClr val="0033CC"/>
                </a:solidFill>
                <a:latin typeface="Arial" panose="020B0604020202020204"/>
                <a:cs typeface="Arial" panose="020B0604020202020204"/>
              </a:rPr>
              <a:t>+</a:t>
            </a:r>
            <a:r>
              <a:rPr sz="2000" spc="-55" dirty="0">
                <a:solidFill>
                  <a:srgbClr val="0033CC"/>
                </a:solidFill>
                <a:latin typeface="Arial" panose="020B0604020202020204"/>
                <a:cs typeface="Arial" panose="020B0604020202020204"/>
              </a:rPr>
              <a:t> </a:t>
            </a:r>
            <a:r>
              <a:rPr sz="2000" spc="-5" dirty="0">
                <a:solidFill>
                  <a:srgbClr val="0033CC"/>
                </a:solidFill>
                <a:latin typeface="Arial" panose="020B0604020202020204"/>
                <a:cs typeface="Arial" panose="020B0604020202020204"/>
              </a:rPr>
              <a:t>C[M[i]];</a:t>
            </a:r>
            <a:endParaRPr sz="2000" dirty="0">
              <a:latin typeface="Arial" panose="020B0604020202020204"/>
              <a:cs typeface="Arial" panose="020B0604020202020204"/>
            </a:endParaRPr>
          </a:p>
          <a:p>
            <a:pPr marL="12700">
              <a:lnSpc>
                <a:spcPct val="100000"/>
              </a:lnSpc>
              <a:spcBef>
                <a:spcPts val="570"/>
              </a:spcBef>
            </a:pPr>
            <a:r>
              <a:rPr lang="en-US" sz="2400" spc="-5" dirty="0">
                <a:solidFill>
                  <a:srgbClr val="003399"/>
                </a:solidFill>
                <a:latin typeface="Arial" panose="020B0604020202020204"/>
                <a:cs typeface="Arial" panose="020B0604020202020204"/>
              </a:rPr>
              <a:t>x</a:t>
            </a:r>
            <a:r>
              <a:rPr lang="en-US" altLang="zh-CN" sz="2400" spc="-5" dirty="0">
                <a:solidFill>
                  <a:srgbClr val="003399"/>
                </a:solidFill>
                <a:latin typeface="Arial" panose="020B0604020202020204"/>
                <a:cs typeface="Arial" panose="020B0604020202020204"/>
              </a:rPr>
              <a:t>7</a:t>
            </a:r>
            <a:r>
              <a:rPr sz="2400" spc="-5" dirty="0">
                <a:solidFill>
                  <a:srgbClr val="003399"/>
                </a:solidFill>
                <a:latin typeface="Arial" panose="020B0604020202020204"/>
                <a:cs typeface="Arial" panose="020B0604020202020204"/>
              </a:rPr>
              <a:t>, </a:t>
            </a:r>
            <a:r>
              <a:rPr lang="en-US" altLang="zh-CN" sz="2400" spc="-5" dirty="0">
                <a:solidFill>
                  <a:srgbClr val="003399"/>
                </a:solidFill>
                <a:latin typeface="Arial" panose="020B0604020202020204"/>
                <a:cs typeface="Arial" panose="020B0604020202020204"/>
              </a:rPr>
              <a:t>x5</a:t>
            </a:r>
            <a:r>
              <a:rPr sz="2400" spc="-5" dirty="0">
                <a:solidFill>
                  <a:srgbClr val="003399"/>
                </a:solidFill>
                <a:latin typeface="Arial" panose="020B0604020202020204"/>
                <a:cs typeface="Arial" panose="020B0604020202020204"/>
              </a:rPr>
              <a:t>, </a:t>
            </a:r>
            <a:r>
              <a:rPr lang="en-US" sz="2400" spc="-5" dirty="0">
                <a:solidFill>
                  <a:srgbClr val="003399"/>
                </a:solidFill>
                <a:latin typeface="Arial" panose="020B0604020202020204"/>
                <a:cs typeface="Arial" panose="020B0604020202020204"/>
              </a:rPr>
              <a:t>x28</a:t>
            </a:r>
            <a:r>
              <a:rPr sz="2400" spc="-5" dirty="0">
                <a:solidFill>
                  <a:srgbClr val="003399"/>
                </a:solidFill>
                <a:latin typeface="Arial" panose="020B0604020202020204"/>
                <a:cs typeface="Arial" panose="020B0604020202020204"/>
              </a:rPr>
              <a:t> and </a:t>
            </a:r>
            <a:r>
              <a:rPr lang="en-US" sz="2400" spc="-5" dirty="0">
                <a:solidFill>
                  <a:srgbClr val="003399"/>
                </a:solidFill>
                <a:latin typeface="Arial" panose="020B0604020202020204"/>
                <a:cs typeface="Arial" panose="020B0604020202020204"/>
              </a:rPr>
              <a:t>x6</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the </a:t>
            </a:r>
            <a:r>
              <a:rPr sz="2400" spc="-5" dirty="0">
                <a:solidFill>
                  <a:srgbClr val="003399"/>
                </a:solidFill>
                <a:latin typeface="Arial" panose="020B0604020202020204"/>
                <a:cs typeface="Arial" panose="020B0604020202020204"/>
              </a:rPr>
              <a:t>starting addresses </a:t>
            </a:r>
            <a:r>
              <a:rPr sz="2400" dirty="0">
                <a:solidFill>
                  <a:srgbClr val="003399"/>
                </a:solidFill>
                <a:latin typeface="Arial" panose="020B0604020202020204"/>
                <a:cs typeface="Arial" panose="020B0604020202020204"/>
              </a:rPr>
              <a:t>of</a:t>
            </a:r>
            <a:r>
              <a:rPr sz="2400" spc="6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vectors</a:t>
            </a:r>
            <a:endParaRPr sz="2400" dirty="0">
              <a:latin typeface="Arial" panose="020B0604020202020204"/>
              <a:cs typeface="Arial" panose="020B0604020202020204"/>
            </a:endParaRPr>
          </a:p>
          <a:p>
            <a:pPr marL="355600" indent="-342900">
              <a:lnSpc>
                <a:spcPct val="100000"/>
              </a:lnSpc>
              <a:spcBef>
                <a:spcPts val="580"/>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Use index</a:t>
            </a:r>
            <a:r>
              <a:rPr sz="2400" spc="1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vector:</a:t>
            </a:r>
            <a:endParaRPr sz="2400" dirty="0">
              <a:latin typeface="Arial" panose="020B0604020202020204"/>
              <a:cs typeface="Arial" panose="020B0604020202020204"/>
            </a:endParaRPr>
          </a:p>
        </p:txBody>
      </p:sp>
      <p:sp>
        <p:nvSpPr>
          <p:cNvPr id="6" name="object 6"/>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7" name="object 7"/>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object 4"/>
          <p:cNvSpPr txBox="1"/>
          <p:nvPr/>
        </p:nvSpPr>
        <p:spPr>
          <a:xfrm>
            <a:off x="898181" y="3811152"/>
            <a:ext cx="8059897" cy="2966838"/>
          </a:xfrm>
          <a:prstGeom prst="rect">
            <a:avLst/>
          </a:prstGeom>
        </p:spPr>
        <p:txBody>
          <a:bodyPr vert="horz" wrap="square" lIns="0" tIns="12065" rIns="0" bIns="0" rtlCol="0">
            <a:spAutoFit/>
          </a:bodyPr>
          <a:lstStyle/>
          <a:p>
            <a:r>
              <a:rPr lang="en-US" sz="2400" dirty="0"/>
              <a:t>vsetdcfg 	4*FP64 	# 4 64b FP vector registers</a:t>
            </a:r>
          </a:p>
          <a:p>
            <a:r>
              <a:rPr lang="en-US" sz="2400" dirty="0"/>
              <a:t>vld 		v0, x7 		# Load K[]</a:t>
            </a:r>
          </a:p>
          <a:p>
            <a:r>
              <a:rPr lang="en-US" sz="2400" dirty="0" err="1"/>
              <a:t>vld</a:t>
            </a:r>
            <a:r>
              <a:rPr lang="en-US" altLang="zh-CN" sz="2400" dirty="0" err="1"/>
              <a:t>i</a:t>
            </a:r>
            <a:r>
              <a:rPr lang="en-US" sz="2400" dirty="0"/>
              <a:t> 		v1, x5, v0) 	# Load A[K[]]</a:t>
            </a:r>
          </a:p>
          <a:p>
            <a:r>
              <a:rPr lang="en-US" sz="2400" dirty="0"/>
              <a:t>vld 		v2, x28 	# Load M[]</a:t>
            </a:r>
          </a:p>
          <a:p>
            <a:r>
              <a:rPr lang="en-US" sz="2400" dirty="0" err="1"/>
              <a:t>vldi</a:t>
            </a:r>
            <a:r>
              <a:rPr lang="en-US" sz="2400" dirty="0"/>
              <a:t> 		v3, x6, v2) 	# Load C[M[]]</a:t>
            </a:r>
          </a:p>
          <a:p>
            <a:r>
              <a:rPr lang="en-US" sz="2400" dirty="0" err="1"/>
              <a:t>vadd</a:t>
            </a:r>
            <a:r>
              <a:rPr lang="en-US" sz="2400" dirty="0"/>
              <a:t> 		v1, v1, v3 	# Add them</a:t>
            </a:r>
          </a:p>
          <a:p>
            <a:r>
              <a:rPr lang="en-US" sz="2400" dirty="0" err="1"/>
              <a:t>vst</a:t>
            </a:r>
            <a:r>
              <a:rPr lang="en-US" altLang="zh-CN" sz="2400" dirty="0" err="1"/>
              <a:t>i</a:t>
            </a:r>
            <a:r>
              <a:rPr lang="en-US" sz="2400" dirty="0"/>
              <a:t> 		v1, x5, v0) 	# Store A[K[]]</a:t>
            </a:r>
          </a:p>
          <a:p>
            <a:r>
              <a:rPr lang="en-US" sz="2400" dirty="0" err="1"/>
              <a:t>vdisable</a:t>
            </a:r>
            <a:r>
              <a:rPr lang="en-US" sz="2400" dirty="0"/>
              <a:t> 			# Disable vector registers</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12618" y="137193"/>
            <a:ext cx="3802396" cy="599780"/>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a:cs typeface="Arial" panose="020B0604020202020204"/>
              </a:rPr>
              <a:t>Multiple Lanes</a:t>
            </a:r>
            <a:r>
              <a:rPr sz="2000" i="1" spc="-10" dirty="0">
                <a:solidFill>
                  <a:srgbClr val="003399"/>
                </a:solidFill>
                <a:latin typeface="Arial" panose="020B0604020202020204"/>
                <a:cs typeface="Arial" panose="020B0604020202020204"/>
              </a:rPr>
              <a:t> </a:t>
            </a:r>
            <a:r>
              <a:rPr lang="zh-CN" altLang="en-US" sz="2000" i="1" spc="-10" dirty="0">
                <a:solidFill>
                  <a:srgbClr val="003399"/>
                </a:solidFill>
                <a:latin typeface="Arial" panose="020B0604020202020204"/>
                <a:cs typeface="Arial" panose="020B0604020202020204"/>
              </a:rPr>
              <a:t>（多条车道）</a:t>
            </a:r>
            <a:r>
              <a:rPr sz="2000" dirty="0">
                <a:solidFill>
                  <a:srgbClr val="003399"/>
                </a:solidFill>
                <a:latin typeface="Wingdings" panose="05000000000000000000"/>
                <a:cs typeface="Wingdings" panose="05000000000000000000"/>
              </a:rPr>
              <a:t></a:t>
            </a:r>
            <a:r>
              <a:rPr lang="en-US"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processing more than one element per clock</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cycle</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Length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（向量长度寄存器）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non-</a:t>
            </a:r>
            <a:r>
              <a:rPr lang="en-US" sz="2000" dirty="0">
                <a:solidFill>
                  <a:srgbClr val="003399"/>
                </a:solidFill>
                <a:latin typeface="Arial" panose="020B0604020202020204"/>
                <a:cs typeface="Arial" panose="020B0604020202020204"/>
              </a:rPr>
              <a:t>32</a:t>
            </a:r>
            <a:r>
              <a:rPr sz="2000" dirty="0">
                <a:solidFill>
                  <a:srgbClr val="003399"/>
                </a:solidFill>
                <a:latin typeface="Arial" panose="020B0604020202020204"/>
                <a:cs typeface="Arial" panose="020B0604020202020204"/>
              </a:rPr>
              <a:t> wide</a:t>
            </a:r>
            <a:r>
              <a:rPr sz="2000" spc="-8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a:cs typeface="Arial" panose="020B0604020202020204"/>
              </a:rPr>
              <a:t>Vector Mask Registers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（向量遮罩寄存器）</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IF statements in vector</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code</a:t>
            </a:r>
            <a:endParaRPr sz="2000" dirty="0">
              <a:latin typeface="Arial" panose="020B0604020202020204"/>
              <a:cs typeface="Arial" panose="020B0604020202020204"/>
            </a:endParaRPr>
          </a:p>
          <a:p>
            <a:pPr marL="469900" marR="36068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Memory </a:t>
            </a:r>
            <a:r>
              <a:rPr sz="2000" i="1" u="heavy" dirty="0">
                <a:solidFill>
                  <a:srgbClr val="003399"/>
                </a:solidFill>
                <a:uFill>
                  <a:solidFill>
                    <a:srgbClr val="003399"/>
                  </a:solidFill>
                </a:uFill>
                <a:latin typeface="Arial" panose="020B0604020202020204"/>
                <a:cs typeface="Arial" panose="020B0604020202020204"/>
              </a:rPr>
              <a:t>Banks</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（内存组）</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memory system optimizations to support</a:t>
            </a:r>
            <a:r>
              <a:rPr sz="2000" spc="-10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vector  processors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a:cs typeface="Arial" panose="020B0604020202020204"/>
              </a:rPr>
              <a:t>Stride</a:t>
            </a:r>
            <a:r>
              <a:rPr sz="2000" i="1" dirty="0">
                <a:solidFill>
                  <a:srgbClr val="003399"/>
                </a:solidFill>
                <a:latin typeface="Arial" panose="020B0604020202020204"/>
                <a:cs typeface="Arial" panose="020B0604020202020204"/>
              </a:rPr>
              <a:t> </a:t>
            </a:r>
            <a:r>
              <a:rPr lang="zh-CN" altLang="en-US" sz="2000" i="1" dirty="0">
                <a:solidFill>
                  <a:srgbClr val="003399"/>
                </a:solidFill>
                <a:latin typeface="Arial" panose="020B0604020202020204"/>
                <a:cs typeface="Arial" panose="020B0604020202020204"/>
              </a:rPr>
              <a:t>（步幅）</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multi-dimensional</a:t>
            </a:r>
            <a:r>
              <a:rPr sz="2000" spc="-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arrays</a:t>
            </a:r>
            <a:endParaRPr sz="2000" dirty="0">
              <a:latin typeface="Arial" panose="020B0604020202020204"/>
              <a:cs typeface="Arial" panose="020B0604020202020204"/>
            </a:endParaRPr>
          </a:p>
          <a:p>
            <a:pPr marL="469900" indent="-45720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a:cs typeface="Arial" panose="020B0604020202020204"/>
              </a:rPr>
              <a:t>Scatter-Gather</a:t>
            </a:r>
            <a:r>
              <a:rPr sz="2000" i="1" spc="-5" dirty="0">
                <a:solidFill>
                  <a:srgbClr val="003399"/>
                </a:solidFill>
                <a:latin typeface="Arial" panose="020B0604020202020204"/>
                <a:cs typeface="Arial" panose="020B0604020202020204"/>
              </a:rPr>
              <a:t> </a:t>
            </a:r>
            <a:r>
              <a:rPr lang="zh-CN" altLang="en-US" sz="2000" i="1" spc="-5" dirty="0">
                <a:solidFill>
                  <a:srgbClr val="003399"/>
                </a:solidFill>
                <a:latin typeface="Arial" panose="020B0604020202020204"/>
                <a:cs typeface="Arial" panose="020B0604020202020204"/>
              </a:rPr>
              <a:t>（分散</a:t>
            </a:r>
            <a:r>
              <a:rPr lang="en-US" altLang="zh-CN"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集中）</a:t>
            </a:r>
            <a:r>
              <a:rPr sz="2000" spc="5" dirty="0">
                <a:solidFill>
                  <a:srgbClr val="003399"/>
                </a:solidFill>
                <a:latin typeface="Wingdings" panose="05000000000000000000"/>
                <a:cs typeface="Wingdings" panose="05000000000000000000"/>
              </a:rPr>
              <a:t></a:t>
            </a:r>
            <a:r>
              <a:rPr sz="2000" spc="5"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handling sparse</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matrices</a:t>
            </a:r>
            <a:endParaRPr sz="2000" dirty="0">
              <a:latin typeface="Arial" panose="020B0604020202020204"/>
              <a:cs typeface="Arial" panose="020B0604020202020204"/>
            </a:endParaRPr>
          </a:p>
          <a:p>
            <a:pPr marL="469900" marR="316865" indent="-45720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a:cs typeface="Arial" panose="020B0604020202020204"/>
              </a:rPr>
              <a:t>Programming </a:t>
            </a:r>
            <a:r>
              <a:rPr sz="2000" i="1" u="heavy" dirty="0">
                <a:solidFill>
                  <a:srgbClr val="FF0000"/>
                </a:solidFill>
                <a:uFill>
                  <a:solidFill>
                    <a:srgbClr val="003399"/>
                  </a:solidFill>
                </a:uFill>
                <a:latin typeface="Arial" panose="020B0604020202020204"/>
                <a:cs typeface="Arial" panose="020B0604020202020204"/>
              </a:rPr>
              <a:t>Vector Architectures</a:t>
            </a:r>
            <a:r>
              <a:rPr sz="2000" i="1" dirty="0">
                <a:solidFill>
                  <a:srgbClr val="FF0000"/>
                </a:solidFill>
                <a:latin typeface="Arial" panose="020B0604020202020204"/>
                <a:cs typeface="Arial" panose="020B0604020202020204"/>
              </a:rPr>
              <a:t> </a:t>
            </a:r>
            <a:r>
              <a:rPr lang="zh-CN" altLang="en-US" sz="2000" i="1" dirty="0">
                <a:solidFill>
                  <a:srgbClr val="FF0000"/>
                </a:solidFill>
                <a:latin typeface="Arial" panose="020B0604020202020204"/>
                <a:cs typeface="Arial" panose="020B0604020202020204"/>
              </a:rPr>
              <a:t>（向量体系结构编程）</a:t>
            </a:r>
            <a:r>
              <a:rPr sz="2000" dirty="0">
                <a:solidFill>
                  <a:srgbClr val="FF0000"/>
                </a:solidFill>
                <a:latin typeface="Wingdings" panose="05000000000000000000"/>
                <a:cs typeface="Wingdings" panose="05000000000000000000"/>
              </a:rPr>
              <a:t></a:t>
            </a:r>
            <a:r>
              <a:rPr sz="2000" dirty="0">
                <a:solidFill>
                  <a:srgbClr val="FF0000"/>
                </a:solidFill>
                <a:latin typeface="Times New Roman" panose="02020603050405020304"/>
                <a:cs typeface="Times New Roman" panose="02020603050405020304"/>
              </a:rPr>
              <a:t> </a:t>
            </a:r>
            <a:r>
              <a:rPr sz="2000" dirty="0">
                <a:solidFill>
                  <a:srgbClr val="FF0000"/>
                </a:solidFill>
                <a:latin typeface="Arial" panose="020B0604020202020204"/>
                <a:cs typeface="Arial" panose="020B0604020202020204"/>
              </a:rPr>
              <a:t>program structures</a:t>
            </a:r>
            <a:r>
              <a:rPr sz="2000" spc="-75"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affecting  performance</a:t>
            </a: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261759"/>
            <a:ext cx="9231924" cy="442595"/>
          </a:xfrm>
          <a:prstGeom prst="rect">
            <a:avLst/>
          </a:prstGeom>
        </p:spPr>
        <p:txBody>
          <a:bodyPr vert="horz" wrap="square" lIns="0" tIns="12065" rIns="0" bIns="0" rtlCol="0">
            <a:spAutoFit/>
          </a:bodyPr>
          <a:lstStyle/>
          <a:p>
            <a:pPr marL="12700">
              <a:lnSpc>
                <a:spcPct val="100000"/>
              </a:lnSpc>
              <a:spcBef>
                <a:spcPts val="95"/>
              </a:spcBef>
            </a:pPr>
            <a:r>
              <a:rPr sz="2800" spc="-5" dirty="0"/>
              <a:t>7 </a:t>
            </a:r>
            <a:r>
              <a:rPr sz="2800" dirty="0"/>
              <a:t>Programming vector</a:t>
            </a:r>
            <a:r>
              <a:rPr sz="2800" spc="-70" dirty="0"/>
              <a:t> </a:t>
            </a:r>
            <a:r>
              <a:rPr sz="2800" spc="-5" dirty="0"/>
              <a:t>architectures</a:t>
            </a:r>
            <a:endParaRPr sz="2800" dirty="0"/>
          </a:p>
        </p:txBody>
      </p:sp>
      <p:sp>
        <p:nvSpPr>
          <p:cNvPr id="4" name="object 4"/>
          <p:cNvSpPr txBox="1"/>
          <p:nvPr/>
        </p:nvSpPr>
        <p:spPr>
          <a:xfrm>
            <a:off x="330200" y="861311"/>
            <a:ext cx="6964045" cy="1410001"/>
          </a:xfrm>
          <a:prstGeom prst="rect">
            <a:avLst/>
          </a:prstGeom>
        </p:spPr>
        <p:txBody>
          <a:bodyPr vert="horz" wrap="square" lIns="0" tIns="85725" rIns="0" bIns="0" rtlCol="0">
            <a:spAutoFit/>
          </a:bodyPr>
          <a:lstStyle/>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Compilers can provide feedback </a:t>
            </a:r>
            <a:r>
              <a:rPr sz="2400" dirty="0">
                <a:solidFill>
                  <a:srgbClr val="003399"/>
                </a:solidFill>
                <a:latin typeface="Arial" panose="020B0604020202020204"/>
                <a:cs typeface="Arial" panose="020B0604020202020204"/>
              </a:rPr>
              <a:t>to</a:t>
            </a:r>
            <a:r>
              <a:rPr sz="2400" spc="12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programmers</a:t>
            </a:r>
            <a:endParaRPr sz="2400" dirty="0">
              <a:latin typeface="Arial" panose="020B0604020202020204"/>
              <a:cs typeface="Arial" panose="020B0604020202020204"/>
            </a:endParaRPr>
          </a:p>
          <a:p>
            <a:pPr marL="355600" indent="-343535">
              <a:lnSpc>
                <a:spcPct val="100000"/>
              </a:lnSpc>
              <a:spcBef>
                <a:spcPts val="575"/>
              </a:spcBef>
              <a:buClr>
                <a:srgbClr val="0033CC"/>
              </a:buClr>
              <a:buSzPct val="60000"/>
              <a:buFont typeface="Wingdings" panose="05000000000000000000"/>
              <a:buChar char=""/>
              <a:tabLst>
                <a:tab pos="355600" algn="l"/>
                <a:tab pos="356235" algn="l"/>
              </a:tabLst>
            </a:pPr>
            <a:r>
              <a:rPr sz="2400" dirty="0">
                <a:solidFill>
                  <a:srgbClr val="003399"/>
                </a:solidFill>
                <a:latin typeface="Arial" panose="020B0604020202020204"/>
                <a:cs typeface="Arial" panose="020B0604020202020204"/>
              </a:rPr>
              <a:t>Programmers can </a:t>
            </a:r>
            <a:r>
              <a:rPr sz="2400" spc="-5" dirty="0">
                <a:solidFill>
                  <a:srgbClr val="003399"/>
                </a:solidFill>
                <a:latin typeface="Arial" panose="020B0604020202020204"/>
                <a:cs typeface="Arial" panose="020B0604020202020204"/>
              </a:rPr>
              <a:t>provide hints </a:t>
            </a:r>
            <a:r>
              <a:rPr sz="2400" dirty="0">
                <a:solidFill>
                  <a:srgbClr val="003399"/>
                </a:solidFill>
                <a:latin typeface="Arial" panose="020B0604020202020204"/>
                <a:cs typeface="Arial" panose="020B0604020202020204"/>
              </a:rPr>
              <a:t>to</a:t>
            </a:r>
            <a:r>
              <a:rPr sz="2400" spc="-1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compiler</a:t>
            </a:r>
            <a:endParaRPr lang="en-US" sz="2400" spc="-5" dirty="0">
              <a:solidFill>
                <a:srgbClr val="003399"/>
              </a:solidFill>
              <a:latin typeface="Arial" panose="020B0604020202020204"/>
              <a:cs typeface="Arial" panose="020B0604020202020204"/>
            </a:endParaRPr>
          </a:p>
          <a:p>
            <a:pPr marL="812800" lvl="1" indent="-343535">
              <a:spcBef>
                <a:spcPts val="575"/>
              </a:spcBef>
              <a:buClr>
                <a:srgbClr val="0033CC"/>
              </a:buClr>
              <a:buSzPct val="60000"/>
              <a:buFont typeface="Wingdings" panose="05000000000000000000"/>
              <a:buChar char=""/>
              <a:tabLst>
                <a:tab pos="355600" algn="l"/>
                <a:tab pos="356235" algn="l"/>
              </a:tabLst>
            </a:pPr>
            <a:r>
              <a:rPr lang="en-US" sz="1400" dirty="0">
                <a:latin typeface="Arial" panose="020B0604020202020204"/>
                <a:cs typeface="Arial" panose="020B0604020202020204"/>
                <a:hlinkClick r:id="rId2"/>
              </a:rPr>
              <a:t>https://software.intel.com/content/www/us/en/develop/articles/vectorization-with-the-intel-compilers-part-i.html</a:t>
            </a:r>
            <a:r>
              <a:rPr lang="zh-CN" altLang="en-US" sz="1400" dirty="0">
                <a:latin typeface="Arial" panose="020B0604020202020204"/>
                <a:cs typeface="Arial" panose="020B0604020202020204"/>
              </a:rPr>
              <a:t> </a:t>
            </a:r>
            <a:endParaRPr sz="14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p:nvPr/>
        </p:nvSpPr>
        <p:spPr>
          <a:xfrm>
            <a:off x="1341120" y="2694905"/>
            <a:ext cx="5953125" cy="4152900"/>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1484416" y="2325573"/>
            <a:ext cx="5407314" cy="369332"/>
          </a:xfrm>
          <a:prstGeom prst="rect">
            <a:avLst/>
          </a:prstGeom>
          <a:noFill/>
        </p:spPr>
        <p:txBody>
          <a:bodyPr wrap="none" rtlCol="0">
            <a:spAutoFit/>
          </a:bodyPr>
          <a:lstStyle/>
          <a:p>
            <a:r>
              <a:rPr lang="en-US" b="1" dirty="0"/>
              <a:t>the percentage of operations executed in vector mode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41324" y="195580"/>
            <a:ext cx="7834756" cy="504825"/>
          </a:xfrm>
          <a:prstGeom prst="rect">
            <a:avLst/>
          </a:prstGeom>
        </p:spPr>
        <p:txBody>
          <a:bodyPr vert="horz" wrap="square" lIns="0" tIns="12700" rIns="0" bIns="0" rtlCol="0">
            <a:spAutoFit/>
          </a:bodyPr>
          <a:lstStyle/>
          <a:p>
            <a:pPr marL="12700">
              <a:lnSpc>
                <a:spcPct val="100000"/>
              </a:lnSpc>
              <a:spcBef>
                <a:spcPts val="100"/>
              </a:spcBef>
            </a:pPr>
            <a:r>
              <a:rPr sz="3200" dirty="0"/>
              <a:t>Summary of vector</a:t>
            </a:r>
            <a:r>
              <a:rPr sz="3200" spc="-75" dirty="0"/>
              <a:t> </a:t>
            </a:r>
            <a:r>
              <a:rPr sz="3200" spc="-5" dirty="0"/>
              <a:t>architecture</a:t>
            </a:r>
          </a:p>
        </p:txBody>
      </p:sp>
      <p:sp>
        <p:nvSpPr>
          <p:cNvPr id="4" name="object 4"/>
          <p:cNvSpPr txBox="1"/>
          <p:nvPr/>
        </p:nvSpPr>
        <p:spPr>
          <a:xfrm>
            <a:off x="763016" y="1078230"/>
            <a:ext cx="7830184" cy="4269105"/>
          </a:xfrm>
          <a:prstGeom prst="rect">
            <a:avLst/>
          </a:prstGeom>
        </p:spPr>
        <p:txBody>
          <a:bodyPr vert="horz" wrap="square" lIns="0" tIns="85725" rIns="0" bIns="0" rtlCol="0">
            <a:spAutoFit/>
          </a:bodyPr>
          <a:lstStyle/>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Optimizations:</a:t>
            </a:r>
            <a:endParaRPr sz="240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Multiple Lanes</a:t>
            </a:r>
            <a:r>
              <a:rPr sz="2400" spc="-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&gt; </a:t>
            </a:r>
            <a:r>
              <a:rPr sz="2400" spc="-5" dirty="0">
                <a:solidFill>
                  <a:srgbClr val="0033CC"/>
                </a:solidFill>
                <a:latin typeface="Arial" panose="020B0604020202020204"/>
                <a:cs typeface="Arial" panose="020B0604020202020204"/>
              </a:rPr>
              <a:t>1 element per clock</a:t>
            </a:r>
            <a:r>
              <a:rPr sz="2400" spc="6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cycle</a:t>
            </a:r>
            <a:endParaRPr sz="2400">
              <a:latin typeface="Arial" panose="020B0604020202020204"/>
              <a:cs typeface="Arial" panose="020B0604020202020204"/>
            </a:endParaRPr>
          </a:p>
          <a:p>
            <a:pPr marL="756285" lvl="1" indent="-287020">
              <a:lnSpc>
                <a:spcPct val="100000"/>
              </a:lnSpc>
              <a:spcBef>
                <a:spcPts val="580"/>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Vector Length Registers</a:t>
            </a:r>
            <a:r>
              <a:rPr sz="2400" spc="-5" dirty="0">
                <a:solidFill>
                  <a:srgbClr val="0033CC"/>
                </a:solidFill>
                <a:latin typeface="Arial" panose="020B0604020202020204"/>
                <a:cs typeface="Arial" panose="020B0604020202020204"/>
              </a:rPr>
              <a:t>: Non-64 wide</a:t>
            </a:r>
            <a:r>
              <a:rPr sz="2400" spc="8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vectors</a:t>
            </a:r>
            <a:endParaRPr sz="240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Vector </a:t>
            </a:r>
            <a:r>
              <a:rPr sz="2400" i="1" u="heavy" dirty="0">
                <a:solidFill>
                  <a:srgbClr val="0033CC"/>
                </a:solidFill>
                <a:uFill>
                  <a:solidFill>
                    <a:srgbClr val="0033CC"/>
                  </a:solidFill>
                </a:uFill>
                <a:latin typeface="Arial" panose="020B0604020202020204"/>
                <a:cs typeface="Arial" panose="020B0604020202020204"/>
              </a:rPr>
              <a:t>Mask </a:t>
            </a:r>
            <a:r>
              <a:rPr sz="2400" i="1" u="heavy" spc="-5" dirty="0">
                <a:solidFill>
                  <a:srgbClr val="0033CC"/>
                </a:solidFill>
                <a:uFill>
                  <a:solidFill>
                    <a:srgbClr val="0033CC"/>
                  </a:solidFill>
                </a:uFill>
                <a:latin typeface="Arial" panose="020B0604020202020204"/>
                <a:cs typeface="Arial" panose="020B0604020202020204"/>
              </a:rPr>
              <a:t>Registers</a:t>
            </a:r>
            <a:r>
              <a:rPr sz="2400" spc="-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IF statements </a:t>
            </a:r>
            <a:r>
              <a:rPr sz="2400" spc="-5" dirty="0">
                <a:solidFill>
                  <a:srgbClr val="0033CC"/>
                </a:solidFill>
                <a:latin typeface="Arial" panose="020B0604020202020204"/>
                <a:cs typeface="Arial" panose="020B0604020202020204"/>
              </a:rPr>
              <a:t>in vector</a:t>
            </a:r>
            <a:r>
              <a:rPr sz="240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code</a:t>
            </a:r>
            <a:endParaRPr sz="2400">
              <a:latin typeface="Arial" panose="020B0604020202020204"/>
              <a:cs typeface="Arial" panose="020B0604020202020204"/>
            </a:endParaRPr>
          </a:p>
          <a:p>
            <a:pPr marL="756285" marR="509905" lvl="1" indent="-287020">
              <a:lnSpc>
                <a:spcPct val="100000"/>
              </a:lnSpc>
              <a:spcBef>
                <a:spcPts val="575"/>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Memory Banks</a:t>
            </a:r>
            <a:r>
              <a:rPr sz="2400" spc="-5" dirty="0">
                <a:solidFill>
                  <a:srgbClr val="0033CC"/>
                </a:solidFill>
                <a:latin typeface="Arial" panose="020B0604020202020204"/>
                <a:cs typeface="Arial" panose="020B0604020202020204"/>
              </a:rPr>
              <a:t>: Memory </a:t>
            </a:r>
            <a:r>
              <a:rPr sz="2400" dirty="0">
                <a:solidFill>
                  <a:srgbClr val="0033CC"/>
                </a:solidFill>
                <a:latin typeface="Arial" panose="020B0604020202020204"/>
                <a:cs typeface="Arial" panose="020B0604020202020204"/>
              </a:rPr>
              <a:t>system </a:t>
            </a:r>
            <a:r>
              <a:rPr sz="2400" spc="-5" dirty="0">
                <a:solidFill>
                  <a:srgbClr val="0033CC"/>
                </a:solidFill>
                <a:latin typeface="Arial" panose="020B0604020202020204"/>
                <a:cs typeface="Arial" panose="020B0604020202020204"/>
              </a:rPr>
              <a:t>optimizations </a:t>
            </a:r>
            <a:r>
              <a:rPr sz="2400" dirty="0">
                <a:solidFill>
                  <a:srgbClr val="0033CC"/>
                </a:solidFill>
                <a:latin typeface="Arial" panose="020B0604020202020204"/>
                <a:cs typeface="Arial" panose="020B0604020202020204"/>
              </a:rPr>
              <a:t>to  </a:t>
            </a:r>
            <a:r>
              <a:rPr sz="2400" spc="-5" dirty="0">
                <a:solidFill>
                  <a:srgbClr val="0033CC"/>
                </a:solidFill>
                <a:latin typeface="Arial" panose="020B0604020202020204"/>
                <a:cs typeface="Arial" panose="020B0604020202020204"/>
              </a:rPr>
              <a:t>support </a:t>
            </a:r>
            <a:r>
              <a:rPr sz="2400" dirty="0">
                <a:solidFill>
                  <a:srgbClr val="0033CC"/>
                </a:solidFill>
                <a:latin typeface="Arial" panose="020B0604020202020204"/>
                <a:cs typeface="Arial" panose="020B0604020202020204"/>
              </a:rPr>
              <a:t>vector</a:t>
            </a:r>
            <a:r>
              <a:rPr sz="2400" spc="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processors</a:t>
            </a:r>
            <a:endParaRPr sz="2400">
              <a:latin typeface="Arial" panose="020B0604020202020204"/>
              <a:cs typeface="Arial" panose="020B0604020202020204"/>
            </a:endParaRPr>
          </a:p>
          <a:p>
            <a:pPr marL="756285" lvl="1" indent="-287020">
              <a:lnSpc>
                <a:spcPct val="100000"/>
              </a:lnSpc>
              <a:spcBef>
                <a:spcPts val="580"/>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Stride</a:t>
            </a:r>
            <a:r>
              <a:rPr sz="2400" spc="-5" dirty="0">
                <a:solidFill>
                  <a:srgbClr val="0033CC"/>
                </a:solidFill>
                <a:latin typeface="Arial" panose="020B0604020202020204"/>
                <a:cs typeface="Arial" panose="020B0604020202020204"/>
              </a:rPr>
              <a:t>: Multiple dimensional</a:t>
            </a:r>
            <a:r>
              <a:rPr sz="2400" spc="9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matrices</a:t>
            </a:r>
            <a:endParaRPr sz="240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i="1" u="heavy" dirty="0">
                <a:solidFill>
                  <a:srgbClr val="0033CC"/>
                </a:solidFill>
                <a:uFill>
                  <a:solidFill>
                    <a:srgbClr val="0033CC"/>
                  </a:solidFill>
                </a:uFill>
                <a:latin typeface="Arial" panose="020B0604020202020204"/>
                <a:cs typeface="Arial" panose="020B0604020202020204"/>
              </a:rPr>
              <a:t>Scatter-Gather</a:t>
            </a:r>
            <a:r>
              <a:rPr sz="240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Sparse</a:t>
            </a:r>
            <a:r>
              <a:rPr sz="2400" spc="-3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matrices</a:t>
            </a:r>
            <a:endParaRPr sz="2400">
              <a:latin typeface="Arial" panose="020B0604020202020204"/>
              <a:cs typeface="Arial" panose="020B0604020202020204"/>
            </a:endParaRPr>
          </a:p>
          <a:p>
            <a:pPr marL="756285" lvl="1" indent="-287020">
              <a:lnSpc>
                <a:spcPct val="100000"/>
              </a:lnSpc>
              <a:spcBef>
                <a:spcPts val="580"/>
              </a:spcBef>
              <a:buClr>
                <a:srgbClr val="003399"/>
              </a:buClr>
              <a:buSzPct val="54000"/>
              <a:buFont typeface="Wingdings" panose="05000000000000000000"/>
              <a:buChar char=""/>
              <a:tabLst>
                <a:tab pos="756285" algn="l"/>
                <a:tab pos="756920" algn="l"/>
              </a:tabLst>
            </a:pPr>
            <a:r>
              <a:rPr sz="2400" i="1" u="heavy" spc="-5" dirty="0">
                <a:solidFill>
                  <a:srgbClr val="0033CC"/>
                </a:solidFill>
                <a:uFill>
                  <a:solidFill>
                    <a:srgbClr val="0033CC"/>
                  </a:solidFill>
                </a:uFill>
                <a:latin typeface="Arial" panose="020B0604020202020204"/>
                <a:cs typeface="Arial" panose="020B0604020202020204"/>
              </a:rPr>
              <a:t>Programming Vector </a:t>
            </a:r>
            <a:r>
              <a:rPr sz="2400" i="1" u="heavy" dirty="0">
                <a:solidFill>
                  <a:srgbClr val="0033CC"/>
                </a:solidFill>
                <a:uFill>
                  <a:solidFill>
                    <a:srgbClr val="0033CC"/>
                  </a:solidFill>
                </a:uFill>
                <a:latin typeface="Arial" panose="020B0604020202020204"/>
                <a:cs typeface="Arial" panose="020B0604020202020204"/>
              </a:rPr>
              <a:t>Architectures</a:t>
            </a:r>
            <a:r>
              <a:rPr sz="2400" dirty="0">
                <a:solidFill>
                  <a:srgbClr val="0033CC"/>
                </a:solidFill>
                <a:latin typeface="Arial" panose="020B0604020202020204"/>
                <a:cs typeface="Arial" panose="020B0604020202020204"/>
              </a:rPr>
              <a:t>:</a:t>
            </a:r>
            <a:r>
              <a:rPr sz="2400" spc="5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Program</a:t>
            </a:r>
            <a:endParaRPr sz="2400">
              <a:latin typeface="Arial" panose="020B0604020202020204"/>
              <a:cs typeface="Arial" panose="020B0604020202020204"/>
            </a:endParaRPr>
          </a:p>
          <a:p>
            <a:pPr marL="756285">
              <a:lnSpc>
                <a:spcPct val="100000"/>
              </a:lnSpc>
            </a:pPr>
            <a:r>
              <a:rPr sz="2400" dirty="0">
                <a:solidFill>
                  <a:srgbClr val="0033CC"/>
                </a:solidFill>
                <a:latin typeface="Arial" panose="020B0604020202020204"/>
                <a:cs typeface="Arial" panose="020B0604020202020204"/>
              </a:rPr>
              <a:t>structures </a:t>
            </a:r>
            <a:r>
              <a:rPr sz="2400" spc="-5" dirty="0">
                <a:solidFill>
                  <a:srgbClr val="0033CC"/>
                </a:solidFill>
                <a:latin typeface="Arial" panose="020B0604020202020204"/>
                <a:cs typeface="Arial" panose="020B0604020202020204"/>
              </a:rPr>
              <a:t>affecting</a:t>
            </a:r>
            <a:r>
              <a:rPr sz="2400" spc="-2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performance</a:t>
            </a:r>
            <a:endParaRPr sz="240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941" y="272113"/>
            <a:ext cx="8669215" cy="443865"/>
          </a:xfrm>
          <a:prstGeom prst="rect">
            <a:avLst/>
          </a:prstGeom>
        </p:spPr>
        <p:txBody>
          <a:bodyPr vert="horz" wrap="square" lIns="0" tIns="13335" rIns="0" bIns="0" rtlCol="0">
            <a:spAutoFit/>
          </a:bodyPr>
          <a:lstStyle/>
          <a:p>
            <a:pPr marL="12700">
              <a:lnSpc>
                <a:spcPct val="100000"/>
              </a:lnSpc>
              <a:spcBef>
                <a:spcPts val="105"/>
              </a:spcBef>
            </a:pPr>
            <a:r>
              <a:rPr sz="2800" dirty="0"/>
              <a:t>B. SIMD </a:t>
            </a:r>
            <a:r>
              <a:rPr sz="2800" spc="-5" dirty="0"/>
              <a:t>extensions </a:t>
            </a:r>
            <a:r>
              <a:rPr sz="2800" dirty="0"/>
              <a:t>for media</a:t>
            </a:r>
            <a:r>
              <a:rPr sz="2800" spc="-130" dirty="0"/>
              <a:t> </a:t>
            </a:r>
            <a:r>
              <a:rPr sz="2800" dirty="0"/>
              <a:t>apps</a:t>
            </a:r>
          </a:p>
        </p:txBody>
      </p:sp>
      <p:sp>
        <p:nvSpPr>
          <p:cNvPr id="4" name="object 4"/>
          <p:cNvSpPr txBox="1"/>
          <p:nvPr/>
        </p:nvSpPr>
        <p:spPr>
          <a:xfrm>
            <a:off x="330200" y="790447"/>
            <a:ext cx="8632896" cy="5881097"/>
          </a:xfrm>
          <a:prstGeom prst="rect">
            <a:avLst/>
          </a:prstGeom>
        </p:spPr>
        <p:txBody>
          <a:bodyPr vert="horz" wrap="square" lIns="0" tIns="12700" rIns="0" bIns="0" rtlCol="0">
            <a:spAutoFit/>
          </a:bodyPr>
          <a:lstStyle/>
          <a:p>
            <a:pPr marL="355600" marR="5080" indent="-343535">
              <a:lnSpc>
                <a:spcPct val="100000"/>
              </a:lnSpc>
              <a:spcBef>
                <a:spcPts val="10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Media applications operate on data types narrower than the  native word</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size.</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Graphics: 3x8-bit colors, 8-bit for</a:t>
            </a:r>
            <a:r>
              <a:rPr sz="2000" spc="-16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transparency</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Audio: 8/16/24</a:t>
            </a:r>
            <a:r>
              <a:rPr sz="2000" spc="-4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bit/sample</a:t>
            </a:r>
            <a:endParaRPr sz="2000" dirty="0">
              <a:latin typeface="Arial" panose="020B0604020202020204"/>
              <a:cs typeface="Arial" panose="020B0604020202020204"/>
            </a:endParaRPr>
          </a:p>
          <a:p>
            <a:pPr marL="355600" indent="-343535">
              <a:lnSpc>
                <a:spcPct val="100000"/>
              </a:lnSpc>
              <a:spcBef>
                <a:spcPts val="57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Disconnect </a:t>
            </a:r>
            <a:r>
              <a:rPr sz="2400" dirty="0">
                <a:solidFill>
                  <a:srgbClr val="003399"/>
                </a:solidFill>
                <a:latin typeface="Arial" panose="020B0604020202020204"/>
                <a:cs typeface="Arial" panose="020B0604020202020204"/>
              </a:rPr>
              <a:t>carry</a:t>
            </a:r>
            <a:r>
              <a:rPr lang="en-US" sz="2400" dirty="0">
                <a:solidFill>
                  <a:srgbClr val="003399"/>
                </a:solidFill>
                <a:latin typeface="Arial" panose="020B0604020202020204"/>
                <a:cs typeface="Arial" panose="020B0604020202020204"/>
              </a:rPr>
              <a:t> </a:t>
            </a:r>
            <a:r>
              <a:rPr lang="en-US" sz="2400" dirty="0">
                <a:solidFill>
                  <a:srgbClr val="003399"/>
                </a:solidFill>
                <a:latin typeface="微软雅黑" panose="020B0503020204020204" pitchFamily="34" charset="-122"/>
                <a:ea typeface="微软雅黑" panose="020B0503020204020204" pitchFamily="34" charset="-122"/>
                <a:cs typeface="Arial" panose="020B0604020202020204"/>
              </a:rPr>
              <a:t>(</a:t>
            </a:r>
            <a:r>
              <a:rPr lang="zh-CN" altLang="en-US" sz="2400" dirty="0">
                <a:solidFill>
                  <a:srgbClr val="003399"/>
                </a:solidFill>
                <a:latin typeface="微软雅黑" panose="020B0503020204020204" pitchFamily="34" charset="-122"/>
                <a:ea typeface="微软雅黑" panose="020B0503020204020204" pitchFamily="34" charset="-122"/>
                <a:cs typeface="Arial" panose="020B0604020202020204"/>
              </a:rPr>
              <a:t>进位</a:t>
            </a:r>
            <a:r>
              <a:rPr lang="en-US" sz="2400" dirty="0">
                <a:solidFill>
                  <a:srgbClr val="003399"/>
                </a:solidFill>
                <a:latin typeface="微软雅黑" panose="020B0503020204020204" pitchFamily="34" charset="-122"/>
                <a:ea typeface="微软雅黑" panose="020B0503020204020204" pitchFamily="34" charset="-122"/>
                <a:cs typeface="Arial" panose="020B0604020202020204"/>
              </a:rPr>
              <a:t>)</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chains </a:t>
            </a:r>
            <a:r>
              <a:rPr sz="2400" dirty="0">
                <a:solidFill>
                  <a:srgbClr val="003399"/>
                </a:solidFill>
                <a:latin typeface="Arial" panose="020B0604020202020204"/>
                <a:cs typeface="Arial" panose="020B0604020202020204"/>
              </a:rPr>
              <a:t>to “partition”</a:t>
            </a:r>
            <a:r>
              <a:rPr sz="2400" spc="2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adder.</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Example: a 256 adder can be partitioned to perform</a:t>
            </a:r>
            <a:r>
              <a:rPr sz="2000" spc="-19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simultaneously:</a:t>
            </a:r>
            <a:endParaRPr sz="2000" dirty="0">
              <a:latin typeface="Arial" panose="020B0604020202020204"/>
              <a:cs typeface="Arial" panose="020B0604020202020204"/>
            </a:endParaRPr>
          </a:p>
          <a:p>
            <a:pPr marL="1155700" lvl="2" indent="-229235">
              <a:lnSpc>
                <a:spcPct val="100000"/>
              </a:lnSpc>
              <a:spcBef>
                <a:spcPts val="445"/>
              </a:spcBef>
              <a:buClr>
                <a:srgbClr val="0033CC"/>
              </a:buClr>
              <a:buSzPct val="50000"/>
              <a:buFont typeface="Wingdings" panose="05000000000000000000"/>
              <a:buChar char=""/>
              <a:tabLst>
                <a:tab pos="1155700" algn="l"/>
                <a:tab pos="1156335" algn="l"/>
                <a:tab pos="1776730" algn="l"/>
              </a:tabLst>
            </a:pPr>
            <a:r>
              <a:rPr sz="1800" spc="-5" dirty="0">
                <a:solidFill>
                  <a:srgbClr val="000066"/>
                </a:solidFill>
                <a:latin typeface="Arial" panose="020B0604020202020204"/>
                <a:cs typeface="Arial" panose="020B0604020202020204"/>
              </a:rPr>
              <a:t>32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8-bit</a:t>
            </a:r>
            <a:r>
              <a:rPr sz="1800" spc="-40" dirty="0">
                <a:solidFill>
                  <a:srgbClr val="000066"/>
                </a:solidFill>
                <a:latin typeface="Arial" panose="020B0604020202020204"/>
                <a:cs typeface="Arial" panose="020B0604020202020204"/>
              </a:rPr>
              <a:t> </a:t>
            </a:r>
            <a:r>
              <a:rPr sz="1800" spc="-10" dirty="0">
                <a:solidFill>
                  <a:srgbClr val="000066"/>
                </a:solidFill>
                <a:latin typeface="Arial" panose="020B0604020202020204"/>
                <a:cs typeface="Arial" panose="020B0604020202020204"/>
              </a:rPr>
              <a:t>additions</a:t>
            </a:r>
            <a:endParaRPr sz="1800" dirty="0">
              <a:latin typeface="Arial" panose="020B0604020202020204"/>
              <a:cs typeface="Arial" panose="020B0604020202020204"/>
            </a:endParaRPr>
          </a:p>
          <a:p>
            <a:pPr marL="1155700" lvl="2" indent="-229235">
              <a:lnSpc>
                <a:spcPct val="100000"/>
              </a:lnSpc>
              <a:spcBef>
                <a:spcPts val="430"/>
              </a:spcBef>
              <a:buClr>
                <a:srgbClr val="0033CC"/>
              </a:buClr>
              <a:buSzPct val="50000"/>
              <a:buFont typeface="Wingdings" panose="05000000000000000000"/>
              <a:buChar char=""/>
              <a:tabLst>
                <a:tab pos="1155700" algn="l"/>
                <a:tab pos="1156335" algn="l"/>
                <a:tab pos="1714500" algn="l"/>
              </a:tabLst>
            </a:pPr>
            <a:r>
              <a:rPr sz="1800" spc="-5" dirty="0">
                <a:solidFill>
                  <a:srgbClr val="000066"/>
                </a:solidFill>
                <a:latin typeface="Arial" panose="020B0604020202020204"/>
                <a:cs typeface="Arial" panose="020B0604020202020204"/>
              </a:rPr>
              <a:t>16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16-bit</a:t>
            </a:r>
            <a:r>
              <a:rPr sz="1800" spc="-65"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additions</a:t>
            </a:r>
            <a:endParaRPr sz="1800" dirty="0">
              <a:latin typeface="Arial" panose="020B0604020202020204"/>
              <a:cs typeface="Arial" panose="020B0604020202020204"/>
            </a:endParaRPr>
          </a:p>
          <a:p>
            <a:pPr marL="1155700" lvl="2" indent="-229235">
              <a:lnSpc>
                <a:spcPct val="100000"/>
              </a:lnSpc>
              <a:spcBef>
                <a:spcPts val="435"/>
              </a:spcBef>
              <a:buClr>
                <a:srgbClr val="0033CC"/>
              </a:buClr>
              <a:buSzPct val="50000"/>
              <a:buFont typeface="Wingdings" panose="05000000000000000000"/>
              <a:buChar char=""/>
              <a:tabLst>
                <a:tab pos="1155700" algn="l"/>
                <a:tab pos="1156335" algn="l"/>
                <a:tab pos="1472565" algn="l"/>
                <a:tab pos="1714500" algn="l"/>
              </a:tabLst>
            </a:pPr>
            <a:r>
              <a:rPr sz="1800" spc="-5" dirty="0">
                <a:solidFill>
                  <a:srgbClr val="000066"/>
                </a:solidFill>
                <a:latin typeface="Arial" panose="020B0604020202020204"/>
                <a:cs typeface="Arial" panose="020B0604020202020204"/>
              </a:rPr>
              <a:t>8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32-bit</a:t>
            </a:r>
            <a:r>
              <a:rPr sz="1800" spc="-7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additions</a:t>
            </a:r>
            <a:endParaRPr sz="1800" dirty="0">
              <a:latin typeface="Arial" panose="020B0604020202020204"/>
              <a:cs typeface="Arial" panose="020B0604020202020204"/>
            </a:endParaRPr>
          </a:p>
          <a:p>
            <a:pPr marL="1155700" lvl="2" indent="-229235">
              <a:lnSpc>
                <a:spcPct val="100000"/>
              </a:lnSpc>
              <a:spcBef>
                <a:spcPts val="430"/>
              </a:spcBef>
              <a:buClr>
                <a:srgbClr val="0033CC"/>
              </a:buClr>
              <a:buSzPct val="50000"/>
              <a:buFont typeface="Wingdings" panose="05000000000000000000"/>
              <a:buChar char=""/>
              <a:tabLst>
                <a:tab pos="1155700" algn="l"/>
                <a:tab pos="1156335" algn="l"/>
                <a:tab pos="1472565" algn="l"/>
                <a:tab pos="1714500" algn="l"/>
              </a:tabLst>
            </a:pPr>
            <a:r>
              <a:rPr sz="1800" spc="-5" dirty="0">
                <a:solidFill>
                  <a:srgbClr val="000066"/>
                </a:solidFill>
                <a:latin typeface="Arial" panose="020B0604020202020204"/>
                <a:cs typeface="Arial" panose="020B0604020202020204"/>
              </a:rPr>
              <a:t>4	</a:t>
            </a:r>
            <a:r>
              <a:rPr sz="1800" dirty="0">
                <a:solidFill>
                  <a:srgbClr val="000066"/>
                </a:solidFill>
                <a:latin typeface="Arial" panose="020B0604020202020204"/>
                <a:cs typeface="Arial" panose="020B0604020202020204"/>
              </a:rPr>
              <a:t>x	</a:t>
            </a:r>
            <a:r>
              <a:rPr sz="1800" spc="-5" dirty="0">
                <a:solidFill>
                  <a:srgbClr val="000066"/>
                </a:solidFill>
                <a:latin typeface="Arial" panose="020B0604020202020204"/>
                <a:cs typeface="Arial" panose="020B0604020202020204"/>
              </a:rPr>
              <a:t>64-bit</a:t>
            </a:r>
            <a:r>
              <a:rPr sz="1800" spc="-7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additions</a:t>
            </a:r>
            <a:endParaRPr sz="1800" dirty="0">
              <a:latin typeface="Arial" panose="020B0604020202020204"/>
              <a:cs typeface="Arial" panose="020B0604020202020204"/>
            </a:endParaRPr>
          </a:p>
          <a:p>
            <a:pPr marL="355600" indent="-343535">
              <a:lnSpc>
                <a:spcPct val="100000"/>
              </a:lnSpc>
              <a:spcBef>
                <a:spcPts val="56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Limitations, </a:t>
            </a:r>
            <a:r>
              <a:rPr sz="2400" dirty="0">
                <a:solidFill>
                  <a:srgbClr val="003399"/>
                </a:solidFill>
                <a:latin typeface="Arial" panose="020B0604020202020204"/>
                <a:cs typeface="Arial" panose="020B0604020202020204"/>
              </a:rPr>
              <a:t>compared to vector</a:t>
            </a:r>
            <a:r>
              <a:rPr sz="2400" spc="-5" dirty="0">
                <a:solidFill>
                  <a:srgbClr val="003399"/>
                </a:solidFill>
                <a:latin typeface="Arial" panose="020B0604020202020204"/>
                <a:cs typeface="Arial" panose="020B0604020202020204"/>
              </a:rPr>
              <a:t> instructions:</a:t>
            </a:r>
            <a:endParaRPr lang="en-US" sz="2400" spc="-5" dirty="0">
              <a:solidFill>
                <a:srgbClr val="003399"/>
              </a:solidFill>
              <a:latin typeface="Arial" panose="020B0604020202020204"/>
              <a:cs typeface="Arial" panose="020B0604020202020204"/>
            </a:endParaRPr>
          </a:p>
          <a:p>
            <a:pPr marL="812800" lvl="1" indent="-343535">
              <a:spcBef>
                <a:spcPts val="565"/>
              </a:spcBef>
              <a:buClr>
                <a:srgbClr val="0033CC"/>
              </a:buClr>
              <a:buSzPct val="60000"/>
              <a:buFont typeface="Wingdings" panose="05000000000000000000"/>
              <a:buChar char=""/>
              <a:tabLst>
                <a:tab pos="355600" algn="l"/>
                <a:tab pos="356235" algn="l"/>
              </a:tabLst>
            </a:pPr>
            <a:r>
              <a:rPr lang="en-US" sz="2000" dirty="0">
                <a:solidFill>
                  <a:srgbClr val="0033CC"/>
                </a:solidFill>
                <a:latin typeface="Arial" panose="020B0604020202020204"/>
                <a:cs typeface="Arial" panose="020B0604020202020204"/>
              </a:rPr>
              <a:t>Unlike vector</a:t>
            </a:r>
            <a:r>
              <a:rPr lang="zh-CN" altLang="en-US" sz="2000" dirty="0">
                <a:solidFill>
                  <a:srgbClr val="0033CC"/>
                </a:solidFill>
                <a:latin typeface="Arial" panose="020B0604020202020204"/>
                <a:cs typeface="Arial" panose="020B0604020202020204"/>
              </a:rPr>
              <a:t> </a:t>
            </a:r>
            <a:r>
              <a:rPr lang="en-US" sz="2000" dirty="0">
                <a:solidFill>
                  <a:srgbClr val="0033CC"/>
                </a:solidFill>
                <a:latin typeface="Arial" panose="020B0604020202020204"/>
                <a:cs typeface="Arial" panose="020B0604020202020204"/>
              </a:rPr>
              <a:t>machines with large register files</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e.g.</a:t>
            </a:r>
            <a:r>
              <a:rPr lang="en-US" sz="2000" dirty="0">
                <a:solidFill>
                  <a:srgbClr val="0033CC"/>
                </a:solidFill>
                <a:latin typeface="Arial" panose="020B0604020202020204"/>
                <a:cs typeface="Arial" panose="020B0604020202020204"/>
              </a:rPr>
              <a:t> the RV64V, thirty-two 64-bit elements in each of 32 vector registers</a:t>
            </a:r>
            <a:endParaRPr sz="2000" dirty="0">
              <a:solidFill>
                <a:srgbClr val="0033CC"/>
              </a:solidFill>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Number of data operands encoded into op</a:t>
            </a:r>
            <a:r>
              <a:rPr sz="2000" spc="-15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code</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No sophisticated addressing modes (strided,</a:t>
            </a:r>
            <a:r>
              <a:rPr sz="2000" spc="-17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scatter-gather)</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No mask</a:t>
            </a:r>
            <a:r>
              <a:rPr sz="2000" spc="-4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registers</a:t>
            </a:r>
            <a:endParaRPr sz="20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5441" y="311969"/>
            <a:ext cx="8260715" cy="382270"/>
          </a:xfrm>
          <a:prstGeom prst="rect">
            <a:avLst/>
          </a:prstGeom>
        </p:spPr>
        <p:txBody>
          <a:bodyPr vert="horz" wrap="square" lIns="0" tIns="13335" rIns="0" bIns="0" rtlCol="0">
            <a:spAutoFit/>
          </a:bodyPr>
          <a:lstStyle/>
          <a:p>
            <a:pPr marL="12700">
              <a:lnSpc>
                <a:spcPct val="100000"/>
              </a:lnSpc>
              <a:spcBef>
                <a:spcPts val="105"/>
              </a:spcBef>
            </a:pPr>
            <a:r>
              <a:rPr lang="en-US" altLang="zh-CN" sz="2400" dirty="0"/>
              <a:t>Intel</a:t>
            </a:r>
            <a:r>
              <a:rPr lang="zh-CN" altLang="en-US" sz="2400"/>
              <a:t> </a:t>
            </a:r>
            <a:r>
              <a:rPr sz="2400"/>
              <a:t>SIMD </a:t>
            </a:r>
            <a:r>
              <a:rPr sz="2400" spc="-5" dirty="0"/>
              <a:t>extension </a:t>
            </a:r>
            <a:r>
              <a:rPr sz="2400" dirty="0"/>
              <a:t>to </a:t>
            </a:r>
            <a:r>
              <a:rPr sz="2400" spc="-5" dirty="0"/>
              <a:t>x86-64</a:t>
            </a:r>
            <a:r>
              <a:rPr sz="2400" spc="-110" dirty="0"/>
              <a:t> </a:t>
            </a:r>
            <a:r>
              <a:rPr sz="2400" dirty="0"/>
              <a:t>implementations</a:t>
            </a:r>
          </a:p>
        </p:txBody>
      </p:sp>
      <p:sp>
        <p:nvSpPr>
          <p:cNvPr id="4" name="object 4"/>
          <p:cNvSpPr txBox="1"/>
          <p:nvPr/>
        </p:nvSpPr>
        <p:spPr>
          <a:xfrm>
            <a:off x="330200" y="1034153"/>
            <a:ext cx="8285480" cy="5626100"/>
          </a:xfrm>
          <a:prstGeom prst="rect">
            <a:avLst/>
          </a:prstGeom>
        </p:spPr>
        <p:txBody>
          <a:bodyPr vert="horz" wrap="square" lIns="0" tIns="74930" rIns="0" bIns="0" rtlCol="0">
            <a:spAutoFit/>
          </a:bodyPr>
          <a:lstStyle/>
          <a:p>
            <a:pPr marL="355600" indent="-343535">
              <a:lnSpc>
                <a:spcPct val="100000"/>
              </a:lnSpc>
              <a:spcBef>
                <a:spcPts val="590"/>
              </a:spcBef>
              <a:buClr>
                <a:srgbClr val="0033CC"/>
              </a:buClr>
              <a:buSzPct val="60000"/>
              <a:buFont typeface="Wingdings" panose="05000000000000000000"/>
              <a:buChar char=""/>
              <a:tabLst>
                <a:tab pos="355600" algn="l"/>
                <a:tab pos="356235" algn="l"/>
              </a:tabLst>
            </a:pPr>
            <a:r>
              <a:rPr sz="2000" spc="-5" dirty="0">
                <a:solidFill>
                  <a:srgbClr val="003399"/>
                </a:solidFill>
                <a:latin typeface="Arial" panose="020B0604020202020204"/>
                <a:cs typeface="Arial" panose="020B0604020202020204"/>
              </a:rPr>
              <a:t>Intel </a:t>
            </a:r>
            <a:r>
              <a:rPr sz="2000" dirty="0">
                <a:solidFill>
                  <a:srgbClr val="003399"/>
                </a:solidFill>
                <a:latin typeface="Arial" panose="020B0604020202020204"/>
                <a:cs typeface="Arial" panose="020B0604020202020204"/>
              </a:rPr>
              <a:t>MMX</a:t>
            </a:r>
            <a:r>
              <a:rPr sz="2000" spc="-2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(1996)</a:t>
            </a:r>
            <a:endParaRPr sz="20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Eight 8-bit integer </a:t>
            </a:r>
            <a:r>
              <a:rPr sz="1800" spc="-10" dirty="0">
                <a:solidFill>
                  <a:srgbClr val="0033CC"/>
                </a:solidFill>
                <a:latin typeface="Arial" panose="020B0604020202020204"/>
                <a:cs typeface="Arial" panose="020B0604020202020204"/>
              </a:rPr>
              <a:t>ops </a:t>
            </a:r>
            <a:r>
              <a:rPr sz="1800" dirty="0">
                <a:solidFill>
                  <a:srgbClr val="0033CC"/>
                </a:solidFill>
                <a:latin typeface="Arial" panose="020B0604020202020204"/>
                <a:cs typeface="Arial" panose="020B0604020202020204"/>
              </a:rPr>
              <a:t>or </a:t>
            </a:r>
            <a:r>
              <a:rPr sz="1800" spc="-5" dirty="0">
                <a:solidFill>
                  <a:srgbClr val="0033CC"/>
                </a:solidFill>
                <a:latin typeface="Arial" panose="020B0604020202020204"/>
                <a:cs typeface="Arial" panose="020B0604020202020204"/>
              </a:rPr>
              <a:t>four 16-bit integer</a:t>
            </a:r>
            <a:r>
              <a:rPr sz="1800" spc="70"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ops</a:t>
            </a:r>
            <a:endParaRPr sz="1800" dirty="0">
              <a:latin typeface="Arial" panose="020B0604020202020204"/>
              <a:cs typeface="Arial" panose="020B0604020202020204"/>
            </a:endParaRPr>
          </a:p>
          <a:p>
            <a:pPr marL="355600" indent="-343535">
              <a:lnSpc>
                <a:spcPct val="100000"/>
              </a:lnSpc>
              <a:spcBef>
                <a:spcPts val="47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Streaming SIMD Extensions: (SSE) (1999), SSE3 (2004),SSE4</a:t>
            </a:r>
            <a:r>
              <a:rPr sz="2000" spc="-1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(2007)</a:t>
            </a:r>
            <a:endParaRPr sz="2000" dirty="0">
              <a:latin typeface="Arial" panose="020B0604020202020204"/>
              <a:cs typeface="Arial" panose="020B0604020202020204"/>
            </a:endParaRPr>
          </a:p>
          <a:p>
            <a:pPr marL="756285" lvl="1" indent="-287020">
              <a:lnSpc>
                <a:spcPct val="100000"/>
              </a:lnSpc>
              <a:spcBef>
                <a:spcPts val="44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Eight 16-bit integer</a:t>
            </a:r>
            <a:r>
              <a:rPr sz="1800" spc="2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ops</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Four 32-bit integer/fp ops or </a:t>
            </a:r>
            <a:r>
              <a:rPr sz="1800" spc="-15" dirty="0">
                <a:solidFill>
                  <a:srgbClr val="0033CC"/>
                </a:solidFill>
                <a:latin typeface="Arial" panose="020B0604020202020204"/>
                <a:cs typeface="Arial" panose="020B0604020202020204"/>
              </a:rPr>
              <a:t>two </a:t>
            </a:r>
            <a:r>
              <a:rPr sz="1800" spc="-5" dirty="0">
                <a:solidFill>
                  <a:srgbClr val="0033CC"/>
                </a:solidFill>
                <a:latin typeface="Arial" panose="020B0604020202020204"/>
                <a:cs typeface="Arial" panose="020B0604020202020204"/>
              </a:rPr>
              <a:t>64-bit integer/fp</a:t>
            </a:r>
            <a:r>
              <a:rPr sz="1800" spc="110"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ops</a:t>
            </a:r>
            <a:endParaRPr sz="1800" dirty="0">
              <a:latin typeface="Arial" panose="020B0604020202020204"/>
              <a:cs typeface="Arial" panose="020B0604020202020204"/>
            </a:endParaRPr>
          </a:p>
          <a:p>
            <a:pPr marL="355600" indent="-343535">
              <a:lnSpc>
                <a:spcPct val="100000"/>
              </a:lnSpc>
              <a:spcBef>
                <a:spcPts val="47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Advanced Vector Extensions (AVE)</a:t>
            </a:r>
            <a:r>
              <a:rPr sz="2000" spc="-7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(2010)</a:t>
            </a:r>
            <a:endParaRPr sz="2000" dirty="0">
              <a:latin typeface="Arial" panose="020B0604020202020204"/>
              <a:cs typeface="Arial" panose="020B0604020202020204"/>
            </a:endParaRPr>
          </a:p>
          <a:p>
            <a:pPr marL="756285" lvl="1" indent="-287020">
              <a:lnSpc>
                <a:spcPct val="100000"/>
              </a:lnSpc>
              <a:spcBef>
                <a:spcPts val="44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Four 64-bit integer/fp</a:t>
            </a:r>
            <a:r>
              <a:rPr sz="1800" spc="15"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ops</a:t>
            </a:r>
            <a:endParaRPr sz="1800" dirty="0">
              <a:latin typeface="Arial" panose="020B0604020202020204"/>
              <a:cs typeface="Arial" panose="020B0604020202020204"/>
            </a:endParaRPr>
          </a:p>
          <a:p>
            <a:pPr marL="355600" indent="-343535">
              <a:lnSpc>
                <a:spcPct val="100000"/>
              </a:lnSpc>
              <a:spcBef>
                <a:spcPts val="475"/>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Operands must be consecutive and at aligned memory</a:t>
            </a:r>
            <a:r>
              <a:rPr sz="2000" spc="-204"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locations</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Generally designed to accelerate carefully written libraries</a:t>
            </a:r>
            <a:r>
              <a:rPr sz="2000" spc="-14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rather</a:t>
            </a:r>
            <a:endParaRPr sz="2000" dirty="0">
              <a:latin typeface="Arial" panose="020B0604020202020204"/>
              <a:cs typeface="Arial" panose="020B0604020202020204"/>
            </a:endParaRPr>
          </a:p>
          <a:p>
            <a:pPr marL="361950">
              <a:lnSpc>
                <a:spcPct val="100000"/>
              </a:lnSpc>
              <a:spcBef>
                <a:spcPts val="480"/>
              </a:spcBef>
            </a:pPr>
            <a:r>
              <a:rPr sz="2000" dirty="0">
                <a:solidFill>
                  <a:srgbClr val="003399"/>
                </a:solidFill>
                <a:latin typeface="Arial" panose="020B0604020202020204"/>
                <a:cs typeface="Arial" panose="020B0604020202020204"/>
              </a:rPr>
              <a:t>than for</a:t>
            </a:r>
            <a:r>
              <a:rPr sz="2000" spc="-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compilers.</a:t>
            </a:r>
            <a:endParaRPr sz="2000" dirty="0">
              <a:latin typeface="Arial" panose="020B0604020202020204"/>
              <a:cs typeface="Arial" panose="020B0604020202020204"/>
            </a:endParaRPr>
          </a:p>
          <a:p>
            <a:pPr marL="355600" indent="-343535">
              <a:lnSpc>
                <a:spcPct val="100000"/>
              </a:lnSpc>
              <a:spcBef>
                <a:spcPts val="57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Advantages over </a:t>
            </a:r>
            <a:r>
              <a:rPr sz="2400" dirty="0">
                <a:solidFill>
                  <a:srgbClr val="003399"/>
                </a:solidFill>
                <a:latin typeface="Arial" panose="020B0604020202020204"/>
                <a:cs typeface="Arial" panose="020B0604020202020204"/>
              </a:rPr>
              <a:t>vector</a:t>
            </a:r>
            <a:r>
              <a:rPr sz="2400" spc="2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architecture:</a:t>
            </a:r>
            <a:endParaRPr sz="24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Cost </a:t>
            </a:r>
            <a:r>
              <a:rPr sz="1800" dirty="0">
                <a:solidFill>
                  <a:srgbClr val="0033CC"/>
                </a:solidFill>
                <a:latin typeface="Arial" panose="020B0604020202020204"/>
                <a:cs typeface="Arial" panose="020B0604020202020204"/>
              </a:rPr>
              <a:t>little to </a:t>
            </a:r>
            <a:r>
              <a:rPr sz="1800" spc="-5" dirty="0">
                <a:solidFill>
                  <a:srgbClr val="0033CC"/>
                </a:solidFill>
                <a:latin typeface="Arial" panose="020B0604020202020204"/>
                <a:cs typeface="Arial" panose="020B0604020202020204"/>
              </a:rPr>
              <a:t>add </a:t>
            </a:r>
            <a:r>
              <a:rPr sz="1800" dirty="0">
                <a:solidFill>
                  <a:srgbClr val="0033CC"/>
                </a:solidFill>
                <a:latin typeface="Arial" panose="020B0604020202020204"/>
                <a:cs typeface="Arial" panose="020B0604020202020204"/>
              </a:rPr>
              <a:t>to the </a:t>
            </a:r>
            <a:r>
              <a:rPr sz="1800" spc="-5" dirty="0">
                <a:solidFill>
                  <a:srgbClr val="0033CC"/>
                </a:solidFill>
                <a:latin typeface="Arial" panose="020B0604020202020204"/>
                <a:cs typeface="Arial" panose="020B0604020202020204"/>
              </a:rPr>
              <a:t>standard</a:t>
            </a:r>
            <a:r>
              <a:rPr sz="1800" spc="-2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ALU</a:t>
            </a:r>
            <a:endParaRPr sz="1800" dirty="0">
              <a:latin typeface="Arial" panose="020B0604020202020204"/>
              <a:cs typeface="Arial" panose="020B0604020202020204"/>
            </a:endParaRPr>
          </a:p>
          <a:p>
            <a:pPr marL="756285" lvl="1" indent="-287020">
              <a:lnSpc>
                <a:spcPct val="100000"/>
              </a:lnSpc>
              <a:spcBef>
                <a:spcPts val="43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Easy </a:t>
            </a:r>
            <a:r>
              <a:rPr sz="1800" dirty="0">
                <a:solidFill>
                  <a:srgbClr val="0033CC"/>
                </a:solidFill>
                <a:latin typeface="Arial" panose="020B0604020202020204"/>
                <a:cs typeface="Arial" panose="020B0604020202020204"/>
              </a:rPr>
              <a:t>to</a:t>
            </a:r>
            <a:r>
              <a:rPr sz="1800" spc="-5" dirty="0">
                <a:solidFill>
                  <a:srgbClr val="0033CC"/>
                </a:solidFill>
                <a:latin typeface="Arial" panose="020B0604020202020204"/>
                <a:cs typeface="Arial" panose="020B0604020202020204"/>
              </a:rPr>
              <a:t> implement</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Require little extra </a:t>
            </a:r>
            <a:r>
              <a:rPr sz="1800" dirty="0">
                <a:solidFill>
                  <a:srgbClr val="0033CC"/>
                </a:solidFill>
                <a:latin typeface="Arial" panose="020B0604020202020204"/>
                <a:cs typeface="Arial" panose="020B0604020202020204"/>
              </a:rPr>
              <a:t>state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easy </a:t>
            </a:r>
            <a:r>
              <a:rPr sz="1800" dirty="0">
                <a:solidFill>
                  <a:srgbClr val="0033CC"/>
                </a:solidFill>
                <a:latin typeface="Arial" panose="020B0604020202020204"/>
                <a:cs typeface="Arial" panose="020B0604020202020204"/>
              </a:rPr>
              <a:t>for</a:t>
            </a:r>
            <a:r>
              <a:rPr sz="1800" spc="8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context-switching</a:t>
            </a:r>
            <a:endParaRPr sz="1800" dirty="0">
              <a:latin typeface="Arial" panose="020B0604020202020204"/>
              <a:cs typeface="Arial" panose="020B0604020202020204"/>
            </a:endParaRPr>
          </a:p>
          <a:p>
            <a:pPr marL="756285" lvl="1" indent="-287020">
              <a:lnSpc>
                <a:spcPct val="100000"/>
              </a:lnSpc>
              <a:spcBef>
                <a:spcPts val="430"/>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Require little extra memory</a:t>
            </a:r>
            <a:r>
              <a:rPr sz="1800" spc="30"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bandwidth</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dirty="0">
                <a:solidFill>
                  <a:srgbClr val="0033CC"/>
                </a:solidFill>
                <a:latin typeface="Arial" panose="020B0604020202020204"/>
                <a:cs typeface="Arial" panose="020B0604020202020204"/>
              </a:rPr>
              <a:t>No </a:t>
            </a:r>
            <a:r>
              <a:rPr sz="1800" spc="-5" dirty="0">
                <a:solidFill>
                  <a:srgbClr val="0033CC"/>
                </a:solidFill>
                <a:latin typeface="Arial" panose="020B0604020202020204"/>
                <a:cs typeface="Arial" panose="020B0604020202020204"/>
              </a:rPr>
              <a:t>virtual memory </a:t>
            </a:r>
            <a:r>
              <a:rPr sz="1800" spc="-10" dirty="0">
                <a:solidFill>
                  <a:srgbClr val="0033CC"/>
                </a:solidFill>
                <a:latin typeface="Arial" panose="020B0604020202020204"/>
                <a:cs typeface="Arial" panose="020B0604020202020204"/>
              </a:rPr>
              <a:t>problem </a:t>
            </a:r>
            <a:r>
              <a:rPr sz="1800" spc="-5" dirty="0">
                <a:solidFill>
                  <a:srgbClr val="0033CC"/>
                </a:solidFill>
                <a:latin typeface="Arial" panose="020B0604020202020204"/>
                <a:cs typeface="Arial" panose="020B0604020202020204"/>
              </a:rPr>
              <a:t>of cross-page access </a:t>
            </a:r>
            <a:r>
              <a:rPr sz="1800" spc="-10" dirty="0">
                <a:solidFill>
                  <a:srgbClr val="0033CC"/>
                </a:solidFill>
                <a:latin typeface="Arial" panose="020B0604020202020204"/>
                <a:cs typeface="Arial" panose="020B0604020202020204"/>
              </a:rPr>
              <a:t>and</a:t>
            </a:r>
            <a:r>
              <a:rPr sz="1800" spc="8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page-fault</a:t>
            </a:r>
            <a:endParaRPr sz="1800" dirty="0">
              <a:latin typeface="Arial" panose="020B0604020202020204"/>
              <a:cs typeface="Arial" panose="020B0604020202020204"/>
            </a:endParaRPr>
          </a:p>
        </p:txBody>
      </p:sp>
      <p:sp>
        <p:nvSpPr>
          <p:cNvPr id="5" name="object 5"/>
          <p:cNvSpPr/>
          <p:nvPr/>
        </p:nvSpPr>
        <p:spPr>
          <a:xfrm>
            <a:off x="8774683" y="0"/>
            <a:ext cx="369570" cy="5003800"/>
          </a:xfrm>
          <a:custGeom>
            <a:avLst/>
            <a:gdLst/>
            <a:ahLst/>
            <a:cxnLst/>
            <a:rect l="l" t="t" r="r" b="b"/>
            <a:pathLst>
              <a:path w="369570" h="5003800">
                <a:moveTo>
                  <a:pt x="0" y="5003673"/>
                </a:moveTo>
                <a:lnTo>
                  <a:pt x="369316" y="5003673"/>
                </a:lnTo>
                <a:lnTo>
                  <a:pt x="369316" y="0"/>
                </a:lnTo>
                <a:lnTo>
                  <a:pt x="0" y="0"/>
                </a:lnTo>
                <a:lnTo>
                  <a:pt x="0" y="5003673"/>
                </a:lnTo>
                <a:close/>
              </a:path>
            </a:pathLst>
          </a:custGeom>
          <a:solidFill>
            <a:srgbClr val="C0C0C0"/>
          </a:solidFill>
        </p:spPr>
        <p:txBody>
          <a:bodyPr wrap="square" lIns="0" tIns="0" rIns="0" bIns="0" rtlCol="0"/>
          <a:lstStyle/>
          <a:p>
            <a:endParaRPr/>
          </a:p>
        </p:txBody>
      </p:sp>
      <p:sp>
        <p:nvSpPr>
          <p:cNvPr id="6" name="object 6"/>
          <p:cNvSpPr txBox="1"/>
          <p:nvPr/>
        </p:nvSpPr>
        <p:spPr>
          <a:xfrm>
            <a:off x="8816156" y="75946"/>
            <a:ext cx="281305" cy="4798060"/>
          </a:xfrm>
          <a:prstGeom prst="rect">
            <a:avLst/>
          </a:prstGeom>
        </p:spPr>
        <p:txBody>
          <a:bodyPr vert="vert" wrap="square" lIns="0" tIns="0" rIns="0" bIns="0" rtlCol="0">
            <a:spAutoFit/>
          </a:bodyPr>
          <a:lstStyle/>
          <a:p>
            <a:pPr marL="12700">
              <a:lnSpc>
                <a:spcPts val="2090"/>
              </a:lnSpc>
            </a:pPr>
            <a:r>
              <a:rPr sz="1800" dirty="0">
                <a:solidFill>
                  <a:srgbClr val="0066FF"/>
                </a:solidFill>
                <a:latin typeface="Arial" panose="020B0604020202020204"/>
                <a:cs typeface="Arial" panose="020B0604020202020204"/>
              </a:rPr>
              <a:t>SIMD </a:t>
            </a:r>
            <a:r>
              <a:rPr sz="1800" spc="-5" dirty="0">
                <a:solidFill>
                  <a:srgbClr val="0066FF"/>
                </a:solidFill>
                <a:latin typeface="Arial" panose="020B0604020202020204"/>
                <a:cs typeface="Arial" panose="020B0604020202020204"/>
              </a:rPr>
              <a:t>Instruction Set Extensions </a:t>
            </a:r>
            <a:r>
              <a:rPr sz="1800" dirty="0">
                <a:solidFill>
                  <a:srgbClr val="0066FF"/>
                </a:solidFill>
                <a:latin typeface="Arial" panose="020B0604020202020204"/>
                <a:cs typeface="Arial" panose="020B0604020202020204"/>
              </a:rPr>
              <a:t>for</a:t>
            </a:r>
            <a:r>
              <a:rPr sz="1800" spc="2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Multimedia</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1524" y="1023073"/>
            <a:ext cx="8892476" cy="4824476"/>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56</a:t>
            </a:fld>
            <a:endParaRPr spc="-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9121" y="338944"/>
            <a:ext cx="8023806" cy="382270"/>
          </a:xfrm>
          <a:prstGeom prst="rect">
            <a:avLst/>
          </a:prstGeom>
        </p:spPr>
        <p:txBody>
          <a:bodyPr vert="horz" wrap="square" lIns="0" tIns="13335" rIns="0" bIns="0" rtlCol="0">
            <a:spAutoFit/>
          </a:bodyPr>
          <a:lstStyle/>
          <a:p>
            <a:pPr marL="38100">
              <a:lnSpc>
                <a:spcPct val="100000"/>
              </a:lnSpc>
              <a:spcBef>
                <a:spcPts val="105"/>
              </a:spcBef>
            </a:pPr>
            <a:r>
              <a:rPr sz="2400" spc="-5" dirty="0"/>
              <a:t>Example: </a:t>
            </a:r>
            <a:r>
              <a:rPr sz="2400" dirty="0"/>
              <a:t>SIMD </a:t>
            </a:r>
            <a:r>
              <a:rPr sz="2400" spc="-5" dirty="0"/>
              <a:t>code </a:t>
            </a:r>
            <a:r>
              <a:rPr sz="2400" dirty="0"/>
              <a:t>for DXPY; Y = Y + a</a:t>
            </a:r>
            <a:r>
              <a:rPr sz="2400" spc="-95" dirty="0"/>
              <a:t> </a:t>
            </a:r>
            <a:r>
              <a:rPr sz="2400" dirty="0"/>
              <a:t>X</a:t>
            </a:r>
          </a:p>
        </p:txBody>
      </p:sp>
      <p:sp>
        <p:nvSpPr>
          <p:cNvPr id="43" name="object 43"/>
          <p:cNvSpPr txBox="1"/>
          <p:nvPr/>
        </p:nvSpPr>
        <p:spPr>
          <a:xfrm>
            <a:off x="515193" y="1353715"/>
            <a:ext cx="8151495" cy="756920"/>
          </a:xfrm>
          <a:prstGeom prst="rect">
            <a:avLst/>
          </a:prstGeom>
        </p:spPr>
        <p:txBody>
          <a:bodyPr vert="horz" wrap="square" lIns="0" tIns="73660" rIns="0" bIns="0" rtlCol="0">
            <a:spAutoFit/>
          </a:bodyPr>
          <a:lstStyle/>
          <a:p>
            <a:pPr marL="355600" indent="-343535">
              <a:lnSpc>
                <a:spcPct val="100000"/>
              </a:lnSpc>
              <a:spcBef>
                <a:spcPts val="5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256 – bit SIMD multimedia instructions added to</a:t>
            </a:r>
            <a:r>
              <a:rPr sz="2000" spc="-155" dirty="0">
                <a:solidFill>
                  <a:srgbClr val="003399"/>
                </a:solidFill>
                <a:latin typeface="Arial" panose="020B0604020202020204"/>
                <a:cs typeface="Arial" panose="020B0604020202020204"/>
              </a:rPr>
              <a:t> </a:t>
            </a:r>
            <a:r>
              <a:rPr lang="en-US" sz="2000" spc="-5" dirty="0">
                <a:solidFill>
                  <a:srgbClr val="003399"/>
                </a:solidFill>
                <a:latin typeface="Arial" panose="020B0604020202020204"/>
                <a:cs typeface="Arial" panose="020B0604020202020204"/>
              </a:rPr>
              <a:t>RISC-V</a:t>
            </a:r>
            <a:r>
              <a:rPr sz="2000" spc="-5" dirty="0">
                <a:solidFill>
                  <a:srgbClr val="003399"/>
                </a:solidFill>
                <a:latin typeface="Arial" panose="020B0604020202020204"/>
                <a:cs typeface="Arial" panose="020B0604020202020204"/>
              </a:rPr>
              <a:t>.</a:t>
            </a:r>
            <a:endParaRPr sz="2000" dirty="0">
              <a:latin typeface="Arial" panose="020B0604020202020204"/>
              <a:cs typeface="Arial" panose="020B0604020202020204"/>
            </a:endParaRPr>
          </a:p>
          <a:p>
            <a:pPr marL="355600" indent="-343535">
              <a:lnSpc>
                <a:spcPct val="100000"/>
              </a:lnSpc>
              <a:spcBef>
                <a:spcPts val="48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.4D </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instructions operating on 4 double precision operands at</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once.</a:t>
            </a:r>
            <a:endParaRPr sz="2000" dirty="0">
              <a:latin typeface="Arial" panose="020B0604020202020204"/>
              <a:cs typeface="Arial" panose="020B0604020202020204"/>
            </a:endParaRPr>
          </a:p>
        </p:txBody>
      </p:sp>
      <p:sp>
        <p:nvSpPr>
          <p:cNvPr id="45" name="object 45"/>
          <p:cNvSpPr/>
          <p:nvPr/>
        </p:nvSpPr>
        <p:spPr>
          <a:xfrm>
            <a:off x="8774683" y="0"/>
            <a:ext cx="369570" cy="5003800"/>
          </a:xfrm>
          <a:custGeom>
            <a:avLst/>
            <a:gdLst/>
            <a:ahLst/>
            <a:cxnLst/>
            <a:rect l="l" t="t" r="r" b="b"/>
            <a:pathLst>
              <a:path w="369570" h="5003800">
                <a:moveTo>
                  <a:pt x="0" y="5003673"/>
                </a:moveTo>
                <a:lnTo>
                  <a:pt x="369316" y="5003673"/>
                </a:lnTo>
                <a:lnTo>
                  <a:pt x="369316" y="0"/>
                </a:lnTo>
                <a:lnTo>
                  <a:pt x="0" y="0"/>
                </a:lnTo>
                <a:lnTo>
                  <a:pt x="0" y="5003673"/>
                </a:lnTo>
                <a:close/>
              </a:path>
            </a:pathLst>
          </a:custGeom>
          <a:solidFill>
            <a:srgbClr val="C0C0C0"/>
          </a:solidFill>
        </p:spPr>
        <p:txBody>
          <a:bodyPr wrap="square" lIns="0" tIns="0" rIns="0" bIns="0" rtlCol="0"/>
          <a:lstStyle/>
          <a:p>
            <a:endParaRPr/>
          </a:p>
        </p:txBody>
      </p:sp>
      <p:sp>
        <p:nvSpPr>
          <p:cNvPr id="46" name="object 46"/>
          <p:cNvSpPr txBox="1"/>
          <p:nvPr/>
        </p:nvSpPr>
        <p:spPr>
          <a:xfrm>
            <a:off x="8816156" y="75946"/>
            <a:ext cx="281305" cy="4798060"/>
          </a:xfrm>
          <a:prstGeom prst="rect">
            <a:avLst/>
          </a:prstGeom>
        </p:spPr>
        <p:txBody>
          <a:bodyPr vert="vert" wrap="square" lIns="0" tIns="0" rIns="0" bIns="0" rtlCol="0">
            <a:spAutoFit/>
          </a:bodyPr>
          <a:lstStyle/>
          <a:p>
            <a:pPr marL="12700">
              <a:lnSpc>
                <a:spcPts val="2090"/>
              </a:lnSpc>
            </a:pPr>
            <a:r>
              <a:rPr sz="1800" dirty="0">
                <a:solidFill>
                  <a:srgbClr val="0066FF"/>
                </a:solidFill>
                <a:latin typeface="Arial" panose="020B0604020202020204"/>
                <a:cs typeface="Arial" panose="020B0604020202020204"/>
              </a:rPr>
              <a:t>SIMD </a:t>
            </a:r>
            <a:r>
              <a:rPr sz="1800" spc="-5" dirty="0">
                <a:solidFill>
                  <a:srgbClr val="0066FF"/>
                </a:solidFill>
                <a:latin typeface="Arial" panose="020B0604020202020204"/>
                <a:cs typeface="Arial" panose="020B0604020202020204"/>
              </a:rPr>
              <a:t>Instruction Set Extensions </a:t>
            </a:r>
            <a:r>
              <a:rPr sz="1800" dirty="0">
                <a:solidFill>
                  <a:srgbClr val="0066FF"/>
                </a:solidFill>
                <a:latin typeface="Arial" panose="020B0604020202020204"/>
                <a:cs typeface="Arial" panose="020B0604020202020204"/>
              </a:rPr>
              <a:t>for</a:t>
            </a:r>
            <a:r>
              <a:rPr sz="1800" spc="2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Multimedia</a:t>
            </a:r>
            <a:endParaRPr sz="1800">
              <a:latin typeface="Arial" panose="020B0604020202020204"/>
              <a:cs typeface="Arial" panose="020B0604020202020204"/>
            </a:endParaRPr>
          </a:p>
        </p:txBody>
      </p:sp>
      <p:sp>
        <p:nvSpPr>
          <p:cNvPr id="47" name="object 4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48" name="object 4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9" name="object 4"/>
          <p:cNvSpPr txBox="1"/>
          <p:nvPr/>
        </p:nvSpPr>
        <p:spPr>
          <a:xfrm>
            <a:off x="628650" y="2260178"/>
            <a:ext cx="8059897" cy="4444165"/>
          </a:xfrm>
          <a:prstGeom prst="rect">
            <a:avLst/>
          </a:prstGeom>
        </p:spPr>
        <p:txBody>
          <a:bodyPr vert="horz" wrap="square" lIns="0" tIns="12065" rIns="0" bIns="0" rtlCol="0">
            <a:spAutoFit/>
          </a:bodyPr>
          <a:lstStyle/>
          <a:p>
            <a:r>
              <a:rPr lang="en-US" sz="2400" dirty="0"/>
              <a:t>	</a:t>
            </a:r>
            <a:r>
              <a:rPr lang="en-US" sz="2400" dirty="0" err="1"/>
              <a:t>fld</a:t>
            </a:r>
            <a:r>
              <a:rPr lang="en-US" sz="2400" dirty="0"/>
              <a:t> 		f0,a 		#Load scalar a</a:t>
            </a:r>
          </a:p>
          <a:p>
            <a:r>
              <a:rPr lang="en-US" sz="2400" dirty="0"/>
              <a:t>	splat.4D 	f0,f0 		#Make 4 copies of a</a:t>
            </a:r>
          </a:p>
          <a:p>
            <a:r>
              <a:rPr lang="en-US" sz="2400" dirty="0"/>
              <a:t>	</a:t>
            </a:r>
            <a:r>
              <a:rPr lang="en-US" sz="2400" dirty="0" err="1"/>
              <a:t>addi</a:t>
            </a:r>
            <a:r>
              <a:rPr lang="en-US" sz="2400" dirty="0"/>
              <a:t> 		x28,x5,#256 	#Last address to load</a:t>
            </a:r>
          </a:p>
          <a:p>
            <a:r>
              <a:rPr lang="en-US" sz="2400" dirty="0"/>
              <a:t>Loop: 	fld.4D 		f1,0(x5) 	#Load X[</a:t>
            </a:r>
            <a:r>
              <a:rPr lang="en-US" sz="2400" dirty="0" err="1"/>
              <a:t>i</a:t>
            </a:r>
            <a:r>
              <a:rPr lang="en-US" sz="2400" dirty="0"/>
              <a:t>] ... X[i+3]</a:t>
            </a:r>
          </a:p>
          <a:p>
            <a:r>
              <a:rPr lang="en-US" sz="2400" dirty="0"/>
              <a:t>	fmul.4D 	f1,f1,f0 	#a*X[</a:t>
            </a:r>
            <a:r>
              <a:rPr lang="en-US" sz="2400" dirty="0" err="1"/>
              <a:t>i</a:t>
            </a:r>
            <a:r>
              <a:rPr lang="en-US" sz="2400" dirty="0"/>
              <a:t>] ... A*X[i+3]</a:t>
            </a:r>
          </a:p>
          <a:p>
            <a:r>
              <a:rPr lang="en-US" sz="2400" dirty="0"/>
              <a:t>	fld.4D 		f2,0(x6)	#Load Y[</a:t>
            </a:r>
            <a:r>
              <a:rPr lang="en-US" sz="2400" dirty="0" err="1"/>
              <a:t>i</a:t>
            </a:r>
            <a:r>
              <a:rPr lang="en-US" sz="2400" dirty="0"/>
              <a:t>] ... Y[i+3]</a:t>
            </a:r>
          </a:p>
          <a:p>
            <a:r>
              <a:rPr lang="en-US" sz="2400" dirty="0"/>
              <a:t>	fadd.4D 	f2,f2,f1 	# a*X[</a:t>
            </a:r>
            <a:r>
              <a:rPr lang="en-US" sz="2400" dirty="0" err="1"/>
              <a:t>i</a:t>
            </a:r>
            <a:r>
              <a:rPr lang="en-US" sz="2400" dirty="0"/>
              <a:t>]+Y[</a:t>
            </a:r>
            <a:r>
              <a:rPr lang="en-US" sz="2400" dirty="0" err="1"/>
              <a:t>i</a:t>
            </a:r>
            <a:r>
              <a:rPr lang="en-US" sz="2400" dirty="0"/>
              <a:t>]...</a:t>
            </a:r>
          </a:p>
          <a:p>
            <a:r>
              <a:rPr lang="en-US" sz="2400" dirty="0"/>
              <a:t>					# a*X[i+3]+Y[i+3]</a:t>
            </a:r>
          </a:p>
          <a:p>
            <a:r>
              <a:rPr lang="en-US" sz="2400" dirty="0"/>
              <a:t>	fsd.4D 		f2,0(x6) 	#Store Y[</a:t>
            </a:r>
            <a:r>
              <a:rPr lang="en-US" sz="2400" dirty="0" err="1"/>
              <a:t>i</a:t>
            </a:r>
            <a:r>
              <a:rPr lang="en-US" sz="2400" dirty="0"/>
              <a:t>]... Y[i+3]</a:t>
            </a:r>
          </a:p>
          <a:p>
            <a:r>
              <a:rPr lang="en-US" sz="2400" dirty="0"/>
              <a:t>	</a:t>
            </a:r>
            <a:r>
              <a:rPr lang="en-US" sz="2400" dirty="0" err="1"/>
              <a:t>addi</a:t>
            </a:r>
            <a:r>
              <a:rPr lang="en-US" sz="2400" dirty="0"/>
              <a:t> 		x5,x5,#32 	#Increment index to X</a:t>
            </a:r>
          </a:p>
          <a:p>
            <a:r>
              <a:rPr lang="en-US" sz="2400" dirty="0"/>
              <a:t>	</a:t>
            </a:r>
            <a:r>
              <a:rPr lang="en-US" sz="2400" dirty="0" err="1"/>
              <a:t>addi</a:t>
            </a:r>
            <a:r>
              <a:rPr lang="en-US" sz="2400" dirty="0"/>
              <a:t> 		x6,x6,#32 	#Increment index to Y</a:t>
            </a:r>
          </a:p>
          <a:p>
            <a:r>
              <a:rPr lang="en-US" sz="2400" dirty="0"/>
              <a:t>	</a:t>
            </a:r>
            <a:r>
              <a:rPr lang="en-US" sz="2400" dirty="0" err="1"/>
              <a:t>bne</a:t>
            </a:r>
            <a:r>
              <a:rPr lang="en-US" sz="2400" dirty="0"/>
              <a:t> 		x28,x5,Loop 	#Check if done</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92250" y="102903"/>
            <a:ext cx="7183144" cy="599780"/>
          </a:xfrm>
          <a:prstGeom prst="rect">
            <a:avLst/>
          </a:prstGeom>
        </p:spPr>
        <p:txBody>
          <a:bodyPr vert="horz" wrap="square" lIns="0" tIns="13335" rIns="0" bIns="0" rtlCol="0">
            <a:spAutoFit/>
          </a:bodyPr>
          <a:lstStyle/>
          <a:p>
            <a:pPr marL="12700">
              <a:lnSpc>
                <a:spcPct val="100000"/>
              </a:lnSpc>
              <a:spcBef>
                <a:spcPts val="105"/>
              </a:spcBef>
            </a:pPr>
            <a:r>
              <a:rPr dirty="0"/>
              <a:t>Roofline </a:t>
            </a:r>
            <a:r>
              <a:rPr spc="-5" dirty="0"/>
              <a:t>performance</a:t>
            </a:r>
            <a:r>
              <a:rPr spc="-90" dirty="0"/>
              <a:t> </a:t>
            </a:r>
            <a:r>
              <a:rPr spc="-5" dirty="0"/>
              <a:t>model</a:t>
            </a:r>
          </a:p>
        </p:txBody>
      </p:sp>
      <p:sp>
        <p:nvSpPr>
          <p:cNvPr id="4" name="object 4"/>
          <p:cNvSpPr txBox="1"/>
          <p:nvPr/>
        </p:nvSpPr>
        <p:spPr>
          <a:xfrm>
            <a:off x="8733550" y="2290550"/>
            <a:ext cx="127635" cy="284480"/>
          </a:xfrm>
          <a:prstGeom prst="rect">
            <a:avLst/>
          </a:prstGeom>
        </p:spPr>
        <p:txBody>
          <a:bodyPr vert="horz" wrap="square" lIns="0" tIns="0" rIns="0" bIns="0" rtlCol="0">
            <a:spAutoFit/>
          </a:bodyPr>
          <a:lstStyle/>
          <a:p>
            <a:pPr>
              <a:lnSpc>
                <a:spcPts val="2215"/>
              </a:lnSpc>
            </a:pPr>
            <a:r>
              <a:rPr sz="2000" dirty="0">
                <a:solidFill>
                  <a:srgbClr val="0033CC"/>
                </a:solidFill>
                <a:latin typeface="Arial" panose="020B0604020202020204"/>
                <a:cs typeface="Arial" panose="020B0604020202020204"/>
              </a:rPr>
              <a:t>c</a:t>
            </a:r>
            <a:endParaRPr sz="2000">
              <a:latin typeface="Arial" panose="020B0604020202020204"/>
              <a:cs typeface="Arial" panose="020B0604020202020204"/>
            </a:endParaRPr>
          </a:p>
        </p:txBody>
      </p:sp>
      <p:sp>
        <p:nvSpPr>
          <p:cNvPr id="5" name="object 5"/>
          <p:cNvSpPr txBox="1"/>
          <p:nvPr/>
        </p:nvSpPr>
        <p:spPr>
          <a:xfrm>
            <a:off x="334467" y="717441"/>
            <a:ext cx="8411845" cy="3387466"/>
          </a:xfrm>
          <a:prstGeom prst="rect">
            <a:avLst/>
          </a:prstGeom>
        </p:spPr>
        <p:txBody>
          <a:bodyPr vert="horz" wrap="square" lIns="0" tIns="85725" rIns="0" bIns="0" rtlCol="0">
            <a:spAutoFit/>
          </a:bodyPr>
          <a:lstStyle/>
          <a:p>
            <a:pPr marL="355600" indent="-343535" algn="just">
              <a:lnSpc>
                <a:spcPct val="100000"/>
              </a:lnSpc>
              <a:spcBef>
                <a:spcPts val="675"/>
              </a:spcBef>
              <a:buClr>
                <a:srgbClr val="0033CC"/>
              </a:buClr>
              <a:buSzPct val="60000"/>
              <a:buFont typeface="Wingdings" panose="05000000000000000000"/>
              <a:buChar char=""/>
              <a:tabLst>
                <a:tab pos="356235" algn="l"/>
              </a:tabLst>
            </a:pPr>
            <a:r>
              <a:rPr sz="2400" spc="-5" dirty="0">
                <a:solidFill>
                  <a:srgbClr val="003399"/>
                </a:solidFill>
                <a:latin typeface="Arial" panose="020B0604020202020204"/>
                <a:cs typeface="Arial" panose="020B0604020202020204"/>
              </a:rPr>
              <a:t>Basic</a:t>
            </a:r>
            <a:r>
              <a:rPr sz="24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idea:</a:t>
            </a:r>
            <a:endParaRPr sz="2400" dirty="0">
              <a:latin typeface="Arial" panose="020B0604020202020204"/>
              <a:cs typeface="Arial" panose="020B0604020202020204"/>
            </a:endParaRPr>
          </a:p>
          <a:p>
            <a:pPr marL="756285" lvl="1" indent="-287020" algn="just">
              <a:lnSpc>
                <a:spcPct val="100000"/>
              </a:lnSpc>
              <a:spcBef>
                <a:spcPts val="480"/>
              </a:spcBef>
              <a:buClr>
                <a:srgbClr val="003399"/>
              </a:buClr>
              <a:buSzPct val="55000"/>
              <a:buFont typeface="Wingdings" panose="05000000000000000000"/>
              <a:buChar char=""/>
              <a:tabLst>
                <a:tab pos="756920" algn="l"/>
              </a:tabLst>
            </a:pPr>
            <a:r>
              <a:rPr sz="2000" dirty="0">
                <a:solidFill>
                  <a:srgbClr val="0033CC"/>
                </a:solidFill>
                <a:latin typeface="Arial" panose="020B0604020202020204"/>
                <a:cs typeface="Arial" panose="020B0604020202020204"/>
              </a:rPr>
              <a:t>Peak floating-point throughput as a function of arithmetic</a:t>
            </a:r>
            <a:r>
              <a:rPr sz="2000" spc="-204"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intensity</a:t>
            </a:r>
            <a:endParaRPr sz="2000" dirty="0">
              <a:latin typeface="Arial" panose="020B0604020202020204"/>
              <a:cs typeface="Arial" panose="020B0604020202020204"/>
            </a:endParaRPr>
          </a:p>
          <a:p>
            <a:pPr marL="756285" lvl="1" indent="-287020" algn="just">
              <a:lnSpc>
                <a:spcPct val="100000"/>
              </a:lnSpc>
              <a:spcBef>
                <a:spcPts val="480"/>
              </a:spcBef>
              <a:buClr>
                <a:srgbClr val="003399"/>
              </a:buClr>
              <a:buSzPct val="55000"/>
              <a:buFont typeface="Wingdings" panose="05000000000000000000"/>
              <a:buChar char=""/>
              <a:tabLst>
                <a:tab pos="756920" algn="l"/>
              </a:tabLst>
            </a:pPr>
            <a:r>
              <a:rPr sz="2000" dirty="0">
                <a:solidFill>
                  <a:srgbClr val="0033CC"/>
                </a:solidFill>
                <a:latin typeface="Arial" panose="020B0604020202020204"/>
                <a:cs typeface="Arial" panose="020B0604020202020204"/>
              </a:rPr>
              <a:t>Ties together floating-point performance and memory</a:t>
            </a:r>
            <a:r>
              <a:rPr sz="2000" spc="-17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performance</a:t>
            </a:r>
            <a:endParaRPr sz="2000" dirty="0">
              <a:latin typeface="Arial" panose="020B0604020202020204"/>
              <a:cs typeface="Arial" panose="020B0604020202020204"/>
            </a:endParaRPr>
          </a:p>
          <a:p>
            <a:pPr marL="355600" marR="476885" indent="-343535" algn="just">
              <a:lnSpc>
                <a:spcPct val="100000"/>
              </a:lnSpc>
              <a:spcBef>
                <a:spcPts val="545"/>
              </a:spcBef>
              <a:buClr>
                <a:srgbClr val="0033CC"/>
              </a:buClr>
              <a:buSzPct val="60000"/>
              <a:buFont typeface="Wingdings" panose="05000000000000000000"/>
              <a:buChar char=""/>
              <a:tabLst>
                <a:tab pos="356235" algn="l"/>
              </a:tabLst>
            </a:pPr>
            <a:r>
              <a:rPr sz="2000" i="1" u="heavy" spc="-5" dirty="0">
                <a:solidFill>
                  <a:srgbClr val="003399"/>
                </a:solidFill>
                <a:uFill>
                  <a:solidFill>
                    <a:srgbClr val="003399"/>
                  </a:solidFill>
                </a:uFill>
                <a:latin typeface="Arial" panose="020B0604020202020204"/>
                <a:cs typeface="Arial" panose="020B0604020202020204"/>
              </a:rPr>
              <a:t>Arithmetic intensity</a:t>
            </a:r>
            <a:r>
              <a:rPr sz="2000" i="1" spc="-5" dirty="0">
                <a:solidFill>
                  <a:srgbClr val="003399"/>
                </a:solidFill>
                <a:latin typeface="Arial" panose="020B0604020202020204"/>
                <a:cs typeface="Arial" panose="020B0604020202020204"/>
              </a:rPr>
              <a:t> </a:t>
            </a:r>
            <a:r>
              <a:rPr lang="en-US" sz="2000" i="1" spc="-5" dirty="0">
                <a:solidFill>
                  <a:srgbClr val="003399"/>
                </a:solidFill>
                <a:latin typeface="Arial" panose="020B0604020202020204"/>
                <a:cs typeface="Arial" panose="020B0604020202020204"/>
              </a:rPr>
              <a:t>(</a:t>
            </a:r>
            <a:r>
              <a:rPr lang="zh-CN" altLang="en-US" sz="2000" i="1" spc="-5" dirty="0">
                <a:solidFill>
                  <a:srgbClr val="003399"/>
                </a:solidFill>
                <a:latin typeface="Arial" panose="020B0604020202020204"/>
                <a:cs typeface="Arial" panose="020B0604020202020204"/>
              </a:rPr>
              <a:t>计算密度、计算访存比</a:t>
            </a:r>
            <a:r>
              <a:rPr lang="en-US" sz="2000" i="1" spc="-5" dirty="0">
                <a:solidFill>
                  <a:srgbClr val="003399"/>
                </a:solidFill>
                <a:latin typeface="Arial" panose="020B0604020202020204"/>
                <a:cs typeface="Arial" panose="020B0604020202020204"/>
              </a:rPr>
              <a:t>)</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spc="-5" dirty="0">
                <a:solidFill>
                  <a:srgbClr val="003399"/>
                </a:solidFill>
                <a:latin typeface="Arial" panose="020B0604020202020204"/>
                <a:cs typeface="Arial" panose="020B0604020202020204"/>
              </a:rPr>
              <a:t>Floating-point operations per byte read</a:t>
            </a:r>
            <a:endParaRPr lang="en-US" sz="2000" spc="-5" dirty="0">
              <a:solidFill>
                <a:srgbClr val="003399"/>
              </a:solidFill>
              <a:latin typeface="Arial" panose="020B0604020202020204"/>
              <a:cs typeface="Arial" panose="020B0604020202020204"/>
            </a:endParaRPr>
          </a:p>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lang="en-US" sz="2000" spc="-5" dirty="0">
                <a:solidFill>
                  <a:srgbClr val="003399"/>
                </a:solidFill>
                <a:latin typeface="Arial" panose="020B0604020202020204"/>
                <a:cs typeface="Arial" panose="020B0604020202020204"/>
              </a:rPr>
              <a:t>Max Attainable</a:t>
            </a:r>
            <a:r>
              <a:rPr lang="en-US" sz="2000" spc="10" dirty="0">
                <a:solidFill>
                  <a:srgbClr val="003399"/>
                </a:solidFill>
                <a:latin typeface="Arial" panose="020B0604020202020204"/>
                <a:cs typeface="Arial" panose="020B0604020202020204"/>
              </a:rPr>
              <a:t> </a:t>
            </a:r>
            <a:r>
              <a:rPr lang="en-US" sz="2000" dirty="0">
                <a:solidFill>
                  <a:srgbClr val="003399"/>
                </a:solidFill>
                <a:latin typeface="Arial" panose="020B0604020202020204"/>
                <a:cs typeface="Arial" panose="020B0604020202020204"/>
              </a:rPr>
              <a:t>GFLOPs/sec = </a:t>
            </a:r>
            <a:r>
              <a:rPr lang="en-US" sz="2000" spc="-5" dirty="0">
                <a:solidFill>
                  <a:srgbClr val="003399"/>
                </a:solidFill>
                <a:latin typeface="Arial" panose="020B0604020202020204"/>
                <a:cs typeface="Arial" panose="020B0604020202020204"/>
              </a:rPr>
              <a:t>Min (Peak Memory </a:t>
            </a:r>
            <a:r>
              <a:rPr lang="en-US" sz="2000" dirty="0">
                <a:solidFill>
                  <a:srgbClr val="003399"/>
                </a:solidFill>
                <a:latin typeface="Arial" panose="020B0604020202020204"/>
                <a:cs typeface="Arial" panose="020B0604020202020204"/>
              </a:rPr>
              <a:t>BW × Arithmetic </a:t>
            </a:r>
            <a:r>
              <a:rPr lang="en-US" sz="2000" spc="-5" dirty="0">
                <a:solidFill>
                  <a:srgbClr val="003399"/>
                </a:solidFill>
                <a:latin typeface="Arial" panose="020B0604020202020204"/>
                <a:cs typeface="Arial" panose="020B0604020202020204"/>
              </a:rPr>
              <a:t>Intensity, Peak  Floating Point</a:t>
            </a:r>
            <a:r>
              <a:rPr lang="en-US" sz="2000" spc="20" dirty="0">
                <a:solidFill>
                  <a:srgbClr val="003399"/>
                </a:solidFill>
                <a:latin typeface="Arial" panose="020B0604020202020204"/>
                <a:cs typeface="Arial" panose="020B0604020202020204"/>
              </a:rPr>
              <a:t> </a:t>
            </a:r>
            <a:r>
              <a:rPr lang="en-US" sz="2000" spc="-5" dirty="0">
                <a:solidFill>
                  <a:srgbClr val="003399"/>
                </a:solidFill>
                <a:latin typeface="Arial" panose="020B0604020202020204"/>
                <a:cs typeface="Arial" panose="020B0604020202020204"/>
              </a:rPr>
              <a:t>Performance)</a:t>
            </a:r>
          </a:p>
          <a:p>
            <a:pPr marL="1274445" marR="5080" indent="-923925">
              <a:lnSpc>
                <a:spcPct val="120000"/>
              </a:lnSpc>
            </a:pPr>
            <a:r>
              <a:rPr lang="en-US" sz="2000" spc="-5" dirty="0">
                <a:solidFill>
                  <a:srgbClr val="003399"/>
                </a:solidFill>
                <a:latin typeface="Arial" panose="020B0604020202020204"/>
                <a:cs typeface="Arial" panose="020B0604020202020204"/>
              </a:rPr>
              <a:t>Stream is a benchmark for memory performance</a:t>
            </a:r>
          </a:p>
          <a:p>
            <a:pPr marL="355600" marR="476885" indent="-343535" algn="just">
              <a:lnSpc>
                <a:spcPct val="100000"/>
              </a:lnSpc>
              <a:spcBef>
                <a:spcPts val="545"/>
              </a:spcBef>
              <a:buClr>
                <a:srgbClr val="0033CC"/>
              </a:buClr>
              <a:buSzPct val="60000"/>
              <a:buFont typeface="Wingdings" panose="05000000000000000000"/>
              <a:buChar char=""/>
              <a:tabLst>
                <a:tab pos="356235" algn="l"/>
              </a:tabLst>
            </a:pPr>
            <a:endParaRPr sz="2400" dirty="0">
              <a:latin typeface="Arial" panose="020B0604020202020204"/>
              <a:cs typeface="Arial" panose="020B0604020202020204"/>
            </a:endParaRPr>
          </a:p>
        </p:txBody>
      </p:sp>
      <p:sp>
        <p:nvSpPr>
          <p:cNvPr id="6" name="object 6"/>
          <p:cNvSpPr txBox="1"/>
          <p:nvPr/>
        </p:nvSpPr>
        <p:spPr>
          <a:xfrm>
            <a:off x="334467" y="5887064"/>
            <a:ext cx="7830184" cy="636270"/>
          </a:xfrm>
          <a:prstGeom prst="rect">
            <a:avLst/>
          </a:prstGeom>
        </p:spPr>
        <p:txBody>
          <a:bodyPr vert="horz" wrap="square" lIns="0" tIns="12700" rIns="0" bIns="0" rtlCol="0">
            <a:spAutoFit/>
          </a:bodyPr>
          <a:lstStyle/>
          <a:p>
            <a:pPr marL="355600" marR="5080" indent="-343535">
              <a:lnSpc>
                <a:spcPct val="100000"/>
              </a:lnSpc>
              <a:spcBef>
                <a:spcPts val="100"/>
              </a:spcBef>
              <a:buClr>
                <a:srgbClr val="0033CC"/>
              </a:buClr>
              <a:buSzPct val="60000"/>
              <a:buFont typeface="Wingdings" panose="05000000000000000000"/>
              <a:buChar char=""/>
              <a:tabLst>
                <a:tab pos="355600" algn="l"/>
                <a:tab pos="356235" algn="l"/>
              </a:tabLst>
            </a:pPr>
            <a:r>
              <a:rPr sz="2000" dirty="0">
                <a:solidFill>
                  <a:srgbClr val="003399"/>
                </a:solidFill>
                <a:latin typeface="Arial" panose="020B0604020202020204"/>
                <a:cs typeface="Arial" panose="020B0604020202020204"/>
              </a:rPr>
              <a:t>Dense matrix operations scale with problem size but sparse</a:t>
            </a:r>
            <a:r>
              <a:rPr sz="2000" spc="-18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matrix  operations do</a:t>
            </a:r>
            <a:r>
              <a:rPr sz="2000" spc="-55"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not!!</a:t>
            </a:r>
            <a:endParaRPr sz="2000" dirty="0">
              <a:latin typeface="Arial" panose="020B0604020202020204"/>
              <a:cs typeface="Arial" panose="020B0604020202020204"/>
            </a:endParaRPr>
          </a:p>
        </p:txBody>
      </p:sp>
      <p:sp>
        <p:nvSpPr>
          <p:cNvPr id="9" name="object 9"/>
          <p:cNvSpPr/>
          <p:nvPr/>
        </p:nvSpPr>
        <p:spPr>
          <a:xfrm>
            <a:off x="1743712" y="3738193"/>
            <a:ext cx="5593354" cy="2025297"/>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1" name="object 11"/>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84880" y="102903"/>
            <a:ext cx="2971628" cy="599780"/>
          </a:xfrm>
          <a:prstGeom prst="rect">
            <a:avLst/>
          </a:prstGeom>
        </p:spPr>
        <p:txBody>
          <a:bodyPr vert="horz" wrap="square" lIns="0" tIns="13335" rIns="0" bIns="0" rtlCol="0">
            <a:spAutoFit/>
          </a:bodyPr>
          <a:lstStyle/>
          <a:p>
            <a:pPr marL="12700">
              <a:lnSpc>
                <a:spcPct val="100000"/>
              </a:lnSpc>
              <a:spcBef>
                <a:spcPts val="105"/>
              </a:spcBef>
            </a:pPr>
            <a:r>
              <a:rPr spc="-5" dirty="0"/>
              <a:t>Examples</a:t>
            </a:r>
          </a:p>
        </p:txBody>
      </p:sp>
      <p:sp>
        <p:nvSpPr>
          <p:cNvPr id="4" name="object 4"/>
          <p:cNvSpPr txBox="1"/>
          <p:nvPr/>
        </p:nvSpPr>
        <p:spPr>
          <a:xfrm>
            <a:off x="763016" y="717295"/>
            <a:ext cx="7541259" cy="2261773"/>
          </a:xfrm>
          <a:prstGeom prst="rect">
            <a:avLst/>
          </a:prstGeom>
        </p:spPr>
        <p:txBody>
          <a:bodyPr vert="horz" wrap="square" lIns="0" tIns="85725" rIns="0" bIns="0" rtlCol="0">
            <a:spAutoFit/>
          </a:bodyPr>
          <a:lstStyle/>
          <a:p>
            <a:pPr marL="1274445" marR="5080" indent="-923925">
              <a:lnSpc>
                <a:spcPct val="120000"/>
              </a:lnSpc>
            </a:pPr>
            <a:r>
              <a:rPr lang="en-US" sz="2400" dirty="0">
                <a:solidFill>
                  <a:srgbClr val="0033CC"/>
                </a:solidFill>
                <a:latin typeface="Arial" panose="020B0604020202020204"/>
                <a:cs typeface="Arial" panose="020B0604020202020204"/>
              </a:rPr>
              <a:t>Roofline: on the sloped portion of the roof the performance is</a:t>
            </a:r>
            <a:r>
              <a:rPr lang="en-US" sz="2400" spc="-180" dirty="0">
                <a:solidFill>
                  <a:srgbClr val="0033CC"/>
                </a:solidFill>
                <a:latin typeface="Arial" panose="020B0604020202020204"/>
                <a:cs typeface="Arial" panose="020B0604020202020204"/>
              </a:rPr>
              <a:t> </a:t>
            </a:r>
            <a:r>
              <a:rPr lang="en-US" sz="2400" spc="-5" dirty="0">
                <a:solidFill>
                  <a:srgbClr val="0033CC"/>
                </a:solidFill>
                <a:latin typeface="Arial" panose="020B0604020202020204"/>
                <a:cs typeface="Arial" panose="020B0604020202020204"/>
              </a:rPr>
              <a:t>limited  </a:t>
            </a:r>
            <a:r>
              <a:rPr lang="en-US" sz="2400" dirty="0">
                <a:solidFill>
                  <a:srgbClr val="0033CC"/>
                </a:solidFill>
                <a:latin typeface="Arial" panose="020B0604020202020204"/>
                <a:cs typeface="Arial" panose="020B0604020202020204"/>
              </a:rPr>
              <a:t>by the memory bandwidth, on the flat portion it is limited by</a:t>
            </a:r>
            <a:r>
              <a:rPr lang="en-US" sz="2400" spc="-215" dirty="0">
                <a:solidFill>
                  <a:srgbClr val="0033CC"/>
                </a:solidFill>
                <a:latin typeface="Arial" panose="020B0604020202020204"/>
                <a:cs typeface="Arial" panose="020B0604020202020204"/>
              </a:rPr>
              <a:t> </a:t>
            </a:r>
            <a:r>
              <a:rPr lang="en-US" sz="2400">
                <a:solidFill>
                  <a:srgbClr val="0033CC"/>
                </a:solidFill>
                <a:latin typeface="Arial" panose="020B0604020202020204"/>
                <a:cs typeface="Arial" panose="020B0604020202020204"/>
              </a:rPr>
              <a:t>peak floating point </a:t>
            </a:r>
            <a:r>
              <a:rPr lang="en-US" sz="2400" dirty="0">
                <a:solidFill>
                  <a:srgbClr val="0033CC"/>
                </a:solidFill>
                <a:latin typeface="Arial" panose="020B0604020202020204"/>
                <a:cs typeface="Arial" panose="020B0604020202020204"/>
              </a:rPr>
              <a:t>performance</a:t>
            </a:r>
            <a:endParaRPr lang="en-US" sz="2400" dirty="0">
              <a:latin typeface="Arial" panose="020B0604020202020204"/>
              <a:cs typeface="Arial" panose="020B0604020202020204"/>
            </a:endParaRPr>
          </a:p>
          <a:p>
            <a:pPr marL="1274445" marR="5080" indent="-923925">
              <a:lnSpc>
                <a:spcPct val="120000"/>
              </a:lnSpc>
            </a:pPr>
            <a:endParaRPr sz="2400" dirty="0">
              <a:latin typeface="Arial" panose="020B0604020202020204"/>
              <a:cs typeface="Arial" panose="020B0604020202020204"/>
            </a:endParaRPr>
          </a:p>
        </p:txBody>
      </p:sp>
      <p:sp>
        <p:nvSpPr>
          <p:cNvPr id="7" name="object 7"/>
          <p:cNvSpPr/>
          <p:nvPr/>
        </p:nvSpPr>
        <p:spPr>
          <a:xfrm>
            <a:off x="735148" y="2805261"/>
            <a:ext cx="7304389" cy="380815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矩形标注 1"/>
          <p:cNvSpPr/>
          <p:nvPr/>
        </p:nvSpPr>
        <p:spPr>
          <a:xfrm>
            <a:off x="1404161" y="3455377"/>
            <a:ext cx="1063870" cy="237392"/>
          </a:xfrm>
          <a:prstGeom prst="wedgeRectCallout">
            <a:avLst>
              <a:gd name="adj1" fmla="val -6783"/>
              <a:gd name="adj2" fmla="val 17453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Mem BW</a:t>
            </a:r>
          </a:p>
        </p:txBody>
      </p:sp>
      <p:sp>
        <p:nvSpPr>
          <p:cNvPr id="10" name="矩形标注 9"/>
          <p:cNvSpPr/>
          <p:nvPr/>
        </p:nvSpPr>
        <p:spPr>
          <a:xfrm>
            <a:off x="5486723" y="4311162"/>
            <a:ext cx="1063870" cy="237392"/>
          </a:xfrm>
          <a:prstGeom prst="wedgeRectCallout">
            <a:avLst>
              <a:gd name="adj1" fmla="val -5130"/>
              <a:gd name="adj2" fmla="val 21157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Mem BW</a:t>
            </a:r>
          </a:p>
        </p:txBody>
      </p:sp>
      <p:sp>
        <p:nvSpPr>
          <p:cNvPr id="11" name="矩形标注 10"/>
          <p:cNvSpPr/>
          <p:nvPr/>
        </p:nvSpPr>
        <p:spPr>
          <a:xfrm>
            <a:off x="7281058" y="5393548"/>
            <a:ext cx="1231027" cy="518257"/>
          </a:xfrm>
          <a:prstGeom prst="wedgeRectCallout">
            <a:avLst>
              <a:gd name="adj1" fmla="val -79016"/>
              <a:gd name="adj2" fmla="val 72875"/>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42.66/16.4=2.6</a:t>
            </a:r>
          </a:p>
        </p:txBody>
      </p:sp>
      <p:sp>
        <p:nvSpPr>
          <p:cNvPr id="12" name="矩形标注 1">
            <a:extLst>
              <a:ext uri="{FF2B5EF4-FFF2-40B4-BE49-F238E27FC236}">
                <a16:creationId xmlns:a16="http://schemas.microsoft.com/office/drawing/2014/main" id="{A3A55854-CF53-4416-B4A4-41FB08F3243B}"/>
              </a:ext>
            </a:extLst>
          </p:cNvPr>
          <p:cNvSpPr/>
          <p:nvPr/>
        </p:nvSpPr>
        <p:spPr>
          <a:xfrm>
            <a:off x="2417877" y="5344700"/>
            <a:ext cx="1141400" cy="518258"/>
          </a:xfrm>
          <a:prstGeom prst="wedgeRectCallout">
            <a:avLst>
              <a:gd name="adj1" fmla="val -57739"/>
              <a:gd name="adj2" fmla="val 88834"/>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102.4/162=0.632</a:t>
            </a:r>
          </a:p>
        </p:txBody>
      </p:sp>
      <p:cxnSp>
        <p:nvCxnSpPr>
          <p:cNvPr id="6" name="直接连接符 5">
            <a:extLst>
              <a:ext uri="{FF2B5EF4-FFF2-40B4-BE49-F238E27FC236}">
                <a16:creationId xmlns:a16="http://schemas.microsoft.com/office/drawing/2014/main" id="{7C7D5CD8-73E3-4763-8581-66B45FE9021E}"/>
              </a:ext>
            </a:extLst>
          </p:cNvPr>
          <p:cNvCxnSpPr/>
          <p:nvPr/>
        </p:nvCxnSpPr>
        <p:spPr>
          <a:xfrm>
            <a:off x="2340078" y="3734439"/>
            <a:ext cx="0" cy="246888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FBE3D18-2A03-4AA2-8032-3F1C98D16517}"/>
              </a:ext>
            </a:extLst>
          </p:cNvPr>
          <p:cNvCxnSpPr/>
          <p:nvPr/>
        </p:nvCxnSpPr>
        <p:spPr>
          <a:xfrm>
            <a:off x="6907162" y="4285913"/>
            <a:ext cx="0" cy="192024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矩形标注 1">
            <a:extLst>
              <a:ext uri="{FF2B5EF4-FFF2-40B4-BE49-F238E27FC236}">
                <a16:creationId xmlns:a16="http://schemas.microsoft.com/office/drawing/2014/main" id="{7242171F-704F-4DA1-913F-78AEB7795F10}"/>
              </a:ext>
            </a:extLst>
          </p:cNvPr>
          <p:cNvSpPr/>
          <p:nvPr/>
        </p:nvSpPr>
        <p:spPr>
          <a:xfrm>
            <a:off x="2468031" y="4375704"/>
            <a:ext cx="1141400" cy="518258"/>
          </a:xfrm>
          <a:prstGeom prst="wedgeRectCallout">
            <a:avLst>
              <a:gd name="adj1" fmla="val -152038"/>
              <a:gd name="adj2" fmla="val 28184"/>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162*(1/8)=20.25</a:t>
            </a:r>
          </a:p>
        </p:txBody>
      </p:sp>
      <p:sp>
        <p:nvSpPr>
          <p:cNvPr id="15" name="矩形标注 10">
            <a:extLst>
              <a:ext uri="{FF2B5EF4-FFF2-40B4-BE49-F238E27FC236}">
                <a16:creationId xmlns:a16="http://schemas.microsoft.com/office/drawing/2014/main" id="{0104C602-954F-47E9-AA1F-3CBE4B3AF908}"/>
              </a:ext>
            </a:extLst>
          </p:cNvPr>
          <p:cNvSpPr/>
          <p:nvPr/>
        </p:nvSpPr>
        <p:spPr>
          <a:xfrm>
            <a:off x="5734404" y="5517373"/>
            <a:ext cx="1231028" cy="518257"/>
          </a:xfrm>
          <a:prstGeom prst="wedgeRectCallout">
            <a:avLst>
              <a:gd name="adj1" fmla="val -96039"/>
              <a:gd name="adj2" fmla="val 48983"/>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16.4*(1/8)=2.05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4030" y="258634"/>
            <a:ext cx="8455151" cy="443230"/>
          </a:xfrm>
          <a:prstGeom prst="rect">
            <a:avLst/>
          </a:prstGeom>
        </p:spPr>
        <p:txBody>
          <a:bodyPr vert="horz" wrap="square" lIns="0" tIns="12700" rIns="0" bIns="0" rtlCol="0">
            <a:spAutoFit/>
          </a:bodyPr>
          <a:lstStyle/>
          <a:p>
            <a:pPr marL="12700">
              <a:lnSpc>
                <a:spcPct val="100000"/>
              </a:lnSpc>
              <a:spcBef>
                <a:spcPts val="100"/>
              </a:spcBef>
            </a:pPr>
            <a:r>
              <a:rPr sz="2800" spc="-5" dirty="0"/>
              <a:t>Advantages </a:t>
            </a:r>
            <a:r>
              <a:rPr sz="2800" dirty="0"/>
              <a:t>of SIMD</a:t>
            </a:r>
            <a:r>
              <a:rPr sz="2800" spc="-55" dirty="0"/>
              <a:t> </a:t>
            </a:r>
            <a:r>
              <a:rPr sz="2800" spc="-5" dirty="0"/>
              <a:t>architectures</a:t>
            </a:r>
          </a:p>
        </p:txBody>
      </p:sp>
      <p:sp>
        <p:nvSpPr>
          <p:cNvPr id="4" name="object 4"/>
          <p:cNvSpPr txBox="1"/>
          <p:nvPr/>
        </p:nvSpPr>
        <p:spPr>
          <a:xfrm>
            <a:off x="763016" y="1078303"/>
            <a:ext cx="7915909" cy="6238246"/>
          </a:xfrm>
          <a:prstGeom prst="rect">
            <a:avLst/>
          </a:prstGeom>
        </p:spPr>
        <p:txBody>
          <a:bodyPr vert="horz" wrap="square" lIns="0" tIns="48895" rIns="0" bIns="0" rtlCol="0">
            <a:spAutoFit/>
          </a:bodyPr>
          <a:lstStyle/>
          <a:p>
            <a:pPr marL="469900" indent="-457835">
              <a:lnSpc>
                <a:spcPct val="100000"/>
              </a:lnSpc>
              <a:spcBef>
                <a:spcPts val="385"/>
              </a:spcBef>
              <a:buClr>
                <a:srgbClr val="0033CC"/>
              </a:buClr>
              <a:buSzPct val="60000"/>
              <a:buAutoNum type="arabicPeriod"/>
              <a:tabLst>
                <a:tab pos="469900" algn="l"/>
                <a:tab pos="469900" algn="l"/>
              </a:tabLst>
            </a:pPr>
            <a:r>
              <a:rPr sz="2800" spc="-5" dirty="0">
                <a:solidFill>
                  <a:srgbClr val="003399"/>
                </a:solidFill>
                <a:latin typeface="Arial" panose="020B0604020202020204"/>
                <a:cs typeface="Arial" panose="020B0604020202020204"/>
              </a:rPr>
              <a:t>Can exploit significant data-level parallelism</a:t>
            </a:r>
            <a:r>
              <a:rPr sz="2800" spc="150" dirty="0">
                <a:solidFill>
                  <a:srgbClr val="003399"/>
                </a:solidFill>
                <a:latin typeface="Arial" panose="020B0604020202020204"/>
                <a:cs typeface="Arial" panose="020B0604020202020204"/>
              </a:rPr>
              <a:t> </a:t>
            </a:r>
            <a:r>
              <a:rPr sz="2800" dirty="0">
                <a:solidFill>
                  <a:srgbClr val="003399"/>
                </a:solidFill>
                <a:latin typeface="Arial" panose="020B0604020202020204"/>
                <a:cs typeface="Arial" panose="020B0604020202020204"/>
              </a:rPr>
              <a:t>for:</a:t>
            </a:r>
            <a:endParaRPr lang="en-US" sz="2800" dirty="0">
              <a:solidFill>
                <a:srgbClr val="003399"/>
              </a:solidFill>
              <a:latin typeface="Arial" panose="020B0604020202020204"/>
              <a:cs typeface="Arial" panose="020B0604020202020204"/>
            </a:endParaRPr>
          </a:p>
          <a:p>
            <a:pPr marL="927100" lvl="1" indent="-457835">
              <a:spcBef>
                <a:spcPts val="385"/>
              </a:spcBef>
              <a:buClr>
                <a:srgbClr val="0033CC"/>
              </a:buClr>
              <a:buSzPct val="60000"/>
              <a:buAutoNum type="arabicPeriod"/>
              <a:tabLst>
                <a:tab pos="469900" algn="l"/>
                <a:tab pos="469900" algn="l"/>
              </a:tabLst>
            </a:pPr>
            <a:r>
              <a:rPr lang="en-US" sz="2800" dirty="0">
                <a:solidFill>
                  <a:srgbClr val="003399"/>
                </a:solidFill>
                <a:latin typeface="Arial" panose="020B0604020202020204"/>
                <a:cs typeface="Arial" panose="020B0604020202020204"/>
              </a:rPr>
              <a:t>A set of applications has significant data-level parallelism</a:t>
            </a:r>
            <a:endParaRPr sz="2800" dirty="0">
              <a:latin typeface="Arial" panose="020B0604020202020204"/>
              <a:cs typeface="Arial" panose="020B0604020202020204"/>
            </a:endParaRPr>
          </a:p>
          <a:p>
            <a:pPr marL="469900">
              <a:lnSpc>
                <a:spcPct val="100000"/>
              </a:lnSpc>
              <a:spcBef>
                <a:spcPts val="245"/>
              </a:spcBef>
              <a:tabLst>
                <a:tab pos="927100" algn="l"/>
              </a:tabLst>
            </a:pPr>
            <a:r>
              <a:rPr lang="en-US" sz="1200" spc="-5" dirty="0">
                <a:solidFill>
                  <a:srgbClr val="003399"/>
                </a:solidFill>
                <a:latin typeface="Arial" panose="020B0604020202020204"/>
                <a:cs typeface="Arial" panose="020B0604020202020204"/>
              </a:rPr>
              <a:t>	</a:t>
            </a:r>
            <a:r>
              <a:rPr lang="en-US" sz="2400" dirty="0">
                <a:solidFill>
                  <a:srgbClr val="FF0000"/>
                </a:solidFill>
                <a:latin typeface="Arial" panose="020B0604020202020204"/>
                <a:cs typeface="Arial" panose="020B0604020202020204"/>
              </a:rPr>
              <a:t>M</a:t>
            </a:r>
            <a:r>
              <a:rPr sz="2400" dirty="0">
                <a:solidFill>
                  <a:srgbClr val="FF0000"/>
                </a:solidFill>
                <a:latin typeface="Arial" panose="020B0604020202020204"/>
                <a:cs typeface="Arial" panose="020B0604020202020204"/>
              </a:rPr>
              <a:t>atrix-oriented </a:t>
            </a:r>
            <a:r>
              <a:rPr sz="2400" dirty="0">
                <a:solidFill>
                  <a:srgbClr val="0033CC"/>
                </a:solidFill>
                <a:latin typeface="Arial" panose="020B0604020202020204"/>
                <a:cs typeface="Arial" panose="020B0604020202020204"/>
              </a:rPr>
              <a:t>scientific</a:t>
            </a:r>
            <a:r>
              <a:rPr sz="2400" spc="-7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computing</a:t>
            </a:r>
            <a:endParaRPr sz="2400" dirty="0">
              <a:latin typeface="Arial" panose="020B0604020202020204"/>
              <a:cs typeface="Arial" panose="020B0604020202020204"/>
            </a:endParaRPr>
          </a:p>
          <a:p>
            <a:pPr marL="469900">
              <a:lnSpc>
                <a:spcPct val="100000"/>
              </a:lnSpc>
              <a:spcBef>
                <a:spcPts val="240"/>
              </a:spcBef>
              <a:tabLst>
                <a:tab pos="927100" algn="l"/>
              </a:tabLst>
            </a:pPr>
            <a:r>
              <a:rPr sz="1200" spc="-5" dirty="0">
                <a:solidFill>
                  <a:srgbClr val="003399"/>
                </a:solidFill>
                <a:latin typeface="Arial" panose="020B0604020202020204"/>
                <a:cs typeface="Arial" panose="020B0604020202020204"/>
              </a:rPr>
              <a:t>	</a:t>
            </a:r>
            <a:r>
              <a:rPr lang="en-US" sz="2400" dirty="0">
                <a:solidFill>
                  <a:srgbClr val="0033CC"/>
                </a:solidFill>
                <a:latin typeface="Arial" panose="020B0604020202020204"/>
                <a:cs typeface="Arial" panose="020B0604020202020204"/>
              </a:rPr>
              <a:t>M</a:t>
            </a:r>
            <a:r>
              <a:rPr sz="2400" dirty="0">
                <a:solidFill>
                  <a:srgbClr val="0033CC"/>
                </a:solidFill>
                <a:latin typeface="Arial" panose="020B0604020202020204"/>
                <a:cs typeface="Arial" panose="020B0604020202020204"/>
              </a:rPr>
              <a:t>edia-oriented image and sound</a:t>
            </a:r>
            <a:r>
              <a:rPr sz="2400" spc="-114"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processors</a:t>
            </a:r>
            <a:endParaRPr lang="en-US" sz="2400" dirty="0">
              <a:solidFill>
                <a:srgbClr val="0033CC"/>
              </a:solidFill>
              <a:latin typeface="Arial" panose="020B0604020202020204"/>
              <a:cs typeface="Arial" panose="020B0604020202020204"/>
            </a:endParaRPr>
          </a:p>
          <a:p>
            <a:pPr marL="469900">
              <a:lnSpc>
                <a:spcPct val="100000"/>
              </a:lnSpc>
              <a:spcBef>
                <a:spcPts val="240"/>
              </a:spcBef>
              <a:tabLst>
                <a:tab pos="927100" algn="l"/>
              </a:tabLst>
            </a:pPr>
            <a:r>
              <a:rPr lang="en-US" sz="2400" dirty="0">
                <a:solidFill>
                  <a:srgbClr val="0033CC"/>
                </a:solidFill>
                <a:latin typeface="Arial" panose="020B0604020202020204"/>
                <a:cs typeface="Arial" panose="020B0604020202020204"/>
              </a:rPr>
              <a:t>	</a:t>
            </a:r>
            <a:r>
              <a:rPr lang="en-US" altLang="zh-CN" sz="2400" dirty="0">
                <a:solidFill>
                  <a:srgbClr val="0033CC"/>
                </a:solidFill>
                <a:latin typeface="Arial" panose="020B0604020202020204"/>
                <a:cs typeface="Arial" panose="020B0604020202020204"/>
              </a:rPr>
              <a:t>Tensor-oriented AI applications (training, inference)</a:t>
            </a:r>
            <a:endParaRPr sz="2400" dirty="0">
              <a:latin typeface="Arial" panose="020B0604020202020204"/>
              <a:cs typeface="Arial" panose="020B0604020202020204"/>
            </a:endParaRPr>
          </a:p>
          <a:p>
            <a:pPr marL="469900" indent="-457835">
              <a:lnSpc>
                <a:spcPct val="100000"/>
              </a:lnSpc>
              <a:spcBef>
                <a:spcPts val="285"/>
              </a:spcBef>
              <a:buClr>
                <a:srgbClr val="0033CC"/>
              </a:buClr>
              <a:buSzPct val="60000"/>
              <a:buAutoNum type="arabicPeriod" startAt="2"/>
              <a:tabLst>
                <a:tab pos="469900" algn="l"/>
                <a:tab pos="469900" algn="l"/>
              </a:tabLst>
            </a:pPr>
            <a:r>
              <a:rPr sz="2800" dirty="0">
                <a:solidFill>
                  <a:srgbClr val="003399"/>
                </a:solidFill>
                <a:latin typeface="Arial" panose="020B0604020202020204"/>
                <a:cs typeface="Arial" panose="020B0604020202020204"/>
              </a:rPr>
              <a:t>More </a:t>
            </a:r>
            <a:r>
              <a:rPr sz="2800" spc="-5" dirty="0">
                <a:solidFill>
                  <a:srgbClr val="003399"/>
                </a:solidFill>
                <a:latin typeface="Arial" panose="020B0604020202020204"/>
                <a:cs typeface="Arial" panose="020B0604020202020204"/>
              </a:rPr>
              <a:t>energy efficient </a:t>
            </a:r>
            <a:r>
              <a:rPr sz="2800" dirty="0">
                <a:solidFill>
                  <a:srgbClr val="003399"/>
                </a:solidFill>
                <a:latin typeface="Arial" panose="020B0604020202020204"/>
                <a:cs typeface="Arial" panose="020B0604020202020204"/>
              </a:rPr>
              <a:t>than</a:t>
            </a:r>
            <a:r>
              <a:rPr sz="2800" spc="5" dirty="0">
                <a:solidFill>
                  <a:srgbClr val="003399"/>
                </a:solidFill>
                <a:latin typeface="Arial" panose="020B0604020202020204"/>
                <a:cs typeface="Arial" panose="020B0604020202020204"/>
              </a:rPr>
              <a:t> </a:t>
            </a:r>
            <a:r>
              <a:rPr sz="2800" dirty="0">
                <a:solidFill>
                  <a:srgbClr val="003399"/>
                </a:solidFill>
                <a:latin typeface="Arial" panose="020B0604020202020204"/>
                <a:cs typeface="Arial" panose="020B0604020202020204"/>
              </a:rPr>
              <a:t>MIMD</a:t>
            </a:r>
            <a:endParaRPr sz="2800" dirty="0">
              <a:latin typeface="Arial" panose="020B0604020202020204"/>
              <a:cs typeface="Arial" panose="020B0604020202020204"/>
            </a:endParaRPr>
          </a:p>
          <a:p>
            <a:pPr marL="927100" marR="1127760" indent="-457200">
              <a:lnSpc>
                <a:spcPts val="2160"/>
              </a:lnSpc>
              <a:spcBef>
                <a:spcPts val="515"/>
              </a:spcBef>
              <a:tabLst>
                <a:tab pos="927100" algn="l"/>
              </a:tabLst>
            </a:pPr>
            <a:r>
              <a:rPr sz="1200" spc="-5" dirty="0">
                <a:solidFill>
                  <a:srgbClr val="003399"/>
                </a:solidFill>
                <a:latin typeface="Arial" panose="020B0604020202020204"/>
                <a:cs typeface="Arial" panose="020B0604020202020204"/>
              </a:rPr>
              <a:t>1.	</a:t>
            </a:r>
            <a:r>
              <a:rPr sz="2400" dirty="0">
                <a:solidFill>
                  <a:srgbClr val="0033CC"/>
                </a:solidFill>
                <a:latin typeface="Arial" panose="020B0604020202020204"/>
                <a:cs typeface="Arial" panose="020B0604020202020204"/>
              </a:rPr>
              <a:t>Only needs to </a:t>
            </a:r>
            <a:r>
              <a:rPr sz="2400" spc="-5" dirty="0">
                <a:solidFill>
                  <a:srgbClr val="0033CC"/>
                </a:solidFill>
                <a:latin typeface="Arial" panose="020B0604020202020204"/>
                <a:cs typeface="Arial" panose="020B0604020202020204"/>
              </a:rPr>
              <a:t>fetch </a:t>
            </a:r>
            <a:r>
              <a:rPr sz="2400" dirty="0">
                <a:solidFill>
                  <a:srgbClr val="0033CC"/>
                </a:solidFill>
                <a:latin typeface="Arial" panose="020B0604020202020204"/>
                <a:cs typeface="Arial" panose="020B0604020202020204"/>
              </a:rPr>
              <a:t>one instruction per multiple</a:t>
            </a:r>
            <a:r>
              <a:rPr sz="2400" spc="-16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data  operations, rather than one instr. per data</a:t>
            </a:r>
            <a:r>
              <a:rPr sz="2400" spc="-20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op.</a:t>
            </a:r>
            <a:endParaRPr sz="2400" dirty="0">
              <a:latin typeface="Arial" panose="020B0604020202020204"/>
              <a:cs typeface="Arial" panose="020B0604020202020204"/>
            </a:endParaRPr>
          </a:p>
          <a:p>
            <a:pPr marL="469900">
              <a:lnSpc>
                <a:spcPct val="100000"/>
              </a:lnSpc>
              <a:spcBef>
                <a:spcPts val="210"/>
              </a:spcBef>
              <a:tabLst>
                <a:tab pos="927100" algn="l"/>
              </a:tabLst>
            </a:pPr>
            <a:r>
              <a:rPr sz="1200" spc="-5" dirty="0">
                <a:solidFill>
                  <a:srgbClr val="003399"/>
                </a:solidFill>
                <a:latin typeface="Arial" panose="020B0604020202020204"/>
                <a:cs typeface="Arial" panose="020B0604020202020204"/>
              </a:rPr>
              <a:t>2.	</a:t>
            </a:r>
            <a:r>
              <a:rPr sz="2400" dirty="0">
                <a:solidFill>
                  <a:srgbClr val="0033CC"/>
                </a:solidFill>
                <a:latin typeface="Arial" panose="020B0604020202020204"/>
                <a:cs typeface="Arial" panose="020B0604020202020204"/>
              </a:rPr>
              <a:t>Makes SIMD attractive for personal mobile</a:t>
            </a:r>
            <a:r>
              <a:rPr sz="2400" spc="-15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devices</a:t>
            </a:r>
            <a:endParaRPr sz="2400" dirty="0">
              <a:latin typeface="Arial" panose="020B0604020202020204"/>
              <a:cs typeface="Arial" panose="020B0604020202020204"/>
            </a:endParaRPr>
          </a:p>
          <a:p>
            <a:pPr marL="469900" indent="-457835">
              <a:lnSpc>
                <a:spcPct val="100000"/>
              </a:lnSpc>
              <a:spcBef>
                <a:spcPts val="285"/>
              </a:spcBef>
              <a:buClr>
                <a:srgbClr val="0033CC"/>
              </a:buClr>
              <a:buSzPct val="60000"/>
              <a:buAutoNum type="arabicPeriod" startAt="3"/>
              <a:tabLst>
                <a:tab pos="469900" algn="l"/>
                <a:tab pos="469900" algn="l"/>
              </a:tabLst>
            </a:pPr>
            <a:r>
              <a:rPr sz="2800" spc="-5" dirty="0">
                <a:solidFill>
                  <a:srgbClr val="003399"/>
                </a:solidFill>
                <a:latin typeface="Arial" panose="020B0604020202020204"/>
                <a:cs typeface="Arial" panose="020B0604020202020204"/>
              </a:rPr>
              <a:t>Allows </a:t>
            </a:r>
            <a:r>
              <a:rPr sz="2800" dirty="0">
                <a:solidFill>
                  <a:srgbClr val="003399"/>
                </a:solidFill>
                <a:latin typeface="Arial" panose="020B0604020202020204"/>
                <a:cs typeface="Arial" panose="020B0604020202020204"/>
              </a:rPr>
              <a:t>programmers to </a:t>
            </a:r>
            <a:r>
              <a:rPr sz="2800" spc="-5" dirty="0">
                <a:solidFill>
                  <a:srgbClr val="003399"/>
                </a:solidFill>
                <a:latin typeface="Arial" panose="020B0604020202020204"/>
                <a:cs typeface="Arial" panose="020B0604020202020204"/>
              </a:rPr>
              <a:t>continue thinking</a:t>
            </a:r>
            <a:r>
              <a:rPr sz="2800" spc="50" dirty="0">
                <a:solidFill>
                  <a:srgbClr val="003399"/>
                </a:solidFill>
                <a:latin typeface="Arial" panose="020B0604020202020204"/>
                <a:cs typeface="Arial" panose="020B0604020202020204"/>
              </a:rPr>
              <a:t> </a:t>
            </a:r>
            <a:r>
              <a:rPr sz="2800" spc="-5" dirty="0">
                <a:solidFill>
                  <a:srgbClr val="003399"/>
                </a:solidFill>
                <a:latin typeface="Arial" panose="020B0604020202020204"/>
                <a:cs typeface="Arial" panose="020B0604020202020204"/>
              </a:rPr>
              <a:t>sequentially</a:t>
            </a:r>
            <a:endParaRPr sz="2800" dirty="0">
              <a:latin typeface="Arial" panose="020B0604020202020204"/>
              <a:cs typeface="Arial" panose="020B0604020202020204"/>
            </a:endParaRPr>
          </a:p>
          <a:p>
            <a:pPr>
              <a:lnSpc>
                <a:spcPct val="100000"/>
              </a:lnSpc>
              <a:spcBef>
                <a:spcPts val="45"/>
              </a:spcBef>
            </a:pPr>
            <a:endParaRPr lang="en-US" sz="3600" dirty="0">
              <a:latin typeface="Arial" panose="020B0604020202020204"/>
              <a:cs typeface="Arial" panose="020B0604020202020204"/>
            </a:endParaRPr>
          </a:p>
        </p:txBody>
      </p:sp>
      <p:sp>
        <p:nvSpPr>
          <p:cNvPr id="5" name="object 5"/>
          <p:cNvSpPr/>
          <p:nvPr/>
        </p:nvSpPr>
        <p:spPr>
          <a:xfrm>
            <a:off x="8775954" y="0"/>
            <a:ext cx="368300" cy="1387475"/>
          </a:xfrm>
          <a:custGeom>
            <a:avLst/>
            <a:gdLst/>
            <a:ahLst/>
            <a:cxnLst/>
            <a:rect l="l" t="t" r="r" b="b"/>
            <a:pathLst>
              <a:path w="368300" h="1387475">
                <a:moveTo>
                  <a:pt x="0" y="1387094"/>
                </a:moveTo>
                <a:lnTo>
                  <a:pt x="368046" y="1387094"/>
                </a:lnTo>
                <a:lnTo>
                  <a:pt x="368046" y="0"/>
                </a:lnTo>
                <a:lnTo>
                  <a:pt x="0" y="0"/>
                </a:lnTo>
                <a:lnTo>
                  <a:pt x="0" y="1387094"/>
                </a:lnTo>
                <a:close/>
              </a:path>
            </a:pathLst>
          </a:custGeom>
          <a:solidFill>
            <a:srgbClr val="C0C0C0"/>
          </a:solidFill>
        </p:spPr>
        <p:txBody>
          <a:bodyPr wrap="square" lIns="0" tIns="0" rIns="0" bIns="0" rtlCol="0"/>
          <a:lstStyle/>
          <a:p>
            <a:endParaRPr/>
          </a:p>
        </p:txBody>
      </p:sp>
      <p:sp>
        <p:nvSpPr>
          <p:cNvPr id="6" name="object 6"/>
          <p:cNvSpPr txBox="1"/>
          <p:nvPr/>
        </p:nvSpPr>
        <p:spPr>
          <a:xfrm>
            <a:off x="8817426" y="75692"/>
            <a:ext cx="281305" cy="12179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Introduction</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6</a:t>
            </a:fld>
            <a:endParaRPr sz="1200">
              <a:latin typeface="Arial" panose="020B0604020202020204"/>
              <a:cs typeface="Arial" panose="020B060402020202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9149" y="226711"/>
            <a:ext cx="8928312" cy="443865"/>
          </a:xfrm>
          <a:prstGeom prst="rect">
            <a:avLst/>
          </a:prstGeom>
        </p:spPr>
        <p:txBody>
          <a:bodyPr vert="horz" wrap="square" lIns="0" tIns="13335" rIns="0" bIns="0" rtlCol="0">
            <a:spAutoFit/>
          </a:bodyPr>
          <a:lstStyle/>
          <a:p>
            <a:pPr marL="12700">
              <a:lnSpc>
                <a:spcPct val="100000"/>
              </a:lnSpc>
              <a:spcBef>
                <a:spcPts val="105"/>
              </a:spcBef>
            </a:pPr>
            <a:r>
              <a:rPr sz="2800" dirty="0"/>
              <a:t>C. </a:t>
            </a:r>
            <a:r>
              <a:rPr sz="2800" spc="-5" dirty="0"/>
              <a:t>Graphical Processing </a:t>
            </a:r>
            <a:r>
              <a:rPr sz="2800" dirty="0"/>
              <a:t>Unit -</a:t>
            </a:r>
            <a:r>
              <a:rPr sz="2800" spc="-75" dirty="0"/>
              <a:t> </a:t>
            </a:r>
            <a:r>
              <a:rPr sz="2800" dirty="0"/>
              <a:t>GPU</a:t>
            </a:r>
          </a:p>
        </p:txBody>
      </p:sp>
      <p:sp>
        <p:nvSpPr>
          <p:cNvPr id="4" name="object 4"/>
          <p:cNvSpPr txBox="1"/>
          <p:nvPr/>
        </p:nvSpPr>
        <p:spPr>
          <a:xfrm>
            <a:off x="263771" y="1099721"/>
            <a:ext cx="8416290" cy="4837222"/>
          </a:xfrm>
          <a:prstGeom prst="rect">
            <a:avLst/>
          </a:prstGeom>
        </p:spPr>
        <p:txBody>
          <a:bodyPr vert="horz" wrap="square" lIns="0" tIns="12700" rIns="0" bIns="0" rtlCol="0">
            <a:spAutoFit/>
          </a:bodyPr>
          <a:lstStyle/>
          <a:p>
            <a:pPr marL="355600" marR="17780" indent="-343535">
              <a:lnSpc>
                <a:spcPct val="100000"/>
              </a:lnSpc>
              <a:spcBef>
                <a:spcPts val="10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Given the hardware invested </a:t>
            </a:r>
            <a:r>
              <a:rPr sz="2400" dirty="0">
                <a:solidFill>
                  <a:srgbClr val="003399"/>
                </a:solidFill>
                <a:latin typeface="Arial" panose="020B0604020202020204"/>
                <a:cs typeface="Arial" panose="020B0604020202020204"/>
              </a:rPr>
              <a:t>to </a:t>
            </a:r>
            <a:r>
              <a:rPr sz="2400" spc="-10" dirty="0">
                <a:solidFill>
                  <a:srgbClr val="003399"/>
                </a:solidFill>
                <a:latin typeface="Arial" panose="020B0604020202020204"/>
                <a:cs typeface="Arial" panose="020B0604020202020204"/>
              </a:rPr>
              <a:t>do </a:t>
            </a:r>
            <a:r>
              <a:rPr sz="2400" spc="-5" dirty="0">
                <a:solidFill>
                  <a:srgbClr val="003399"/>
                </a:solidFill>
                <a:latin typeface="Arial" panose="020B0604020202020204"/>
                <a:cs typeface="Arial" panose="020B0604020202020204"/>
              </a:rPr>
              <a:t>graphics well, how can </a:t>
            </a:r>
            <a:r>
              <a:rPr sz="2400" dirty="0">
                <a:solidFill>
                  <a:srgbClr val="003399"/>
                </a:solidFill>
                <a:latin typeface="Arial" panose="020B0604020202020204"/>
                <a:cs typeface="Arial" panose="020B0604020202020204"/>
              </a:rPr>
              <a:t>it  </a:t>
            </a:r>
            <a:r>
              <a:rPr sz="2400" spc="-5" dirty="0">
                <a:solidFill>
                  <a:srgbClr val="003399"/>
                </a:solidFill>
                <a:latin typeface="Arial" panose="020B0604020202020204"/>
                <a:cs typeface="Arial" panose="020B0604020202020204"/>
              </a:rPr>
              <a:t>be supplemented </a:t>
            </a:r>
            <a:r>
              <a:rPr sz="2400" dirty="0">
                <a:solidFill>
                  <a:srgbClr val="003399"/>
                </a:solidFill>
                <a:latin typeface="Arial" panose="020B0604020202020204"/>
                <a:cs typeface="Arial" panose="020B0604020202020204"/>
              </a:rPr>
              <a:t>to </a:t>
            </a:r>
            <a:r>
              <a:rPr sz="2400" spc="-5" dirty="0">
                <a:solidFill>
                  <a:srgbClr val="003399"/>
                </a:solidFill>
                <a:latin typeface="Arial" panose="020B0604020202020204"/>
                <a:cs typeface="Arial" panose="020B0604020202020204"/>
              </a:rPr>
              <a:t>improve performance </a:t>
            </a:r>
            <a:r>
              <a:rPr sz="2400" dirty="0">
                <a:solidFill>
                  <a:srgbClr val="003399"/>
                </a:solidFill>
                <a:latin typeface="Arial" panose="020B0604020202020204"/>
                <a:cs typeface="Arial" panose="020B0604020202020204"/>
              </a:rPr>
              <a:t>of </a:t>
            </a:r>
            <a:r>
              <a:rPr sz="2400" spc="-5" dirty="0">
                <a:solidFill>
                  <a:srgbClr val="003399"/>
                </a:solidFill>
                <a:latin typeface="Arial" panose="020B0604020202020204"/>
                <a:cs typeface="Arial" panose="020B0604020202020204"/>
              </a:rPr>
              <a:t>a </a:t>
            </a:r>
            <a:r>
              <a:rPr sz="2400" spc="-5" dirty="0">
                <a:solidFill>
                  <a:srgbClr val="FF0000"/>
                </a:solidFill>
                <a:latin typeface="Arial" panose="020B0604020202020204"/>
                <a:cs typeface="Arial" panose="020B0604020202020204"/>
              </a:rPr>
              <a:t>wider range  </a:t>
            </a:r>
            <a:r>
              <a:rPr sz="2400" dirty="0">
                <a:solidFill>
                  <a:srgbClr val="FF0000"/>
                </a:solidFill>
                <a:latin typeface="Arial" panose="020B0604020202020204"/>
                <a:cs typeface="Arial" panose="020B0604020202020204"/>
              </a:rPr>
              <a:t>of</a:t>
            </a:r>
            <a:r>
              <a:rPr sz="2400" spc="-15" dirty="0">
                <a:solidFill>
                  <a:srgbClr val="FF0000"/>
                </a:solidFill>
                <a:latin typeface="Arial" panose="020B0604020202020204"/>
                <a:cs typeface="Arial" panose="020B0604020202020204"/>
              </a:rPr>
              <a:t> </a:t>
            </a:r>
            <a:r>
              <a:rPr sz="2400" spc="-5" dirty="0">
                <a:solidFill>
                  <a:srgbClr val="FF0000"/>
                </a:solidFill>
                <a:latin typeface="Arial" panose="020B0604020202020204"/>
                <a:cs typeface="Arial" panose="020B0604020202020204"/>
              </a:rPr>
              <a:t>applications</a:t>
            </a:r>
            <a:r>
              <a:rPr lang="en-US" sz="2400" spc="-5" dirty="0">
                <a:solidFill>
                  <a:srgbClr val="FF0000"/>
                </a:solidFill>
                <a:latin typeface="Arial" panose="020B0604020202020204"/>
                <a:cs typeface="Arial" panose="020B0604020202020204"/>
              </a:rPr>
              <a:t> (General-purpose GPU)</a:t>
            </a:r>
            <a:r>
              <a:rPr sz="2400" spc="-5" dirty="0">
                <a:solidFill>
                  <a:srgbClr val="003399"/>
                </a:solidFill>
                <a:latin typeface="Arial" panose="020B0604020202020204"/>
                <a:cs typeface="Arial" panose="020B0604020202020204"/>
              </a:rPr>
              <a:t>?</a:t>
            </a:r>
            <a:endParaRPr sz="2400" dirty="0">
              <a:latin typeface="Arial" panose="020B0604020202020204"/>
              <a:cs typeface="Arial" panose="020B0604020202020204"/>
            </a:endParaRPr>
          </a:p>
          <a:p>
            <a:pPr marL="355600" indent="-343535">
              <a:lnSpc>
                <a:spcPct val="100000"/>
              </a:lnSpc>
              <a:spcBef>
                <a:spcPts val="580"/>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Basic</a:t>
            </a:r>
            <a:r>
              <a:rPr sz="24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idea:</a:t>
            </a:r>
            <a:endParaRPr sz="2400" dirty="0">
              <a:latin typeface="Arial" panose="020B0604020202020204"/>
              <a:cs typeface="Arial" panose="020B0604020202020204"/>
            </a:endParaRPr>
          </a:p>
          <a:p>
            <a:pPr marL="286385" marR="3258820" lvl="1" indent="-286385" algn="r">
              <a:lnSpc>
                <a:spcPct val="100000"/>
              </a:lnSpc>
              <a:spcBef>
                <a:spcPts val="575"/>
              </a:spcBef>
              <a:buClr>
                <a:srgbClr val="003399"/>
              </a:buClr>
              <a:buSzPct val="54000"/>
              <a:buFont typeface="Wingdings" panose="05000000000000000000"/>
              <a:buChar char=""/>
              <a:tabLst>
                <a:tab pos="286385" algn="l"/>
                <a:tab pos="287020" algn="l"/>
              </a:tabLst>
            </a:pPr>
            <a:r>
              <a:rPr sz="2400" spc="-5" dirty="0">
                <a:solidFill>
                  <a:srgbClr val="0033CC"/>
                </a:solidFill>
                <a:latin typeface="Arial" panose="020B0604020202020204"/>
                <a:cs typeface="Arial" panose="020B0604020202020204"/>
              </a:rPr>
              <a:t>Heterogeneous execution</a:t>
            </a:r>
            <a:r>
              <a:rPr sz="2400" spc="5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model</a:t>
            </a:r>
            <a:endParaRPr sz="2400" dirty="0">
              <a:latin typeface="Arial" panose="020B0604020202020204"/>
              <a:cs typeface="Arial" panose="020B0604020202020204"/>
            </a:endParaRPr>
          </a:p>
          <a:p>
            <a:pPr marL="227965" marR="3313430" lvl="2" indent="-227965" algn="r">
              <a:lnSpc>
                <a:spcPct val="100000"/>
              </a:lnSpc>
              <a:spcBef>
                <a:spcPts val="485"/>
              </a:spcBef>
              <a:buClr>
                <a:srgbClr val="0033CC"/>
              </a:buClr>
              <a:buSzPct val="50000"/>
              <a:buFont typeface="Wingdings" panose="05000000000000000000"/>
              <a:buChar char=""/>
              <a:tabLst>
                <a:tab pos="227965" algn="l"/>
                <a:tab pos="228600" algn="l"/>
              </a:tabLst>
            </a:pPr>
            <a:r>
              <a:rPr sz="2000" dirty="0">
                <a:solidFill>
                  <a:srgbClr val="000066"/>
                </a:solidFill>
                <a:latin typeface="Arial" panose="020B0604020202020204"/>
                <a:cs typeface="Arial" panose="020B0604020202020204"/>
              </a:rPr>
              <a:t>CPU </a:t>
            </a:r>
            <a:r>
              <a:rPr sz="2000" spc="-5" dirty="0">
                <a:solidFill>
                  <a:srgbClr val="000066"/>
                </a:solidFill>
                <a:latin typeface="Arial" panose="020B0604020202020204"/>
                <a:cs typeface="Arial" panose="020B0604020202020204"/>
              </a:rPr>
              <a:t>is the </a:t>
            </a:r>
            <a:r>
              <a:rPr sz="2000" i="1" dirty="0">
                <a:solidFill>
                  <a:srgbClr val="000066"/>
                </a:solidFill>
                <a:latin typeface="Arial" panose="020B0604020202020204"/>
                <a:cs typeface="Arial" panose="020B0604020202020204"/>
              </a:rPr>
              <a:t>host</a:t>
            </a:r>
            <a:r>
              <a:rPr sz="2000" dirty="0">
                <a:solidFill>
                  <a:srgbClr val="000066"/>
                </a:solidFill>
                <a:latin typeface="Arial" panose="020B0604020202020204"/>
                <a:cs typeface="Arial" panose="020B0604020202020204"/>
              </a:rPr>
              <a:t>, GPU is </a:t>
            </a:r>
            <a:r>
              <a:rPr sz="2000" spc="-5" dirty="0">
                <a:solidFill>
                  <a:srgbClr val="000066"/>
                </a:solidFill>
                <a:latin typeface="Arial" panose="020B0604020202020204"/>
                <a:cs typeface="Arial" panose="020B0604020202020204"/>
              </a:rPr>
              <a:t>the</a:t>
            </a:r>
            <a:r>
              <a:rPr sz="2000" spc="-85"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device</a:t>
            </a:r>
            <a:endParaRPr sz="2000" dirty="0">
              <a:latin typeface="Arial" panose="020B0604020202020204"/>
              <a:cs typeface="Arial" panose="020B0604020202020204"/>
            </a:endParaRPr>
          </a:p>
          <a:p>
            <a:pPr marL="756285" lvl="1" indent="-287020">
              <a:lnSpc>
                <a:spcPct val="100000"/>
              </a:lnSpc>
              <a:spcBef>
                <a:spcPts val="570"/>
              </a:spcBef>
              <a:buClr>
                <a:srgbClr val="003399"/>
              </a:buClr>
              <a:buSzPct val="54000"/>
              <a:buFont typeface="Wingdings" panose="05000000000000000000"/>
              <a:buChar char=""/>
              <a:tabLst>
                <a:tab pos="756285" algn="l"/>
                <a:tab pos="756920" algn="l"/>
              </a:tabLst>
            </a:pPr>
            <a:r>
              <a:rPr sz="2400" spc="-5" dirty="0">
                <a:solidFill>
                  <a:srgbClr val="0033CC"/>
                </a:solidFill>
                <a:latin typeface="Arial" panose="020B0604020202020204"/>
                <a:cs typeface="Arial" panose="020B0604020202020204"/>
              </a:rPr>
              <a:t>Develop a C-like programming language </a:t>
            </a:r>
            <a:r>
              <a:rPr sz="2400" dirty="0">
                <a:solidFill>
                  <a:srgbClr val="0033CC"/>
                </a:solidFill>
                <a:latin typeface="Arial" panose="020B0604020202020204"/>
                <a:cs typeface="Arial" panose="020B0604020202020204"/>
              </a:rPr>
              <a:t>for</a:t>
            </a:r>
            <a:r>
              <a:rPr sz="2400" spc="10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GPU</a:t>
            </a:r>
            <a:endParaRPr sz="2400" dirty="0">
              <a:latin typeface="Arial" panose="020B0604020202020204"/>
              <a:cs typeface="Arial" panose="020B0604020202020204"/>
            </a:endParaRPr>
          </a:p>
          <a:p>
            <a:pPr marL="1155700" lvl="2" indent="-229235">
              <a:lnSpc>
                <a:spcPct val="100000"/>
              </a:lnSpc>
              <a:spcBef>
                <a:spcPts val="485"/>
              </a:spcBef>
              <a:buClr>
                <a:srgbClr val="0033CC"/>
              </a:buClr>
              <a:buSzPct val="50000"/>
              <a:buFont typeface="Wingdings" panose="05000000000000000000"/>
              <a:buChar char=""/>
              <a:tabLst>
                <a:tab pos="1155700" algn="l"/>
                <a:tab pos="1156335" algn="l"/>
              </a:tabLst>
            </a:pPr>
            <a:r>
              <a:rPr sz="2000" dirty="0">
                <a:solidFill>
                  <a:srgbClr val="000066"/>
                </a:solidFill>
                <a:latin typeface="Arial" panose="020B0604020202020204"/>
                <a:cs typeface="Arial" panose="020B0604020202020204"/>
              </a:rPr>
              <a:t>Compute Unified Device Architecture</a:t>
            </a:r>
            <a:r>
              <a:rPr sz="2000" spc="-100"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(CUDA)</a:t>
            </a:r>
            <a:endParaRPr sz="2000" dirty="0">
              <a:latin typeface="Arial" panose="020B0604020202020204"/>
              <a:cs typeface="Arial" panose="020B0604020202020204"/>
            </a:endParaRPr>
          </a:p>
          <a:p>
            <a:pPr marL="1155700" lvl="2" indent="-229235">
              <a:lnSpc>
                <a:spcPct val="100000"/>
              </a:lnSpc>
              <a:spcBef>
                <a:spcPts val="485"/>
              </a:spcBef>
              <a:buClr>
                <a:srgbClr val="0033CC"/>
              </a:buClr>
              <a:buSzPct val="50000"/>
              <a:buFont typeface="Wingdings" panose="05000000000000000000"/>
              <a:buChar char=""/>
              <a:tabLst>
                <a:tab pos="1155700" algn="l"/>
                <a:tab pos="1156335" algn="l"/>
              </a:tabLst>
            </a:pPr>
            <a:r>
              <a:rPr sz="2000" dirty="0">
                <a:solidFill>
                  <a:srgbClr val="000066"/>
                </a:solidFill>
                <a:latin typeface="Arial" panose="020B0604020202020204"/>
                <a:cs typeface="Arial" panose="020B0604020202020204"/>
              </a:rPr>
              <a:t>OpenCL for vendor-independent</a:t>
            </a:r>
            <a:r>
              <a:rPr sz="2000" spc="-120"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language</a:t>
            </a:r>
            <a:endParaRPr sz="2000" dirty="0">
              <a:latin typeface="Arial" panose="020B0604020202020204"/>
              <a:cs typeface="Arial" panose="020B0604020202020204"/>
            </a:endParaRPr>
          </a:p>
          <a:p>
            <a:pPr marL="756285" lvl="1" indent="-287020">
              <a:lnSpc>
                <a:spcPct val="100000"/>
              </a:lnSpc>
              <a:spcBef>
                <a:spcPts val="570"/>
              </a:spcBef>
              <a:buClr>
                <a:srgbClr val="003399"/>
              </a:buClr>
              <a:buSzPct val="54000"/>
              <a:buFont typeface="Wingdings" panose="05000000000000000000"/>
              <a:buChar char=""/>
              <a:tabLst>
                <a:tab pos="756285" algn="l"/>
                <a:tab pos="756920" algn="l"/>
              </a:tabLst>
            </a:pPr>
            <a:r>
              <a:rPr sz="2400" spc="-5" dirty="0">
                <a:solidFill>
                  <a:srgbClr val="0033CC"/>
                </a:solidFill>
                <a:latin typeface="Arial" panose="020B0604020202020204"/>
                <a:cs typeface="Arial" panose="020B0604020202020204"/>
              </a:rPr>
              <a:t>Unify all </a:t>
            </a:r>
            <a:r>
              <a:rPr sz="2400" dirty="0">
                <a:solidFill>
                  <a:srgbClr val="0033CC"/>
                </a:solidFill>
                <a:latin typeface="Arial" panose="020B0604020202020204"/>
                <a:cs typeface="Arial" panose="020B0604020202020204"/>
              </a:rPr>
              <a:t>forms of GPU </a:t>
            </a:r>
            <a:r>
              <a:rPr sz="2400" spc="-5" dirty="0">
                <a:solidFill>
                  <a:srgbClr val="0033CC"/>
                </a:solidFill>
                <a:latin typeface="Arial" panose="020B0604020202020204"/>
                <a:cs typeface="Arial" panose="020B0604020202020204"/>
              </a:rPr>
              <a:t>parallelism as </a:t>
            </a:r>
            <a:r>
              <a:rPr sz="2400" i="1" spc="-5" dirty="0">
                <a:solidFill>
                  <a:srgbClr val="0033CC"/>
                </a:solidFill>
                <a:latin typeface="Arial" panose="020B0604020202020204"/>
                <a:cs typeface="Arial" panose="020B0604020202020204"/>
              </a:rPr>
              <a:t>CUDA</a:t>
            </a:r>
            <a:r>
              <a:rPr sz="2400" i="1" spc="70" dirty="0">
                <a:solidFill>
                  <a:srgbClr val="0033CC"/>
                </a:solidFill>
                <a:latin typeface="Arial" panose="020B0604020202020204"/>
                <a:cs typeface="Arial" panose="020B0604020202020204"/>
              </a:rPr>
              <a:t> </a:t>
            </a:r>
            <a:r>
              <a:rPr sz="2400" i="1" spc="-5" dirty="0">
                <a:solidFill>
                  <a:srgbClr val="0033CC"/>
                </a:solidFill>
                <a:latin typeface="Arial" panose="020B0604020202020204"/>
                <a:cs typeface="Arial" panose="020B0604020202020204"/>
              </a:rPr>
              <a:t>thread</a:t>
            </a:r>
            <a:endParaRPr sz="2400" dirty="0">
              <a:latin typeface="Arial" panose="020B0604020202020204"/>
              <a:cs typeface="Arial" panose="020B0604020202020204"/>
            </a:endParaRPr>
          </a:p>
          <a:p>
            <a:pPr marL="756285" marR="5080" lvl="1" indent="-287020">
              <a:lnSpc>
                <a:spcPct val="100000"/>
              </a:lnSpc>
              <a:spcBef>
                <a:spcPts val="575"/>
              </a:spcBef>
              <a:buClr>
                <a:srgbClr val="003399"/>
              </a:buClr>
              <a:buSzPct val="54000"/>
              <a:buFont typeface="Wingdings" panose="05000000000000000000"/>
              <a:buChar char=""/>
              <a:tabLst>
                <a:tab pos="756285" algn="l"/>
                <a:tab pos="756920" algn="l"/>
              </a:tabLst>
            </a:pPr>
            <a:r>
              <a:rPr sz="2400" spc="-5" dirty="0">
                <a:solidFill>
                  <a:srgbClr val="0033CC"/>
                </a:solidFill>
                <a:latin typeface="Arial" panose="020B0604020202020204"/>
                <a:cs typeface="Arial" panose="020B0604020202020204"/>
              </a:rPr>
              <a:t>Programming </a:t>
            </a:r>
            <a:r>
              <a:rPr sz="2400" dirty="0">
                <a:solidFill>
                  <a:srgbClr val="0033CC"/>
                </a:solidFill>
                <a:latin typeface="Arial" panose="020B0604020202020204"/>
                <a:cs typeface="Arial" panose="020B0604020202020204"/>
              </a:rPr>
              <a:t>model: </a:t>
            </a:r>
            <a:r>
              <a:rPr sz="2400" spc="-5" dirty="0">
                <a:solidFill>
                  <a:srgbClr val="0033CC"/>
                </a:solidFill>
                <a:latin typeface="Arial" panose="020B0604020202020204"/>
                <a:cs typeface="Arial" panose="020B0604020202020204"/>
              </a:rPr>
              <a:t>“Single Instruction Multiple </a:t>
            </a:r>
            <a:r>
              <a:rPr sz="2400" dirty="0">
                <a:solidFill>
                  <a:srgbClr val="0033CC"/>
                </a:solidFill>
                <a:latin typeface="Arial" panose="020B0604020202020204"/>
                <a:cs typeface="Arial" panose="020B0604020202020204"/>
              </a:rPr>
              <a:t>Thread”  (SIMT)</a:t>
            </a:r>
            <a:endParaRPr sz="2400" dirty="0">
              <a:latin typeface="Arial" panose="020B0604020202020204"/>
              <a:cs typeface="Arial" panose="020B0604020202020204"/>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147523"/>
            <a:ext cx="8203052" cy="505460"/>
          </a:xfrm>
          <a:prstGeom prst="rect">
            <a:avLst/>
          </a:prstGeom>
        </p:spPr>
        <p:txBody>
          <a:bodyPr vert="horz" wrap="square" lIns="0" tIns="13335" rIns="0" bIns="0" rtlCol="0">
            <a:spAutoFit/>
          </a:bodyPr>
          <a:lstStyle/>
          <a:p>
            <a:pPr marL="12700">
              <a:lnSpc>
                <a:spcPct val="100000"/>
              </a:lnSpc>
              <a:spcBef>
                <a:spcPts val="105"/>
              </a:spcBef>
            </a:pPr>
            <a:r>
              <a:rPr sz="3200" dirty="0"/>
              <a:t>Threads, </a:t>
            </a:r>
            <a:r>
              <a:rPr sz="3200" spc="-5" dirty="0"/>
              <a:t>blocks, </a:t>
            </a:r>
            <a:r>
              <a:rPr sz="3200" dirty="0"/>
              <a:t>and</a:t>
            </a:r>
            <a:r>
              <a:rPr sz="3200" spc="-140" dirty="0"/>
              <a:t> </a:t>
            </a:r>
            <a:r>
              <a:rPr sz="3200" dirty="0"/>
              <a:t>grid</a:t>
            </a:r>
            <a:r>
              <a:rPr lang="en-US" sz="3200" dirty="0"/>
              <a:t> (CUDA terminology)</a:t>
            </a:r>
            <a:endParaRPr sz="3200" dirty="0"/>
          </a:p>
        </p:txBody>
      </p:sp>
      <p:sp>
        <p:nvSpPr>
          <p:cNvPr id="4" name="object 4"/>
          <p:cNvSpPr txBox="1"/>
          <p:nvPr/>
        </p:nvSpPr>
        <p:spPr>
          <a:xfrm>
            <a:off x="762406" y="787145"/>
            <a:ext cx="7943850" cy="5279390"/>
          </a:xfrm>
          <a:prstGeom prst="rect">
            <a:avLst/>
          </a:prstGeom>
        </p:spPr>
        <p:txBody>
          <a:bodyPr vert="horz" wrap="square" lIns="0" tIns="87630" rIns="0" bIns="0" rtlCol="0">
            <a:spAutoFit/>
          </a:bodyPr>
          <a:lstStyle/>
          <a:p>
            <a:pPr marL="355600" indent="-342900">
              <a:lnSpc>
                <a:spcPct val="100000"/>
              </a:lnSpc>
              <a:spcBef>
                <a:spcPts val="690"/>
              </a:spcBef>
              <a:buClr>
                <a:srgbClr val="0033CC"/>
              </a:buClr>
              <a:buSzPct val="60000"/>
              <a:buFont typeface="Wingdings" panose="05000000000000000000"/>
              <a:buChar char=""/>
              <a:tabLst>
                <a:tab pos="354965" algn="l"/>
                <a:tab pos="355600" algn="l"/>
              </a:tabLst>
            </a:pPr>
            <a:r>
              <a:rPr sz="2400" dirty="0">
                <a:solidFill>
                  <a:srgbClr val="003399"/>
                </a:solidFill>
                <a:latin typeface="Arial" panose="020B0604020202020204"/>
                <a:cs typeface="Arial" panose="020B0604020202020204"/>
              </a:rPr>
              <a:t>A </a:t>
            </a:r>
            <a:r>
              <a:rPr sz="2400" i="1" u="heavy" spc="-5" dirty="0">
                <a:solidFill>
                  <a:srgbClr val="003399"/>
                </a:solidFill>
                <a:uFill>
                  <a:solidFill>
                    <a:srgbClr val="003399"/>
                  </a:solidFill>
                </a:uFill>
                <a:latin typeface="Arial" panose="020B0604020202020204"/>
                <a:cs typeface="Arial" panose="020B0604020202020204"/>
              </a:rPr>
              <a:t>thread</a:t>
            </a:r>
            <a:r>
              <a:rPr sz="2400" i="1"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is associated with each data</a:t>
            </a:r>
            <a:r>
              <a:rPr sz="2400" spc="6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element</a:t>
            </a:r>
            <a:endParaRPr sz="24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i="1" spc="-5" dirty="0">
                <a:solidFill>
                  <a:srgbClr val="0033CC"/>
                </a:solidFill>
                <a:latin typeface="Arial" panose="020B0604020202020204"/>
                <a:cs typeface="Arial" panose="020B0604020202020204"/>
              </a:rPr>
              <a:t>CUDA threads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thousands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threads are utilized </a:t>
            </a:r>
            <a:r>
              <a:rPr sz="1800" dirty="0">
                <a:solidFill>
                  <a:srgbClr val="0033CC"/>
                </a:solidFill>
                <a:latin typeface="Arial" panose="020B0604020202020204"/>
                <a:cs typeface="Arial" panose="020B0604020202020204"/>
              </a:rPr>
              <a:t>to </a:t>
            </a:r>
            <a:r>
              <a:rPr sz="1800" spc="-5" dirty="0">
                <a:solidFill>
                  <a:srgbClr val="0033CC"/>
                </a:solidFill>
                <a:latin typeface="Arial" panose="020B0604020202020204"/>
                <a:cs typeface="Arial" panose="020B0604020202020204"/>
              </a:rPr>
              <a:t>various styles</a:t>
            </a:r>
            <a:r>
              <a:rPr sz="1800" spc="15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of</a:t>
            </a:r>
            <a:endParaRPr sz="1800" dirty="0">
              <a:latin typeface="Arial" panose="020B0604020202020204"/>
              <a:cs typeface="Arial" panose="020B0604020202020204"/>
            </a:endParaRPr>
          </a:p>
          <a:p>
            <a:pPr marL="756285">
              <a:lnSpc>
                <a:spcPct val="100000"/>
              </a:lnSpc>
              <a:spcBef>
                <a:spcPts val="5"/>
              </a:spcBef>
            </a:pPr>
            <a:r>
              <a:rPr sz="1800" spc="-5" dirty="0">
                <a:solidFill>
                  <a:srgbClr val="0033CC"/>
                </a:solidFill>
                <a:latin typeface="Arial" panose="020B0604020202020204"/>
                <a:cs typeface="Arial" panose="020B0604020202020204"/>
              </a:rPr>
              <a:t>parallelism: multithreading, SIMD, </a:t>
            </a:r>
            <a:r>
              <a:rPr sz="1800" dirty="0">
                <a:solidFill>
                  <a:srgbClr val="0033CC"/>
                </a:solidFill>
                <a:latin typeface="Arial" panose="020B0604020202020204"/>
                <a:cs typeface="Arial" panose="020B0604020202020204"/>
              </a:rPr>
              <a:t>MIMD,</a:t>
            </a:r>
            <a:r>
              <a:rPr sz="1800" spc="1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ILP</a:t>
            </a:r>
            <a:endParaRPr sz="1800" dirty="0">
              <a:latin typeface="Arial" panose="020B0604020202020204"/>
              <a:cs typeface="Arial" panose="020B0604020202020204"/>
            </a:endParaRPr>
          </a:p>
          <a:p>
            <a:pPr marL="355600" indent="-342900">
              <a:lnSpc>
                <a:spcPct val="100000"/>
              </a:lnSpc>
              <a:spcBef>
                <a:spcPts val="560"/>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Threads are organized into</a:t>
            </a:r>
            <a:r>
              <a:rPr sz="2400" spc="60" dirty="0">
                <a:solidFill>
                  <a:srgbClr val="003399"/>
                </a:solidFill>
                <a:latin typeface="Arial" panose="020B0604020202020204"/>
                <a:cs typeface="Arial" panose="020B0604020202020204"/>
              </a:rPr>
              <a:t> </a:t>
            </a:r>
            <a:r>
              <a:rPr sz="2400" i="1" u="heavy" spc="-5" dirty="0">
                <a:solidFill>
                  <a:srgbClr val="003399"/>
                </a:solidFill>
                <a:uFill>
                  <a:solidFill>
                    <a:srgbClr val="003399"/>
                  </a:solidFill>
                </a:uFill>
                <a:latin typeface="Arial" panose="020B0604020202020204"/>
                <a:cs typeface="Arial" panose="020B0604020202020204"/>
              </a:rPr>
              <a:t>blocks</a:t>
            </a:r>
            <a:endParaRPr sz="24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i="1" spc="-5" dirty="0">
                <a:solidFill>
                  <a:srgbClr val="0033CC"/>
                </a:solidFill>
                <a:latin typeface="Arial" panose="020B0604020202020204"/>
                <a:cs typeface="Arial" panose="020B0604020202020204"/>
              </a:rPr>
              <a:t>Thread Blocks</a:t>
            </a:r>
            <a:r>
              <a:rPr sz="1800" spc="-5" dirty="0">
                <a:solidFill>
                  <a:srgbClr val="0033CC"/>
                </a:solidFill>
                <a:latin typeface="Arial" panose="020B0604020202020204"/>
                <a:cs typeface="Arial" panose="020B0604020202020204"/>
              </a:rPr>
              <a:t>: groups </a:t>
            </a:r>
            <a:r>
              <a:rPr sz="1800" dirty="0">
                <a:solidFill>
                  <a:srgbClr val="0033CC"/>
                </a:solidFill>
                <a:latin typeface="Arial" panose="020B0604020202020204"/>
                <a:cs typeface="Arial" panose="020B0604020202020204"/>
              </a:rPr>
              <a:t>of </a:t>
            </a:r>
            <a:r>
              <a:rPr sz="1800" spc="-5" dirty="0">
                <a:solidFill>
                  <a:srgbClr val="0033CC"/>
                </a:solidFill>
                <a:latin typeface="Arial" panose="020B0604020202020204"/>
                <a:cs typeface="Arial" panose="020B0604020202020204"/>
              </a:rPr>
              <a:t>up </a:t>
            </a:r>
            <a:r>
              <a:rPr sz="1800" dirty="0">
                <a:solidFill>
                  <a:srgbClr val="0033CC"/>
                </a:solidFill>
                <a:latin typeface="Arial" panose="020B0604020202020204"/>
                <a:cs typeface="Arial" panose="020B0604020202020204"/>
              </a:rPr>
              <a:t>to </a:t>
            </a:r>
            <a:r>
              <a:rPr sz="1800" spc="-5" dirty="0">
                <a:solidFill>
                  <a:srgbClr val="0033CC"/>
                </a:solidFill>
                <a:latin typeface="Arial" panose="020B0604020202020204"/>
                <a:cs typeface="Arial" panose="020B0604020202020204"/>
              </a:rPr>
              <a:t>512</a:t>
            </a:r>
            <a:r>
              <a:rPr sz="1800" spc="2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elements</a:t>
            </a:r>
            <a:endParaRPr sz="1800" dirty="0">
              <a:latin typeface="Arial" panose="020B0604020202020204"/>
              <a:cs typeface="Arial" panose="020B0604020202020204"/>
            </a:endParaRPr>
          </a:p>
          <a:p>
            <a:pPr marL="756285" marR="5080" lvl="1" indent="-287020">
              <a:lnSpc>
                <a:spcPct val="100000"/>
              </a:lnSpc>
              <a:spcBef>
                <a:spcPts val="435"/>
              </a:spcBef>
              <a:buClr>
                <a:srgbClr val="003399"/>
              </a:buClr>
              <a:buSzPct val="56000"/>
              <a:buFont typeface="Wingdings" panose="05000000000000000000"/>
              <a:buChar char=""/>
              <a:tabLst>
                <a:tab pos="756285" algn="l"/>
                <a:tab pos="756920" algn="l"/>
              </a:tabLst>
            </a:pPr>
            <a:r>
              <a:rPr lang="en-US" sz="1800" i="1" spc="-5" dirty="0">
                <a:solidFill>
                  <a:srgbClr val="FF0000"/>
                </a:solidFill>
                <a:latin typeface="Arial" panose="020B0604020202020204"/>
                <a:cs typeface="Arial" panose="020B0604020202020204"/>
              </a:rPr>
              <a:t>Executed on </a:t>
            </a:r>
            <a:r>
              <a:rPr sz="1800" i="1" spc="-5" dirty="0">
                <a:solidFill>
                  <a:srgbClr val="FF0000"/>
                </a:solidFill>
                <a:latin typeface="Arial" panose="020B0604020202020204"/>
                <a:cs typeface="Arial" panose="020B0604020202020204"/>
              </a:rPr>
              <a:t>Multithreaded </a:t>
            </a:r>
            <a:r>
              <a:rPr sz="1800" i="1" dirty="0">
                <a:solidFill>
                  <a:srgbClr val="FF0000"/>
                </a:solidFill>
                <a:latin typeface="Arial" panose="020B0604020202020204"/>
                <a:cs typeface="Arial" panose="020B0604020202020204"/>
              </a:rPr>
              <a:t>SIMD </a:t>
            </a:r>
            <a:r>
              <a:rPr sz="1800" i="1" spc="-5" dirty="0">
                <a:solidFill>
                  <a:srgbClr val="FF0000"/>
                </a:solidFill>
                <a:latin typeface="Arial" panose="020B0604020202020204"/>
                <a:cs typeface="Arial" panose="020B0604020202020204"/>
              </a:rPr>
              <a:t>Processor</a:t>
            </a:r>
            <a:r>
              <a:rPr sz="1800" spc="-5" dirty="0">
                <a:solidFill>
                  <a:srgbClr val="0033CC"/>
                </a:solidFill>
                <a:latin typeface="Arial" panose="020B0604020202020204"/>
                <a:cs typeface="Arial" panose="020B0604020202020204"/>
              </a:rPr>
              <a:t>: </a:t>
            </a:r>
            <a:r>
              <a:rPr sz="1800" spc="-10" dirty="0">
                <a:solidFill>
                  <a:srgbClr val="0033CC"/>
                </a:solidFill>
                <a:latin typeface="Arial" panose="020B0604020202020204"/>
                <a:cs typeface="Arial" panose="020B0604020202020204"/>
              </a:rPr>
              <a:t>hardware </a:t>
            </a:r>
            <a:r>
              <a:rPr sz="1800" spc="-5" dirty="0">
                <a:solidFill>
                  <a:srgbClr val="0033CC"/>
                </a:solidFill>
                <a:latin typeface="Arial" panose="020B0604020202020204"/>
                <a:cs typeface="Arial" panose="020B0604020202020204"/>
              </a:rPr>
              <a:t>that executes a </a:t>
            </a:r>
            <a:r>
              <a:rPr sz="1800" spc="-15" dirty="0">
                <a:solidFill>
                  <a:srgbClr val="0033CC"/>
                </a:solidFill>
                <a:latin typeface="Arial" panose="020B0604020202020204"/>
                <a:cs typeface="Arial" panose="020B0604020202020204"/>
              </a:rPr>
              <a:t>whole </a:t>
            </a:r>
            <a:r>
              <a:rPr sz="1800" spc="-5" dirty="0">
                <a:solidFill>
                  <a:srgbClr val="0033CC"/>
                </a:solidFill>
                <a:latin typeface="Arial" panose="020B0604020202020204"/>
                <a:cs typeface="Arial" panose="020B0604020202020204"/>
              </a:rPr>
              <a:t>thread  block (32 elements executed per</a:t>
            </a:r>
            <a:r>
              <a:rPr lang="en-US" sz="1800" spc="-5" dirty="0">
                <a:solidFill>
                  <a:srgbClr val="0033CC"/>
                </a:solidFill>
                <a:latin typeface="Arial" panose="020B0604020202020204"/>
                <a:cs typeface="Arial" panose="020B0604020202020204"/>
              </a:rPr>
              <a:t> </a:t>
            </a:r>
            <a:r>
              <a:rPr lang="en-US" altLang="zh-CN" sz="1800" spc="-5" dirty="0">
                <a:solidFill>
                  <a:srgbClr val="0033CC"/>
                </a:solidFill>
                <a:latin typeface="Arial" panose="020B0604020202020204"/>
                <a:cs typeface="Arial" panose="020B0604020202020204"/>
              </a:rPr>
              <a:t>SIMD</a:t>
            </a:r>
            <a:r>
              <a:rPr sz="1800" spc="-5" dirty="0">
                <a:solidFill>
                  <a:srgbClr val="0033CC"/>
                </a:solidFill>
                <a:latin typeface="Arial" panose="020B0604020202020204"/>
                <a:cs typeface="Arial" panose="020B0604020202020204"/>
              </a:rPr>
              <a:t> thread </a:t>
            </a:r>
            <a:r>
              <a:rPr sz="1800" dirty="0">
                <a:solidFill>
                  <a:srgbClr val="0033CC"/>
                </a:solidFill>
                <a:latin typeface="Arial" panose="020B0604020202020204"/>
                <a:cs typeface="Arial" panose="020B0604020202020204"/>
              </a:rPr>
              <a:t>at </a:t>
            </a:r>
            <a:r>
              <a:rPr sz="1800" spc="-5" dirty="0">
                <a:solidFill>
                  <a:srgbClr val="0033CC"/>
                </a:solidFill>
                <a:latin typeface="Arial" panose="020B0604020202020204"/>
                <a:cs typeface="Arial" panose="020B0604020202020204"/>
              </a:rPr>
              <a:t>a</a:t>
            </a:r>
            <a:r>
              <a:rPr sz="1800" spc="60"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time)</a:t>
            </a:r>
            <a:endParaRPr sz="1800" dirty="0">
              <a:latin typeface="Arial" panose="020B0604020202020204"/>
              <a:cs typeface="Arial" panose="020B0604020202020204"/>
            </a:endParaRPr>
          </a:p>
          <a:p>
            <a:pPr marL="355600" indent="-342900">
              <a:lnSpc>
                <a:spcPct val="100000"/>
              </a:lnSpc>
              <a:spcBef>
                <a:spcPts val="56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Blocks are organized into a</a:t>
            </a:r>
            <a:r>
              <a:rPr sz="2400" spc="65" dirty="0">
                <a:solidFill>
                  <a:srgbClr val="003399"/>
                </a:solidFill>
                <a:latin typeface="Arial" panose="020B0604020202020204"/>
                <a:cs typeface="Arial" panose="020B0604020202020204"/>
              </a:rPr>
              <a:t> </a:t>
            </a:r>
            <a:r>
              <a:rPr sz="2400" i="1" u="heavy" spc="-5" dirty="0">
                <a:solidFill>
                  <a:srgbClr val="003399"/>
                </a:solidFill>
                <a:uFill>
                  <a:solidFill>
                    <a:srgbClr val="003399"/>
                  </a:solidFill>
                </a:uFill>
                <a:latin typeface="Arial" panose="020B0604020202020204"/>
                <a:cs typeface="Arial" panose="020B0604020202020204"/>
              </a:rPr>
              <a:t>grid</a:t>
            </a:r>
            <a:endParaRPr sz="24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Blocks are executed independently and in any</a:t>
            </a:r>
            <a:r>
              <a:rPr sz="1800" spc="9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order</a:t>
            </a:r>
            <a:endParaRPr sz="1800" dirty="0">
              <a:latin typeface="Arial" panose="020B0604020202020204"/>
              <a:cs typeface="Arial" panose="020B0604020202020204"/>
            </a:endParaRPr>
          </a:p>
          <a:p>
            <a:pPr marL="756285" marR="92075" lvl="1" indent="-287020">
              <a:lnSpc>
                <a:spcPct val="100000"/>
              </a:lnSpc>
              <a:spcBef>
                <a:spcPts val="43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Different blocks cannot communicate directly but can </a:t>
            </a:r>
            <a:r>
              <a:rPr sz="1800" i="1" spc="-5" dirty="0">
                <a:solidFill>
                  <a:srgbClr val="0033CC"/>
                </a:solidFill>
                <a:latin typeface="Arial" panose="020B0604020202020204"/>
                <a:cs typeface="Arial" panose="020B0604020202020204"/>
              </a:rPr>
              <a:t>coordinate </a:t>
            </a:r>
            <a:r>
              <a:rPr sz="1800" spc="-5" dirty="0">
                <a:solidFill>
                  <a:srgbClr val="0033CC"/>
                </a:solidFill>
                <a:latin typeface="Arial" panose="020B0604020202020204"/>
                <a:cs typeface="Arial" panose="020B0604020202020204"/>
              </a:rPr>
              <a:t>using  atomic memory operations in </a:t>
            </a:r>
            <a:r>
              <a:rPr sz="1800" spc="-5" dirty="0">
                <a:solidFill>
                  <a:srgbClr val="FF0000"/>
                </a:solidFill>
                <a:latin typeface="Arial" panose="020B0604020202020204"/>
                <a:cs typeface="Arial" panose="020B0604020202020204"/>
              </a:rPr>
              <a:t>Global</a:t>
            </a:r>
            <a:r>
              <a:rPr sz="1800" spc="50" dirty="0">
                <a:solidFill>
                  <a:srgbClr val="FF0000"/>
                </a:solidFill>
                <a:latin typeface="Arial" panose="020B0604020202020204"/>
                <a:cs typeface="Arial" panose="020B0604020202020204"/>
              </a:rPr>
              <a:t> </a:t>
            </a:r>
            <a:r>
              <a:rPr sz="1800" spc="-5" dirty="0">
                <a:solidFill>
                  <a:srgbClr val="FF0000"/>
                </a:solidFill>
                <a:latin typeface="Arial" panose="020B0604020202020204"/>
                <a:cs typeface="Arial" panose="020B0604020202020204"/>
              </a:rPr>
              <a:t>Memory</a:t>
            </a:r>
            <a:endParaRPr sz="1800" dirty="0">
              <a:solidFill>
                <a:srgbClr val="FF0000"/>
              </a:solidFill>
              <a:latin typeface="Arial" panose="020B0604020202020204"/>
              <a:cs typeface="Arial" panose="020B0604020202020204"/>
            </a:endParaRPr>
          </a:p>
          <a:p>
            <a:pPr marL="355600" marR="69850" indent="-342900">
              <a:lnSpc>
                <a:spcPct val="100000"/>
              </a:lnSpc>
              <a:spcBef>
                <a:spcPts val="560"/>
              </a:spcBef>
              <a:buClr>
                <a:srgbClr val="0033CC"/>
              </a:buClr>
              <a:buSzPct val="60000"/>
              <a:buFont typeface="Wingdings" panose="05000000000000000000"/>
              <a:buChar char=""/>
              <a:tabLst>
                <a:tab pos="354965" algn="l"/>
                <a:tab pos="355600" algn="l"/>
                <a:tab pos="4933950" algn="l"/>
              </a:tabLst>
            </a:pPr>
            <a:r>
              <a:rPr sz="2400" spc="-5" dirty="0">
                <a:solidFill>
                  <a:srgbClr val="003399"/>
                </a:solidFill>
                <a:latin typeface="Arial" panose="020B0604020202020204"/>
                <a:cs typeface="Arial" panose="020B0604020202020204"/>
              </a:rPr>
              <a:t>Thread management</a:t>
            </a:r>
            <a:r>
              <a:rPr sz="2400" spc="5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handled</a:t>
            </a:r>
            <a:r>
              <a:rPr sz="2400" spc="4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by</a:t>
            </a:r>
            <a:r>
              <a:rPr lang="zh-CN" altLang="en-US"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GPU </a:t>
            </a:r>
            <a:r>
              <a:rPr sz="2400" spc="-5" dirty="0">
                <a:solidFill>
                  <a:srgbClr val="003399"/>
                </a:solidFill>
                <a:latin typeface="Arial" panose="020B0604020202020204"/>
                <a:cs typeface="Arial" panose="020B0604020202020204"/>
              </a:rPr>
              <a:t>hardware</a:t>
            </a:r>
            <a:r>
              <a:rPr lang="en-US" sz="2400" spc="-5" dirty="0">
                <a:solidFill>
                  <a:srgbClr val="003399"/>
                </a:solidFill>
                <a:latin typeface="Arial" panose="020B0604020202020204"/>
                <a:cs typeface="Arial" panose="020B0604020202020204"/>
              </a:rPr>
              <a:t> and CUDA runtime</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not</a:t>
            </a:r>
            <a:r>
              <a:rPr sz="2400" spc="-4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by applications or</a:t>
            </a:r>
            <a:r>
              <a:rPr sz="2400" spc="5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OS</a:t>
            </a:r>
            <a:endParaRPr sz="2400" dirty="0">
              <a:latin typeface="Arial" panose="020B0604020202020204"/>
              <a:cs typeface="Arial" panose="020B0604020202020204"/>
            </a:endParaRPr>
          </a:p>
          <a:p>
            <a:pPr marL="756285" lvl="1" indent="-287020">
              <a:lnSpc>
                <a:spcPct val="100000"/>
              </a:lnSpc>
              <a:spcBef>
                <a:spcPts val="450"/>
              </a:spcBef>
              <a:buClr>
                <a:srgbClr val="003399"/>
              </a:buClr>
              <a:buSzPct val="56000"/>
              <a:buFont typeface="Wingdings" panose="05000000000000000000"/>
              <a:buChar char=""/>
              <a:tabLst>
                <a:tab pos="756285" algn="l"/>
                <a:tab pos="756920" algn="l"/>
              </a:tabLst>
            </a:pPr>
            <a:r>
              <a:rPr sz="1800" dirty="0">
                <a:solidFill>
                  <a:srgbClr val="0033CC"/>
                </a:solidFill>
                <a:latin typeface="Arial" panose="020B0604020202020204"/>
                <a:cs typeface="Arial" panose="020B0604020202020204"/>
              </a:rPr>
              <a:t>A </a:t>
            </a:r>
            <a:r>
              <a:rPr lang="en-US" sz="1800" spc="-5" dirty="0">
                <a:solidFill>
                  <a:srgbClr val="FF0000"/>
                </a:solidFill>
                <a:latin typeface="Arial" panose="020B0604020202020204"/>
                <a:cs typeface="Arial" panose="020B0604020202020204"/>
              </a:rPr>
              <a:t>GPU</a:t>
            </a:r>
            <a:r>
              <a:rPr sz="1800" spc="-5" dirty="0">
                <a:solidFill>
                  <a:srgbClr val="0033CC"/>
                </a:solidFill>
                <a:latin typeface="Arial" panose="020B0604020202020204"/>
                <a:cs typeface="Arial" panose="020B0604020202020204"/>
              </a:rPr>
              <a:t> composed </a:t>
            </a:r>
            <a:r>
              <a:rPr sz="1800" dirty="0">
                <a:solidFill>
                  <a:srgbClr val="162EDE"/>
                </a:solidFill>
                <a:latin typeface="Arial" panose="020B0604020202020204"/>
                <a:cs typeface="Arial" panose="020B0604020202020204"/>
              </a:rPr>
              <a:t>of</a:t>
            </a:r>
            <a:r>
              <a:rPr sz="1800" dirty="0">
                <a:solidFill>
                  <a:schemeClr val="accent6"/>
                </a:solidFill>
                <a:latin typeface="Arial" panose="020B0604020202020204"/>
                <a:cs typeface="Arial" panose="020B0604020202020204"/>
              </a:rPr>
              <a:t> </a:t>
            </a:r>
            <a:r>
              <a:rPr sz="1800" spc="-5" dirty="0">
                <a:solidFill>
                  <a:srgbClr val="FF0000"/>
                </a:solidFill>
                <a:latin typeface="Arial" panose="020B0604020202020204"/>
                <a:cs typeface="Arial" panose="020B0604020202020204"/>
              </a:rPr>
              <a:t>multithreaded </a:t>
            </a:r>
            <a:r>
              <a:rPr sz="1800" dirty="0">
                <a:solidFill>
                  <a:srgbClr val="FF0000"/>
                </a:solidFill>
                <a:latin typeface="Arial" panose="020B0604020202020204"/>
                <a:cs typeface="Arial" panose="020B0604020202020204"/>
              </a:rPr>
              <a:t>SIMD</a:t>
            </a:r>
            <a:r>
              <a:rPr sz="1800" spc="55" dirty="0">
                <a:solidFill>
                  <a:srgbClr val="FF0000"/>
                </a:solidFill>
                <a:latin typeface="Arial" panose="020B0604020202020204"/>
                <a:cs typeface="Arial" panose="020B0604020202020204"/>
              </a:rPr>
              <a:t> </a:t>
            </a:r>
            <a:r>
              <a:rPr sz="1800" spc="-5" dirty="0">
                <a:solidFill>
                  <a:srgbClr val="FF0000"/>
                </a:solidFill>
                <a:latin typeface="Arial" panose="020B0604020202020204"/>
                <a:cs typeface="Arial" panose="020B0604020202020204"/>
              </a:rPr>
              <a:t>processors</a:t>
            </a:r>
            <a:endParaRPr sz="1800" dirty="0">
              <a:solidFill>
                <a:srgbClr val="FF0000"/>
              </a:solidFill>
              <a:latin typeface="Arial" panose="020B0604020202020204"/>
              <a:cs typeface="Arial" panose="020B0604020202020204"/>
            </a:endParaRPr>
          </a:p>
          <a:p>
            <a:pPr marL="756285" lvl="1" indent="-287020">
              <a:lnSpc>
                <a:spcPct val="100000"/>
              </a:lnSpc>
              <a:spcBef>
                <a:spcPts val="430"/>
              </a:spcBef>
              <a:buClr>
                <a:srgbClr val="003399"/>
              </a:buClr>
              <a:buSzPct val="56000"/>
              <a:buFont typeface="Wingdings" panose="05000000000000000000"/>
              <a:buChar char=""/>
              <a:tabLst>
                <a:tab pos="756285" algn="l"/>
                <a:tab pos="756920" algn="l"/>
              </a:tabLst>
            </a:pPr>
            <a:r>
              <a:rPr sz="1800" dirty="0">
                <a:solidFill>
                  <a:srgbClr val="0033CC"/>
                </a:solidFill>
                <a:latin typeface="Arial" panose="020B0604020202020204"/>
                <a:cs typeface="Arial" panose="020B0604020202020204"/>
              </a:rPr>
              <a:t>A Thread </a:t>
            </a:r>
            <a:r>
              <a:rPr sz="1800" spc="-5" dirty="0">
                <a:solidFill>
                  <a:srgbClr val="0033CC"/>
                </a:solidFill>
                <a:latin typeface="Arial" panose="020B0604020202020204"/>
                <a:cs typeface="Arial" panose="020B0604020202020204"/>
              </a:rPr>
              <a:t>Block</a:t>
            </a:r>
            <a:r>
              <a:rPr sz="1800" spc="-15"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Scheduler</a:t>
            </a:r>
            <a:r>
              <a:rPr lang="en-US" spc="-5" dirty="0">
                <a:solidFill>
                  <a:srgbClr val="0033CC"/>
                </a:solidFill>
                <a:latin typeface="Arial" panose="020B0604020202020204"/>
                <a:cs typeface="Arial" panose="020B0604020202020204"/>
              </a:rPr>
              <a:t> (Hardware)</a:t>
            </a:r>
            <a:endParaRPr sz="18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7084" y="179908"/>
            <a:ext cx="6727546" cy="505460"/>
          </a:xfrm>
          <a:prstGeom prst="rect">
            <a:avLst/>
          </a:prstGeom>
        </p:spPr>
        <p:txBody>
          <a:bodyPr vert="horz" wrap="square" lIns="0" tIns="13335" rIns="0" bIns="0" rtlCol="0">
            <a:spAutoFit/>
          </a:bodyPr>
          <a:lstStyle/>
          <a:p>
            <a:pPr marL="12700">
              <a:lnSpc>
                <a:spcPct val="100000"/>
              </a:lnSpc>
              <a:spcBef>
                <a:spcPts val="105"/>
              </a:spcBef>
            </a:pPr>
            <a:r>
              <a:rPr sz="3200" dirty="0"/>
              <a:t>NVIDIA GPU</a:t>
            </a:r>
            <a:r>
              <a:rPr sz="3200" spc="-100" dirty="0"/>
              <a:t> </a:t>
            </a:r>
            <a:r>
              <a:rPr sz="3200" dirty="0"/>
              <a:t>architecture</a:t>
            </a:r>
          </a:p>
        </p:txBody>
      </p:sp>
      <p:sp>
        <p:nvSpPr>
          <p:cNvPr id="4" name="object 4"/>
          <p:cNvSpPr txBox="1"/>
          <p:nvPr/>
        </p:nvSpPr>
        <p:spPr>
          <a:xfrm>
            <a:off x="474370" y="789323"/>
            <a:ext cx="7993380" cy="4913525"/>
          </a:xfrm>
          <a:prstGeom prst="rect">
            <a:avLst/>
          </a:prstGeom>
        </p:spPr>
        <p:txBody>
          <a:bodyPr vert="horz" wrap="square" lIns="0" tIns="85725" rIns="0" bIns="0" rtlCol="0">
            <a:spAutoFit/>
          </a:bodyPr>
          <a:lstStyle/>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sz="2800" spc="-5" dirty="0">
                <a:solidFill>
                  <a:srgbClr val="003399"/>
                </a:solidFill>
                <a:latin typeface="Arial" panose="020B0604020202020204"/>
                <a:cs typeface="Arial" panose="020B0604020202020204"/>
              </a:rPr>
              <a:t>Similarities </a:t>
            </a:r>
            <a:r>
              <a:rPr sz="2800" dirty="0">
                <a:solidFill>
                  <a:srgbClr val="003399"/>
                </a:solidFill>
                <a:latin typeface="Arial" panose="020B0604020202020204"/>
                <a:cs typeface="Arial" panose="020B0604020202020204"/>
              </a:rPr>
              <a:t>to </a:t>
            </a:r>
            <a:r>
              <a:rPr sz="2800" spc="-5" dirty="0">
                <a:solidFill>
                  <a:srgbClr val="003399"/>
                </a:solidFill>
                <a:latin typeface="Arial" panose="020B0604020202020204"/>
                <a:cs typeface="Arial" panose="020B0604020202020204"/>
              </a:rPr>
              <a:t>vector</a:t>
            </a:r>
            <a:r>
              <a:rPr sz="2800" spc="35" dirty="0">
                <a:solidFill>
                  <a:srgbClr val="003399"/>
                </a:solidFill>
                <a:latin typeface="Arial" panose="020B0604020202020204"/>
                <a:cs typeface="Arial" panose="020B0604020202020204"/>
              </a:rPr>
              <a:t> </a:t>
            </a:r>
            <a:r>
              <a:rPr sz="2800" spc="-5" dirty="0">
                <a:solidFill>
                  <a:srgbClr val="003399"/>
                </a:solidFill>
                <a:latin typeface="Arial" panose="020B0604020202020204"/>
                <a:cs typeface="Arial" panose="020B0604020202020204"/>
              </a:rPr>
              <a:t>machines:</a:t>
            </a:r>
            <a:endParaRPr sz="28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Works well with data-level parallel</a:t>
            </a:r>
            <a:r>
              <a:rPr sz="2400" spc="-8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problems</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Scatter-gather</a:t>
            </a:r>
            <a:r>
              <a:rPr sz="2400" spc="-5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transfers</a:t>
            </a:r>
            <a:endParaRPr sz="24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Mask</a:t>
            </a:r>
            <a:r>
              <a:rPr sz="2400" spc="-3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registers</a:t>
            </a:r>
            <a:endParaRPr sz="24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Large register</a:t>
            </a:r>
            <a:endParaRPr sz="2400" dirty="0">
              <a:latin typeface="Arial" panose="020B0604020202020204"/>
              <a:cs typeface="Arial" panose="020B0604020202020204"/>
            </a:endParaRPr>
          </a:p>
          <a:p>
            <a:pPr lvl="1">
              <a:lnSpc>
                <a:spcPct val="100000"/>
              </a:lnSpc>
              <a:buClr>
                <a:srgbClr val="003399"/>
              </a:buClr>
              <a:buFont typeface="Wingdings" panose="05000000000000000000"/>
              <a:buChar char=""/>
            </a:pPr>
            <a:endParaRPr sz="2400" dirty="0">
              <a:latin typeface="Arial" panose="020B0604020202020204"/>
              <a:cs typeface="Arial" panose="020B0604020202020204"/>
            </a:endParaRPr>
          </a:p>
          <a:p>
            <a:pPr marL="355600" indent="-342900">
              <a:lnSpc>
                <a:spcPct val="100000"/>
              </a:lnSpc>
              <a:spcBef>
                <a:spcPts val="1500"/>
              </a:spcBef>
              <a:buClr>
                <a:srgbClr val="0033CC"/>
              </a:buClr>
              <a:buSzPct val="60000"/>
              <a:buFont typeface="Wingdings" panose="05000000000000000000"/>
              <a:buChar char=""/>
              <a:tabLst>
                <a:tab pos="354965" algn="l"/>
                <a:tab pos="355600" algn="l"/>
              </a:tabLst>
            </a:pPr>
            <a:r>
              <a:rPr sz="2800" spc="-5" dirty="0">
                <a:solidFill>
                  <a:srgbClr val="003399"/>
                </a:solidFill>
                <a:latin typeface="Arial" panose="020B0604020202020204"/>
                <a:cs typeface="Arial" panose="020B0604020202020204"/>
              </a:rPr>
              <a:t>Differences:</a:t>
            </a:r>
            <a:endParaRPr sz="28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No scalar</a:t>
            </a:r>
            <a:r>
              <a:rPr sz="2400" spc="-4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processor</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Uses multithreading to hide memory</a:t>
            </a:r>
            <a:r>
              <a:rPr sz="2400" spc="-13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latency</a:t>
            </a:r>
            <a:endParaRPr sz="2400" dirty="0">
              <a:latin typeface="Arial" panose="020B0604020202020204"/>
              <a:cs typeface="Arial" panose="020B0604020202020204"/>
            </a:endParaRPr>
          </a:p>
          <a:p>
            <a:pPr marL="756285" marR="5080"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Has many functional units, as opposed to a few deeply</a:t>
            </a:r>
            <a:r>
              <a:rPr sz="2400" spc="-17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pipelined units like a vector</a:t>
            </a:r>
            <a:r>
              <a:rPr sz="2400" spc="-6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processor</a:t>
            </a:r>
            <a:endParaRPr sz="24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7523" y="454765"/>
            <a:ext cx="8088802" cy="320675"/>
          </a:xfrm>
          <a:prstGeom prst="rect">
            <a:avLst/>
          </a:prstGeom>
        </p:spPr>
        <p:txBody>
          <a:bodyPr vert="horz" wrap="square" lIns="0" tIns="13335" rIns="0" bIns="0" rtlCol="0">
            <a:spAutoFit/>
          </a:bodyPr>
          <a:lstStyle/>
          <a:p>
            <a:pPr marL="12700">
              <a:lnSpc>
                <a:spcPct val="100000"/>
              </a:lnSpc>
              <a:spcBef>
                <a:spcPts val="105"/>
              </a:spcBef>
            </a:pPr>
            <a:r>
              <a:rPr lang="en-US" sz="2000" dirty="0"/>
              <a:t>Terms used in this chapter to official NVIDIA/CUDA</a:t>
            </a:r>
            <a:endParaRPr sz="2000" dirty="0"/>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3" name="图片 12"/>
          <p:cNvPicPr>
            <a:picLocks noChangeAspect="1"/>
          </p:cNvPicPr>
          <p:nvPr/>
        </p:nvPicPr>
        <p:blipFill>
          <a:blip r:embed="rId2"/>
          <a:stretch>
            <a:fillRect/>
          </a:stretch>
        </p:blipFill>
        <p:spPr>
          <a:xfrm>
            <a:off x="0" y="1688774"/>
            <a:ext cx="9144000" cy="4750508"/>
          </a:xfrm>
          <a:prstGeom prst="rect">
            <a:avLst/>
          </a:prstGeom>
        </p:spPr>
      </p:pic>
      <p:sp>
        <p:nvSpPr>
          <p:cNvPr id="4" name="矩形 3"/>
          <p:cNvSpPr/>
          <p:nvPr/>
        </p:nvSpPr>
        <p:spPr>
          <a:xfrm>
            <a:off x="5089847" y="2573948"/>
            <a:ext cx="1573600" cy="228600"/>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123088" y="3468266"/>
            <a:ext cx="1280160" cy="219456"/>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3670656" y="2573948"/>
            <a:ext cx="1269539" cy="397627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089846" y="4186028"/>
            <a:ext cx="3726309" cy="219455"/>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连接符 14"/>
          <p:cNvCxnSpPr/>
          <p:nvPr/>
        </p:nvCxnSpPr>
        <p:spPr>
          <a:xfrm>
            <a:off x="8443942" y="4601183"/>
            <a:ext cx="661481" cy="0"/>
          </a:xfrm>
          <a:prstGeom prst="line">
            <a:avLst/>
          </a:prstGeom>
          <a:ln w="19050">
            <a:solidFill>
              <a:srgbClr val="162EDE"/>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00351" y="4824919"/>
            <a:ext cx="66148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123087" y="5078973"/>
            <a:ext cx="1540359" cy="217494"/>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p:cNvSpPr txBox="1"/>
          <p:nvPr/>
        </p:nvSpPr>
        <p:spPr>
          <a:xfrm>
            <a:off x="619125" y="5619750"/>
            <a:ext cx="1540999" cy="369332"/>
          </a:xfrm>
          <a:prstGeom prst="rect">
            <a:avLst/>
          </a:prstGeom>
          <a:noFill/>
        </p:spPr>
        <p:txBody>
          <a:bodyPr wrap="none" rtlCol="0">
            <a:spAutoFit/>
          </a:bodyPr>
          <a:lstStyle/>
          <a:p>
            <a:r>
              <a:rPr lang="en-US" altLang="zh-CN" dirty="0"/>
              <a:t>(SIMD Thread)</a:t>
            </a:r>
            <a:endParaRPr lang="en-US" dirty="0"/>
          </a:p>
        </p:txBody>
      </p:sp>
      <p:sp>
        <p:nvSpPr>
          <p:cNvPr id="19" name="矩形 18">
            <a:extLst>
              <a:ext uri="{FF2B5EF4-FFF2-40B4-BE49-F238E27FC236}">
                <a16:creationId xmlns:a16="http://schemas.microsoft.com/office/drawing/2014/main" id="{E153AA02-9D87-4288-823D-C6794DE4B8F1}"/>
              </a:ext>
            </a:extLst>
          </p:cNvPr>
          <p:cNvSpPr/>
          <p:nvPr/>
        </p:nvSpPr>
        <p:spPr>
          <a:xfrm>
            <a:off x="554990" y="5078973"/>
            <a:ext cx="1540999" cy="830213"/>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4E1CF1B3-6200-41CB-BB82-3F88270C0565}"/>
              </a:ext>
            </a:extLst>
          </p:cNvPr>
          <p:cNvSpPr txBox="1"/>
          <p:nvPr/>
        </p:nvSpPr>
        <p:spPr>
          <a:xfrm>
            <a:off x="619125" y="1398027"/>
            <a:ext cx="1096454" cy="369332"/>
          </a:xfrm>
          <a:prstGeom prst="rect">
            <a:avLst/>
          </a:prstGeom>
          <a:noFill/>
        </p:spPr>
        <p:txBody>
          <a:bodyPr wrap="none" rtlCol="0">
            <a:spAutoFit/>
          </a:bodyPr>
          <a:lstStyle/>
          <a:p>
            <a:r>
              <a:rPr lang="en-US" dirty="0">
                <a:solidFill>
                  <a:srgbClr val="FF0000"/>
                </a:solidFill>
              </a:rPr>
              <a:t>Academic</a:t>
            </a:r>
          </a:p>
        </p:txBody>
      </p:sp>
      <p:sp>
        <p:nvSpPr>
          <p:cNvPr id="20" name="文本框 19">
            <a:extLst>
              <a:ext uri="{FF2B5EF4-FFF2-40B4-BE49-F238E27FC236}">
                <a16:creationId xmlns:a16="http://schemas.microsoft.com/office/drawing/2014/main" id="{E42FEC13-0DAD-454E-A5F7-736B76FD42E7}"/>
              </a:ext>
            </a:extLst>
          </p:cNvPr>
          <p:cNvSpPr txBox="1"/>
          <p:nvPr/>
        </p:nvSpPr>
        <p:spPr>
          <a:xfrm>
            <a:off x="3675470" y="1393172"/>
            <a:ext cx="957506" cy="369332"/>
          </a:xfrm>
          <a:prstGeom prst="rect">
            <a:avLst/>
          </a:prstGeom>
          <a:noFill/>
        </p:spPr>
        <p:txBody>
          <a:bodyPr wrap="none" rtlCol="0">
            <a:spAutoFit/>
          </a:bodyPr>
          <a:lstStyle/>
          <a:p>
            <a:r>
              <a:rPr lang="en-US" dirty="0">
                <a:solidFill>
                  <a:srgbClr val="FF0000"/>
                </a:solidFill>
              </a:rPr>
              <a:t>Industry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2" name="图片 11"/>
          <p:cNvPicPr>
            <a:picLocks noChangeAspect="1"/>
          </p:cNvPicPr>
          <p:nvPr/>
        </p:nvPicPr>
        <p:blipFill>
          <a:blip r:embed="rId3"/>
          <a:stretch>
            <a:fillRect/>
          </a:stretch>
        </p:blipFill>
        <p:spPr>
          <a:xfrm>
            <a:off x="-46539" y="1522409"/>
            <a:ext cx="9144000" cy="5255581"/>
          </a:xfrm>
          <a:prstGeom prst="rect">
            <a:avLst/>
          </a:prstGeom>
        </p:spPr>
      </p:pic>
      <p:sp>
        <p:nvSpPr>
          <p:cNvPr id="11" name="矩形 10"/>
          <p:cNvSpPr/>
          <p:nvPr/>
        </p:nvSpPr>
        <p:spPr>
          <a:xfrm>
            <a:off x="687046" y="1552348"/>
            <a:ext cx="1141754" cy="2500804"/>
          </a:xfrm>
          <a:prstGeom prst="rect">
            <a:avLst/>
          </a:prstGeom>
          <a:noFill/>
          <a:ln w="28575">
            <a:solidFill>
              <a:srgbClr val="162E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
          <p:cNvSpPr txBox="1">
            <a:spLocks noGrp="1"/>
          </p:cNvSpPr>
          <p:nvPr>
            <p:ph type="title"/>
          </p:nvPr>
        </p:nvSpPr>
        <p:spPr>
          <a:xfrm>
            <a:off x="727523" y="454765"/>
            <a:ext cx="8088802" cy="320675"/>
          </a:xfrm>
          <a:prstGeom prst="rect">
            <a:avLst/>
          </a:prstGeom>
        </p:spPr>
        <p:txBody>
          <a:bodyPr vert="horz" wrap="square" lIns="0" tIns="13335" rIns="0" bIns="0" rtlCol="0">
            <a:spAutoFit/>
          </a:bodyPr>
          <a:lstStyle/>
          <a:p>
            <a:pPr marL="12700">
              <a:lnSpc>
                <a:spcPct val="100000"/>
              </a:lnSpc>
              <a:spcBef>
                <a:spcPts val="105"/>
              </a:spcBef>
            </a:pPr>
            <a:r>
              <a:rPr lang="en-US" sz="2000" dirty="0"/>
              <a:t>Terms used in this chapter to official NVIDIA/CUDA</a:t>
            </a:r>
            <a:endParaRPr sz="2000" dirty="0"/>
          </a:p>
        </p:txBody>
      </p:sp>
      <p:sp>
        <p:nvSpPr>
          <p:cNvPr id="10" name="矩形 9">
            <a:extLst>
              <a:ext uri="{FF2B5EF4-FFF2-40B4-BE49-F238E27FC236}">
                <a16:creationId xmlns:a16="http://schemas.microsoft.com/office/drawing/2014/main" id="{0E2AC32E-9F61-4239-AB2A-84B3A1648C75}"/>
              </a:ext>
            </a:extLst>
          </p:cNvPr>
          <p:cNvSpPr/>
          <p:nvPr/>
        </p:nvSpPr>
        <p:spPr>
          <a:xfrm>
            <a:off x="3502385" y="1522409"/>
            <a:ext cx="1453073" cy="264646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1349E111-F9A0-4935-A002-822F0FB550A8}"/>
              </a:ext>
            </a:extLst>
          </p:cNvPr>
          <p:cNvSpPr/>
          <p:nvPr/>
        </p:nvSpPr>
        <p:spPr>
          <a:xfrm>
            <a:off x="3502385" y="4300022"/>
            <a:ext cx="1453073" cy="238591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200" y="363411"/>
            <a:ext cx="8705850" cy="382270"/>
          </a:xfrm>
          <a:prstGeom prst="rect">
            <a:avLst/>
          </a:prstGeom>
        </p:spPr>
        <p:txBody>
          <a:bodyPr vert="horz" wrap="square" lIns="0" tIns="13335" rIns="0" bIns="0" rtlCol="0">
            <a:spAutoFit/>
          </a:bodyPr>
          <a:lstStyle/>
          <a:p>
            <a:pPr marL="12700">
              <a:lnSpc>
                <a:spcPct val="100000"/>
              </a:lnSpc>
              <a:spcBef>
                <a:spcPts val="105"/>
              </a:spcBef>
            </a:pPr>
            <a:r>
              <a:rPr sz="2400" spc="-5" dirty="0"/>
              <a:t>Example: </a:t>
            </a:r>
            <a:r>
              <a:rPr sz="2400" dirty="0"/>
              <a:t>multiply two vectors of length</a:t>
            </a:r>
            <a:r>
              <a:rPr sz="2400" spc="-175" dirty="0"/>
              <a:t> </a:t>
            </a:r>
            <a:r>
              <a:rPr sz="2400" spc="-10" dirty="0"/>
              <a:t>8192</a:t>
            </a:r>
          </a:p>
        </p:txBody>
      </p:sp>
      <p:sp>
        <p:nvSpPr>
          <p:cNvPr id="4" name="object 4"/>
          <p:cNvSpPr txBox="1"/>
          <p:nvPr/>
        </p:nvSpPr>
        <p:spPr>
          <a:xfrm>
            <a:off x="330200" y="1267615"/>
            <a:ext cx="8312150" cy="455894"/>
          </a:xfrm>
          <a:prstGeom prst="rect">
            <a:avLst/>
          </a:prstGeom>
        </p:spPr>
        <p:txBody>
          <a:bodyPr vert="horz" wrap="square" lIns="0" tIns="85725" rIns="0" bIns="0" rtlCol="0">
            <a:spAutoFit/>
          </a:bodyPr>
          <a:lstStyle/>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lang="en-US" altLang="zh-CN" sz="2400" dirty="0">
                <a:solidFill>
                  <a:srgbClr val="003399"/>
                </a:solidFill>
                <a:latin typeface="Arial" panose="020B0604020202020204"/>
                <a:cs typeface="Arial" panose="020B0604020202020204"/>
              </a:rPr>
              <a:t>C code version:</a:t>
            </a:r>
            <a:endParaRPr sz="2400" dirty="0">
              <a:latin typeface="Arial" panose="020B0604020202020204"/>
              <a:cs typeface="Arial" panose="020B0604020202020204"/>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9" name="object 4"/>
          <p:cNvSpPr txBox="1"/>
          <p:nvPr/>
        </p:nvSpPr>
        <p:spPr>
          <a:xfrm>
            <a:off x="582453" y="1723509"/>
            <a:ext cx="8059897" cy="2689839"/>
          </a:xfrm>
          <a:prstGeom prst="rect">
            <a:avLst/>
          </a:prstGeom>
        </p:spPr>
        <p:txBody>
          <a:bodyPr vert="horz" wrap="square" lIns="0" tIns="12065" rIns="0" bIns="0" rtlCol="0">
            <a:spAutoFit/>
          </a:bodyPr>
          <a:lstStyle/>
          <a:p>
            <a:r>
              <a:rPr lang="en-US" altLang="zh-CN" dirty="0"/>
              <a:t>// Invoke DAXPY</a:t>
            </a:r>
            <a:br>
              <a:rPr lang="en-US" altLang="zh-CN" dirty="0"/>
            </a:br>
            <a:r>
              <a:rPr lang="en-US" altLang="zh-CN" dirty="0" err="1"/>
              <a:t>daxpy</a:t>
            </a:r>
            <a:r>
              <a:rPr lang="en-US" altLang="zh-CN" dirty="0"/>
              <a:t>(n, 2.0, x, y);</a:t>
            </a:r>
            <a:br>
              <a:rPr lang="en-US" altLang="zh-CN" dirty="0"/>
            </a:br>
            <a:r>
              <a:rPr lang="en-US" altLang="zh-CN" dirty="0"/>
              <a:t>// DAXPY in C</a:t>
            </a:r>
            <a:br>
              <a:rPr lang="en-US" altLang="zh-CN" dirty="0"/>
            </a:br>
            <a:r>
              <a:rPr lang="en-US" altLang="zh-CN" dirty="0"/>
              <a:t>void </a:t>
            </a:r>
            <a:r>
              <a:rPr lang="en-US" altLang="zh-CN" dirty="0" err="1"/>
              <a:t>daxpy</a:t>
            </a:r>
            <a:r>
              <a:rPr lang="en-US" altLang="zh-CN" dirty="0"/>
              <a:t>(</a:t>
            </a:r>
            <a:r>
              <a:rPr lang="en-US" altLang="zh-CN" dirty="0" err="1"/>
              <a:t>int</a:t>
            </a:r>
            <a:r>
              <a:rPr lang="en-US" altLang="zh-CN" dirty="0"/>
              <a:t> n = 8192, double a, double *A, double *B, double *C)</a:t>
            </a:r>
            <a:br>
              <a:rPr lang="en-US" altLang="zh-CN" dirty="0"/>
            </a:br>
            <a:r>
              <a:rPr lang="en-US" altLang="zh-CN" dirty="0"/>
              <a:t>{</a:t>
            </a:r>
            <a:br>
              <a:rPr lang="en-US" altLang="zh-CN" dirty="0"/>
            </a:br>
            <a:r>
              <a:rPr lang="en-US" altLang="zh-CN" dirty="0"/>
              <a:t>	for (</a:t>
            </a:r>
            <a:r>
              <a:rPr lang="en-US" altLang="zh-CN" dirty="0" err="1"/>
              <a:t>int</a:t>
            </a:r>
            <a:r>
              <a:rPr lang="en-US" altLang="zh-CN" dirty="0"/>
              <a:t> </a:t>
            </a:r>
            <a:r>
              <a:rPr lang="en-US" altLang="zh-CN" dirty="0" err="1"/>
              <a:t>i</a:t>
            </a:r>
            <a:r>
              <a:rPr lang="en-US" altLang="zh-CN" dirty="0"/>
              <a:t> = 0; </a:t>
            </a:r>
            <a:r>
              <a:rPr lang="en-US" altLang="zh-CN" dirty="0" err="1"/>
              <a:t>i</a:t>
            </a:r>
            <a:r>
              <a:rPr lang="en-US" altLang="zh-CN" dirty="0"/>
              <a:t> &lt; n; ++</a:t>
            </a:r>
            <a:r>
              <a:rPr lang="en-US" altLang="zh-CN" dirty="0" err="1"/>
              <a:t>i</a:t>
            </a:r>
            <a:r>
              <a:rPr lang="en-US" altLang="zh-CN" dirty="0"/>
              <a:t>)</a:t>
            </a:r>
            <a:br>
              <a:rPr lang="en-US" altLang="zh-CN" dirty="0"/>
            </a:br>
            <a:r>
              <a:rPr lang="en-US" altLang="zh-CN" dirty="0"/>
              <a:t>	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br>
              <a:rPr lang="en-US" altLang="zh-CN" dirty="0"/>
            </a:br>
            <a:r>
              <a:rPr lang="en-US" altLang="zh-CN" dirty="0"/>
              <a:t>}</a:t>
            </a:r>
            <a:r>
              <a:rPr lang="en-US" altLang="zh-CN" sz="2400" dirty="0"/>
              <a:t> </a:t>
            </a:r>
            <a:br>
              <a:rPr lang="en-US" altLang="zh-CN" sz="2400" dirty="0"/>
            </a:br>
            <a:endParaRPr sz="2400" dirty="0"/>
          </a:p>
        </p:txBody>
      </p:sp>
      <p:sp>
        <p:nvSpPr>
          <p:cNvPr id="10" name="object 4"/>
          <p:cNvSpPr txBox="1"/>
          <p:nvPr/>
        </p:nvSpPr>
        <p:spPr>
          <a:xfrm>
            <a:off x="245613" y="4164392"/>
            <a:ext cx="3411987" cy="2392322"/>
          </a:xfrm>
          <a:prstGeom prst="rect">
            <a:avLst/>
          </a:prstGeom>
        </p:spPr>
        <p:txBody>
          <a:bodyPr vert="horz" wrap="square" lIns="0" tIns="85725" rIns="0" bIns="0" rtlCol="0">
            <a:spAutoFit/>
          </a:bodyPr>
          <a:lstStyle/>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lang="en-US" sz="2400" dirty="0">
                <a:solidFill>
                  <a:srgbClr val="003399"/>
                </a:solidFill>
                <a:latin typeface="Arial" panose="020B0604020202020204"/>
                <a:cs typeface="Arial" panose="020B0604020202020204"/>
              </a:rPr>
              <a:t>CUDA version:</a:t>
            </a:r>
          </a:p>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lang="en-US" sz="2400" dirty="0">
                <a:solidFill>
                  <a:srgbClr val="003399"/>
                </a:solidFill>
                <a:latin typeface="Arial" panose="020B0604020202020204"/>
                <a:cs typeface="Arial" panose="020B0604020202020204"/>
              </a:rPr>
              <a:t>It seems that we are programming on a CUDA thread at</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element</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level</a:t>
            </a:r>
            <a:r>
              <a:rPr lang="en-US" sz="2400" dirty="0">
                <a:solidFill>
                  <a:srgbClr val="003399"/>
                </a:solidFill>
                <a:latin typeface="Arial" panose="020B0604020202020204"/>
                <a:cs typeface="Arial" panose="020B0604020202020204"/>
              </a:rPr>
              <a:t>. (Abstraction</a:t>
            </a:r>
            <a:r>
              <a:rPr lang="en-US" altLang="zh-CN" sz="2400" dirty="0">
                <a:solidFill>
                  <a:srgbClr val="003399"/>
                </a:solidFill>
                <a:latin typeface="Arial" panose="020B0604020202020204"/>
                <a:cs typeface="Arial" panose="020B0604020202020204"/>
              </a:rPr>
              <a:t>:</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SIMT</a:t>
            </a:r>
            <a:r>
              <a:rPr lang="en-US" sz="2400" dirty="0">
                <a:solidFill>
                  <a:srgbClr val="003399"/>
                </a:solidFill>
                <a:latin typeface="Arial" panose="020B0604020202020204"/>
                <a:cs typeface="Arial" panose="020B0604020202020204"/>
              </a:rPr>
              <a:t>)</a:t>
            </a:r>
            <a:endParaRPr sz="2400" dirty="0">
              <a:latin typeface="Arial" panose="020B0604020202020204"/>
              <a:cs typeface="Arial" panose="020B0604020202020204"/>
            </a:endParaRPr>
          </a:p>
        </p:txBody>
      </p:sp>
      <p:sp>
        <p:nvSpPr>
          <p:cNvPr id="11" name="object 4"/>
          <p:cNvSpPr txBox="1"/>
          <p:nvPr/>
        </p:nvSpPr>
        <p:spPr>
          <a:xfrm>
            <a:off x="3657600" y="3243688"/>
            <a:ext cx="5486400" cy="3613169"/>
          </a:xfrm>
          <a:prstGeom prst="rect">
            <a:avLst/>
          </a:prstGeom>
          <a:ln>
            <a:solidFill>
              <a:schemeClr val="accent1"/>
            </a:solidFill>
          </a:ln>
        </p:spPr>
        <p:txBody>
          <a:bodyPr vert="horz" wrap="square" lIns="0" tIns="12065" rIns="0" bIns="0" rtlCol="0">
            <a:spAutoFit/>
          </a:bodyPr>
          <a:lstStyle/>
          <a:p>
            <a:r>
              <a:rPr lang="en-US" altLang="zh-CN" dirty="0"/>
              <a:t>// Invoke DAXPY with 512 threads per Thread Block</a:t>
            </a:r>
            <a:br>
              <a:rPr lang="en-US" altLang="zh-CN" dirty="0"/>
            </a:br>
            <a:r>
              <a:rPr lang="en-US" altLang="zh-CN" dirty="0"/>
              <a:t>__host__</a:t>
            </a:r>
            <a:br>
              <a:rPr lang="en-US" altLang="zh-CN" dirty="0"/>
            </a:br>
            <a:r>
              <a:rPr lang="en-US" altLang="zh-CN" dirty="0"/>
              <a:t>int </a:t>
            </a:r>
            <a:r>
              <a:rPr lang="en-US" altLang="zh-CN" dirty="0" err="1"/>
              <a:t>nblocks</a:t>
            </a:r>
            <a:r>
              <a:rPr lang="en-US" altLang="zh-CN" dirty="0"/>
              <a:t> = (n+ 511) / 512;</a:t>
            </a:r>
            <a:br>
              <a:rPr lang="en-US" altLang="zh-CN" dirty="0"/>
            </a:br>
            <a:r>
              <a:rPr lang="en-US" altLang="zh-CN" dirty="0" err="1"/>
              <a:t>daxpy</a:t>
            </a:r>
            <a:r>
              <a:rPr lang="en-US" altLang="zh-CN" dirty="0"/>
              <a:t>&lt;&lt;&lt;</a:t>
            </a:r>
            <a:r>
              <a:rPr lang="en-US" altLang="zh-CN" dirty="0" err="1"/>
              <a:t>nblocks</a:t>
            </a:r>
            <a:r>
              <a:rPr lang="en-US" altLang="zh-CN" dirty="0"/>
              <a:t>, 512 &gt;&gt;&gt;(n, 2.0, A, B, C);</a:t>
            </a:r>
            <a:br>
              <a:rPr lang="en-US" altLang="zh-CN" dirty="0"/>
            </a:br>
            <a:r>
              <a:rPr lang="en-US" altLang="zh-CN" dirty="0"/>
              <a:t>// DAXPY in CUDA</a:t>
            </a:r>
            <a:br>
              <a:rPr lang="en-US" altLang="zh-CN" dirty="0"/>
            </a:br>
            <a:br>
              <a:rPr lang="en-US" altLang="zh-CN" dirty="0"/>
            </a:br>
            <a:r>
              <a:rPr lang="en-US" altLang="zh-CN" dirty="0"/>
              <a:t>__global__  void </a:t>
            </a:r>
            <a:r>
              <a:rPr lang="en-US" altLang="zh-CN" dirty="0" err="1"/>
              <a:t>daxpy</a:t>
            </a:r>
            <a:r>
              <a:rPr lang="en-US" altLang="zh-CN" dirty="0"/>
              <a:t> (int n, double a, double *A, </a:t>
            </a:r>
          </a:p>
          <a:p>
            <a:r>
              <a:rPr lang="en-US" altLang="zh-CN" dirty="0"/>
              <a:t>                                           double *B, double *C)</a:t>
            </a:r>
            <a:br>
              <a:rPr lang="en-US" altLang="zh-CN" dirty="0"/>
            </a:br>
            <a:r>
              <a:rPr lang="en-US" altLang="zh-CN" dirty="0"/>
              <a:t>{</a:t>
            </a:r>
            <a:br>
              <a:rPr lang="en-US" altLang="zh-CN" dirty="0"/>
            </a:br>
            <a:r>
              <a:rPr lang="en-US" altLang="zh-CN" dirty="0"/>
              <a:t>	int </a:t>
            </a:r>
            <a:r>
              <a:rPr lang="en-US" altLang="zh-CN" dirty="0" err="1"/>
              <a:t>i</a:t>
            </a:r>
            <a:r>
              <a:rPr lang="en-US" altLang="zh-CN" dirty="0"/>
              <a:t> = </a:t>
            </a:r>
            <a:r>
              <a:rPr lang="en-US" altLang="zh-CN" dirty="0" err="1"/>
              <a:t>blockIdx.x</a:t>
            </a:r>
            <a:r>
              <a:rPr lang="en-US" altLang="zh-CN" dirty="0"/>
              <a:t>*</a:t>
            </a:r>
            <a:r>
              <a:rPr lang="en-US" altLang="zh-CN" dirty="0" err="1"/>
              <a:t>blockDim.x</a:t>
            </a:r>
            <a:r>
              <a:rPr lang="en-US" altLang="zh-CN" dirty="0"/>
              <a:t> + </a:t>
            </a:r>
            <a:r>
              <a:rPr lang="en-US" altLang="zh-CN" dirty="0" err="1"/>
              <a:t>threadIdx.x</a:t>
            </a:r>
            <a:r>
              <a:rPr lang="en-US" altLang="zh-CN" dirty="0"/>
              <a:t>;</a:t>
            </a:r>
            <a:br>
              <a:rPr lang="en-US" altLang="zh-CN" dirty="0"/>
            </a:br>
            <a:r>
              <a:rPr lang="en-US" altLang="zh-CN" dirty="0"/>
              <a:t>	if (</a:t>
            </a:r>
            <a:r>
              <a:rPr lang="en-US" altLang="zh-CN" dirty="0" err="1"/>
              <a:t>i</a:t>
            </a:r>
            <a:r>
              <a:rPr lang="en-US" altLang="zh-CN" dirty="0"/>
              <a:t> &lt; n) </a:t>
            </a:r>
          </a:p>
          <a:p>
            <a:r>
              <a:rPr lang="en-US" altLang="zh-CN" dirty="0"/>
              <a:t>		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br>
              <a:rPr lang="en-US" altLang="zh-CN" dirty="0"/>
            </a:br>
            <a:r>
              <a:rPr lang="en-US" altLang="zh-CN" dirty="0"/>
              <a:t>} </a:t>
            </a:r>
            <a:endParaRPr sz="2400" dirty="0"/>
          </a:p>
        </p:txBody>
      </p:sp>
      <p:sp>
        <p:nvSpPr>
          <p:cNvPr id="2" name="Rectangular Callout 1">
            <a:extLst>
              <a:ext uri="{FF2B5EF4-FFF2-40B4-BE49-F238E27FC236}">
                <a16:creationId xmlns:a16="http://schemas.microsoft.com/office/drawing/2014/main" id="{0FEFB578-C7AF-4449-A399-C4FFE9A526C5}"/>
              </a:ext>
            </a:extLst>
          </p:cNvPr>
          <p:cNvSpPr/>
          <p:nvPr/>
        </p:nvSpPr>
        <p:spPr>
          <a:xfrm>
            <a:off x="3913323" y="1100321"/>
            <a:ext cx="3626602" cy="1296889"/>
          </a:xfrm>
          <a:prstGeom prst="wedgeRectCallout">
            <a:avLst>
              <a:gd name="adj1" fmla="val -11442"/>
              <a:gd name="adj2" fmla="val 636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C00000"/>
                </a:solidFill>
              </a:rPr>
              <a:t>Q:</a:t>
            </a:r>
            <a:r>
              <a:rPr lang="zh-CN" altLang="en-US" sz="2000" dirty="0">
                <a:solidFill>
                  <a:srgbClr val="C00000"/>
                </a:solidFill>
              </a:rPr>
              <a:t> </a:t>
            </a:r>
            <a:r>
              <a:rPr lang="en-US" altLang="zh-CN" sz="2000" dirty="0">
                <a:solidFill>
                  <a:srgbClr val="C00000"/>
                </a:solidFill>
              </a:rPr>
              <a:t>Principle</a:t>
            </a:r>
            <a:r>
              <a:rPr lang="zh-CN" altLang="en-US" sz="2000" dirty="0">
                <a:solidFill>
                  <a:srgbClr val="C00000"/>
                </a:solidFill>
              </a:rPr>
              <a:t>  </a:t>
            </a:r>
            <a:r>
              <a:rPr lang="en-US" altLang="zh-CN" sz="2000" dirty="0">
                <a:solidFill>
                  <a:srgbClr val="C00000"/>
                </a:solidFill>
              </a:rPr>
              <a:t>differences</a:t>
            </a:r>
            <a:r>
              <a:rPr lang="zh-CN" altLang="en-US" sz="2000" dirty="0">
                <a:solidFill>
                  <a:srgbClr val="C00000"/>
                </a:solidFill>
              </a:rPr>
              <a:t> </a:t>
            </a:r>
            <a:r>
              <a:rPr lang="en-US" altLang="zh-CN" sz="2000" dirty="0">
                <a:solidFill>
                  <a:srgbClr val="C00000"/>
                </a:solidFill>
              </a:rPr>
              <a:t>between</a:t>
            </a:r>
            <a:r>
              <a:rPr lang="zh-CN" altLang="en-US" sz="2000" dirty="0">
                <a:solidFill>
                  <a:srgbClr val="C00000"/>
                </a:solidFill>
              </a:rPr>
              <a:t> </a:t>
            </a:r>
            <a:r>
              <a:rPr lang="en-US" altLang="zh-CN" sz="2000" dirty="0">
                <a:solidFill>
                  <a:srgbClr val="C00000"/>
                </a:solidFill>
              </a:rPr>
              <a:t>C</a:t>
            </a:r>
            <a:r>
              <a:rPr lang="zh-CN" altLang="en-US" sz="2000" dirty="0">
                <a:solidFill>
                  <a:srgbClr val="C00000"/>
                </a:solidFill>
              </a:rPr>
              <a:t> </a:t>
            </a:r>
            <a:r>
              <a:rPr lang="en-US" altLang="zh-CN" sz="2000" dirty="0">
                <a:solidFill>
                  <a:srgbClr val="C00000"/>
                </a:solidFill>
              </a:rPr>
              <a:t>SIMD</a:t>
            </a:r>
            <a:r>
              <a:rPr lang="zh-CN" altLang="en-US" sz="2000" dirty="0">
                <a:solidFill>
                  <a:srgbClr val="C00000"/>
                </a:solidFill>
              </a:rPr>
              <a:t> </a:t>
            </a:r>
            <a:r>
              <a:rPr lang="en-US" altLang="zh-CN" sz="2000" dirty="0">
                <a:solidFill>
                  <a:srgbClr val="C00000"/>
                </a:solidFill>
              </a:rPr>
              <a:t>and</a:t>
            </a:r>
            <a:r>
              <a:rPr lang="zh-CN" altLang="en-US" sz="2000" dirty="0">
                <a:solidFill>
                  <a:srgbClr val="C00000"/>
                </a:solidFill>
              </a:rPr>
              <a:t> </a:t>
            </a:r>
            <a:r>
              <a:rPr lang="en-US" altLang="zh-CN" sz="2000" dirty="0">
                <a:solidFill>
                  <a:srgbClr val="C00000"/>
                </a:solidFill>
              </a:rPr>
              <a:t>CUDA</a:t>
            </a:r>
            <a:r>
              <a:rPr lang="zh-CN" altLang="en-US" sz="2000" dirty="0">
                <a:solidFill>
                  <a:srgbClr val="C00000"/>
                </a:solidFill>
              </a:rPr>
              <a:t> </a:t>
            </a:r>
            <a:r>
              <a:rPr lang="en-US" altLang="zh-CN" sz="2000" dirty="0">
                <a:solidFill>
                  <a:srgbClr val="C00000"/>
                </a:solidFill>
              </a:rPr>
              <a:t>SIMT?</a:t>
            </a:r>
          </a:p>
          <a:p>
            <a:pPr algn="ctr"/>
            <a:r>
              <a:rPr lang="en-US" sz="2000" dirty="0">
                <a:solidFill>
                  <a:srgbClr val="C00000"/>
                </a:solidFill>
              </a:rPr>
              <a:t>Programming model and execution model</a:t>
            </a:r>
            <a:endParaRPr lang="en-CN" sz="2000" dirty="0">
              <a:solidFill>
                <a:srgbClr val="C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200" y="216264"/>
            <a:ext cx="8705850" cy="444352"/>
          </a:xfrm>
          <a:prstGeom prst="rect">
            <a:avLst/>
          </a:prstGeom>
        </p:spPr>
        <p:txBody>
          <a:bodyPr vert="horz" wrap="square" lIns="0" tIns="13335" rIns="0" bIns="0" rtlCol="0">
            <a:spAutoFit/>
          </a:bodyPr>
          <a:lstStyle/>
          <a:p>
            <a:pPr marL="12700">
              <a:lnSpc>
                <a:spcPct val="100000"/>
              </a:lnSpc>
              <a:spcBef>
                <a:spcPts val="105"/>
              </a:spcBef>
            </a:pPr>
            <a:r>
              <a:rPr sz="2800" spc="-5" dirty="0"/>
              <a:t>Example: </a:t>
            </a:r>
            <a:r>
              <a:rPr sz="2800" dirty="0"/>
              <a:t>multiply two vectors of length</a:t>
            </a:r>
            <a:r>
              <a:rPr sz="2800" spc="-175" dirty="0"/>
              <a:t> </a:t>
            </a:r>
            <a:r>
              <a:rPr sz="2800" spc="-10" dirty="0"/>
              <a:t>8192</a:t>
            </a:r>
          </a:p>
        </p:txBody>
      </p:sp>
      <p:sp>
        <p:nvSpPr>
          <p:cNvPr id="4" name="object 4"/>
          <p:cNvSpPr txBox="1"/>
          <p:nvPr/>
        </p:nvSpPr>
        <p:spPr>
          <a:xfrm>
            <a:off x="330200" y="1325537"/>
            <a:ext cx="8312150" cy="5316199"/>
          </a:xfrm>
          <a:prstGeom prst="rect">
            <a:avLst/>
          </a:prstGeom>
        </p:spPr>
        <p:txBody>
          <a:bodyPr vert="horz" wrap="square" lIns="0" tIns="85725" rIns="0" bIns="0" rtlCol="0">
            <a:spAutoFit/>
          </a:bodyPr>
          <a:lstStyle/>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sz="2400" dirty="0">
                <a:solidFill>
                  <a:srgbClr val="003399"/>
                </a:solidFill>
                <a:latin typeface="Arial" panose="020B0604020202020204"/>
                <a:cs typeface="Arial" panose="020B0604020202020204"/>
              </a:rPr>
              <a:t>Grid </a:t>
            </a:r>
            <a:r>
              <a:rPr sz="2400" dirty="0">
                <a:solidFill>
                  <a:srgbClr val="003399"/>
                </a:solidFill>
                <a:latin typeface="Wingdings" panose="05000000000000000000"/>
                <a:cs typeface="Wingdings" panose="05000000000000000000"/>
              </a:rPr>
              <a:t></a:t>
            </a:r>
            <a:r>
              <a:rPr sz="2400" dirty="0">
                <a:solidFill>
                  <a:srgbClr val="003399"/>
                </a:solidFill>
                <a:latin typeface="Times New Roman" panose="02020603050405020304"/>
                <a:cs typeface="Times New Roman" panose="02020603050405020304"/>
              </a:rPr>
              <a:t> </a:t>
            </a:r>
            <a:r>
              <a:rPr sz="2400" spc="-5" dirty="0">
                <a:solidFill>
                  <a:srgbClr val="003399"/>
                </a:solidFill>
                <a:latin typeface="Arial" panose="020B0604020202020204"/>
                <a:cs typeface="Arial" panose="020B0604020202020204"/>
              </a:rPr>
              <a:t>Code </a:t>
            </a:r>
            <a:r>
              <a:rPr sz="2400" dirty="0">
                <a:solidFill>
                  <a:srgbClr val="003399"/>
                </a:solidFill>
                <a:latin typeface="Arial" panose="020B0604020202020204"/>
                <a:cs typeface="Arial" panose="020B0604020202020204"/>
              </a:rPr>
              <a:t>that </a:t>
            </a:r>
            <a:r>
              <a:rPr sz="2400" spc="-5" dirty="0">
                <a:solidFill>
                  <a:srgbClr val="003399"/>
                </a:solidFill>
                <a:latin typeface="Arial" panose="020B0604020202020204"/>
                <a:cs typeface="Arial" panose="020B0604020202020204"/>
              </a:rPr>
              <a:t>works over all</a:t>
            </a:r>
            <a:r>
              <a:rPr sz="2400" spc="7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elements</a:t>
            </a:r>
            <a:endParaRPr sz="2400" dirty="0">
              <a:latin typeface="Arial" panose="020B0604020202020204"/>
              <a:cs typeface="Arial" panose="020B0604020202020204"/>
            </a:endParaRPr>
          </a:p>
          <a:p>
            <a:pPr marL="355600" marR="5080" indent="-343535">
              <a:lnSpc>
                <a:spcPct val="100000"/>
              </a:lnSpc>
              <a:spcBef>
                <a:spcPts val="565"/>
              </a:spcBef>
              <a:buClr>
                <a:srgbClr val="0033CC"/>
              </a:buClr>
              <a:buSzPct val="60000"/>
              <a:buFont typeface="Wingdings" panose="05000000000000000000"/>
              <a:buChar char=""/>
              <a:tabLst>
                <a:tab pos="355600" algn="l"/>
                <a:tab pos="356235" algn="l"/>
              </a:tabLst>
            </a:pPr>
            <a:r>
              <a:rPr sz="2400" spc="-5" dirty="0">
                <a:solidFill>
                  <a:schemeClr val="accent2">
                    <a:lumMod val="75000"/>
                  </a:schemeClr>
                </a:solidFill>
                <a:latin typeface="Arial" panose="020B0604020202020204"/>
                <a:cs typeface="Arial" panose="020B0604020202020204"/>
              </a:rPr>
              <a:t>Thread block</a:t>
            </a:r>
            <a:r>
              <a:rPr sz="2400" spc="-5" dirty="0">
                <a:solidFill>
                  <a:srgbClr val="003399"/>
                </a:solidFill>
                <a:latin typeface="Wingdings" panose="05000000000000000000"/>
                <a:cs typeface="Wingdings" panose="05000000000000000000"/>
              </a:rPr>
              <a:t></a:t>
            </a:r>
            <a:r>
              <a:rPr sz="2400" spc="-5" dirty="0">
                <a:solidFill>
                  <a:srgbClr val="003399"/>
                </a:solidFill>
                <a:latin typeface="Times New Roman" panose="02020603050405020304"/>
                <a:cs typeface="Times New Roman" panose="02020603050405020304"/>
              </a:rPr>
              <a:t> </a:t>
            </a:r>
            <a:r>
              <a:rPr sz="2400" spc="-5" dirty="0">
                <a:solidFill>
                  <a:srgbClr val="003399"/>
                </a:solidFill>
                <a:latin typeface="Arial" panose="020B0604020202020204"/>
                <a:cs typeface="Arial" panose="020B0604020202020204"/>
              </a:rPr>
              <a:t>analogous </a:t>
            </a:r>
            <a:r>
              <a:rPr sz="2400" dirty="0">
                <a:solidFill>
                  <a:srgbClr val="003399"/>
                </a:solidFill>
                <a:latin typeface="Arial" panose="020B0604020202020204"/>
                <a:cs typeface="Arial" panose="020B0604020202020204"/>
              </a:rPr>
              <a:t>to </a:t>
            </a:r>
            <a:r>
              <a:rPr sz="2400" spc="-5" dirty="0">
                <a:solidFill>
                  <a:srgbClr val="003399"/>
                </a:solidFill>
                <a:latin typeface="Arial" panose="020B0604020202020204"/>
                <a:cs typeface="Arial" panose="020B0604020202020204"/>
              </a:rPr>
              <a:t>a </a:t>
            </a:r>
            <a:r>
              <a:rPr lang="en-US" sz="2400" spc="-5" dirty="0">
                <a:solidFill>
                  <a:srgbClr val="003399"/>
                </a:solidFill>
                <a:latin typeface="Arial" panose="020B0604020202020204"/>
                <a:cs typeface="Arial" panose="020B0604020202020204"/>
              </a:rPr>
              <a:t>strip-mined </a:t>
            </a:r>
            <a:r>
              <a:rPr sz="2400" dirty="0">
                <a:solidFill>
                  <a:srgbClr val="003399"/>
                </a:solidFill>
                <a:latin typeface="Arial" panose="020B0604020202020204"/>
                <a:cs typeface="Arial" panose="020B0604020202020204"/>
              </a:rPr>
              <a:t>vector </a:t>
            </a:r>
            <a:r>
              <a:rPr sz="2400" spc="-5" dirty="0">
                <a:solidFill>
                  <a:srgbClr val="003399"/>
                </a:solidFill>
                <a:latin typeface="Arial" panose="020B0604020202020204"/>
                <a:cs typeface="Arial" panose="020B0604020202020204"/>
              </a:rPr>
              <a:t>loop with </a:t>
            </a:r>
            <a:r>
              <a:rPr lang="en-US" sz="2400" spc="-5" dirty="0">
                <a:solidFill>
                  <a:srgbClr val="003399"/>
                </a:solidFill>
                <a:latin typeface="Arial" panose="020B0604020202020204"/>
                <a:cs typeface="Arial" panose="020B0604020202020204"/>
              </a:rPr>
              <a:t>a </a:t>
            </a:r>
            <a:r>
              <a:rPr sz="2400" dirty="0">
                <a:solidFill>
                  <a:srgbClr val="003399"/>
                </a:solidFill>
                <a:latin typeface="Arial" panose="020B0604020202020204"/>
                <a:cs typeface="Arial" panose="020B0604020202020204"/>
              </a:rPr>
              <a:t>vector </a:t>
            </a:r>
            <a:r>
              <a:rPr sz="2400" spc="-5" dirty="0">
                <a:solidFill>
                  <a:srgbClr val="003399"/>
                </a:solidFill>
                <a:latin typeface="Arial" panose="020B0604020202020204"/>
                <a:cs typeface="Arial" panose="020B0604020202020204"/>
              </a:rPr>
              <a:t>length </a:t>
            </a:r>
            <a:r>
              <a:rPr sz="2400" dirty="0">
                <a:solidFill>
                  <a:srgbClr val="003399"/>
                </a:solidFill>
                <a:latin typeface="Arial" panose="020B0604020202020204"/>
                <a:cs typeface="Arial" panose="020B0604020202020204"/>
              </a:rPr>
              <a:t>of </a:t>
            </a:r>
            <a:r>
              <a:rPr lang="en-US" sz="2400" dirty="0">
                <a:solidFill>
                  <a:srgbClr val="003399"/>
                </a:solidFill>
                <a:latin typeface="Arial" panose="020B0604020202020204"/>
                <a:cs typeface="Arial" panose="020B0604020202020204"/>
              </a:rPr>
              <a:t>typically up to </a:t>
            </a:r>
            <a:r>
              <a:rPr lang="en-US" altLang="zh-CN" sz="2400" spc="-5" dirty="0">
                <a:solidFill>
                  <a:srgbClr val="003399"/>
                </a:solidFill>
                <a:latin typeface="Arial" panose="020B0604020202020204"/>
                <a:cs typeface="Arial" panose="020B0604020202020204"/>
              </a:rPr>
              <a:t>512 or 1024</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Breaks </a:t>
            </a:r>
            <a:r>
              <a:rPr sz="2400" spc="-5" dirty="0">
                <a:solidFill>
                  <a:srgbClr val="003399"/>
                </a:solidFill>
                <a:latin typeface="Arial" panose="020B0604020202020204"/>
                <a:cs typeface="Arial" panose="020B0604020202020204"/>
              </a:rPr>
              <a:t>down </a:t>
            </a:r>
            <a:r>
              <a:rPr sz="2400" dirty="0">
                <a:solidFill>
                  <a:srgbClr val="003399"/>
                </a:solidFill>
                <a:latin typeface="Arial" panose="020B0604020202020204"/>
                <a:cs typeface="Arial" panose="020B0604020202020204"/>
              </a:rPr>
              <a:t>the </a:t>
            </a:r>
            <a:r>
              <a:rPr lang="en-US" sz="2400" dirty="0">
                <a:solidFill>
                  <a:srgbClr val="003399"/>
                </a:solidFill>
                <a:latin typeface="Arial" panose="020B0604020202020204"/>
                <a:cs typeface="Arial" panose="020B0604020202020204"/>
              </a:rPr>
              <a:t>vectorized loop</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into  manageable </a:t>
            </a:r>
            <a:r>
              <a:rPr sz="2400" dirty="0">
                <a:solidFill>
                  <a:srgbClr val="003399"/>
                </a:solidFill>
                <a:latin typeface="Arial" panose="020B0604020202020204"/>
                <a:cs typeface="Arial" panose="020B0604020202020204"/>
              </a:rPr>
              <a:t>set </a:t>
            </a:r>
            <a:r>
              <a:rPr sz="2400" spc="-5" dirty="0">
                <a:solidFill>
                  <a:srgbClr val="003399"/>
                </a:solidFill>
                <a:latin typeface="Arial" panose="020B0604020202020204"/>
                <a:cs typeface="Arial" panose="020B0604020202020204"/>
              </a:rPr>
              <a:t>of </a:t>
            </a:r>
            <a:r>
              <a:rPr lang="en-US" sz="2400" spc="-5" dirty="0">
                <a:solidFill>
                  <a:srgbClr val="003399"/>
                </a:solidFill>
                <a:latin typeface="Arial" panose="020B0604020202020204"/>
                <a:cs typeface="Arial" panose="020B0604020202020204"/>
              </a:rPr>
              <a:t>32 elements</a:t>
            </a:r>
            <a:endParaRPr sz="2400" dirty="0">
              <a:latin typeface="Arial" panose="020B0604020202020204"/>
              <a:cs typeface="Arial" panose="020B0604020202020204"/>
            </a:endParaRPr>
          </a:p>
          <a:p>
            <a:pPr marL="469900">
              <a:lnSpc>
                <a:spcPct val="100000"/>
              </a:lnSpc>
              <a:spcBef>
                <a:spcPts val="485"/>
              </a:spcBef>
            </a:pPr>
            <a:r>
              <a:rPr sz="2000" dirty="0">
                <a:solidFill>
                  <a:srgbClr val="0033CC"/>
                </a:solidFill>
                <a:latin typeface="Arial" panose="020B0604020202020204"/>
                <a:cs typeface="Arial" panose="020B0604020202020204"/>
              </a:rPr>
              <a:t>32 elements</a:t>
            </a:r>
            <a:r>
              <a:rPr lang="en-US" sz="2000" dirty="0">
                <a:solidFill>
                  <a:srgbClr val="0033CC"/>
                </a:solidFill>
                <a:latin typeface="Arial" panose="020B0604020202020204"/>
                <a:cs typeface="Arial" panose="020B0604020202020204"/>
              </a:rPr>
              <a:t> (</a:t>
            </a:r>
            <a:r>
              <a:rPr lang="en-US" sz="2000" dirty="0">
                <a:solidFill>
                  <a:schemeClr val="accent2">
                    <a:lumMod val="75000"/>
                  </a:schemeClr>
                </a:solidFill>
                <a:latin typeface="Arial" panose="020B0604020202020204"/>
                <a:cs typeface="Arial" panose="020B0604020202020204"/>
              </a:rPr>
              <a:t>CUDA threads on </a:t>
            </a:r>
            <a:r>
              <a:rPr lang="en-US" sz="2000" dirty="0">
                <a:solidFill>
                  <a:srgbClr val="0033CC"/>
                </a:solidFill>
                <a:latin typeface="Arial" panose="020B0604020202020204"/>
                <a:cs typeface="Arial" panose="020B0604020202020204"/>
              </a:rPr>
              <a:t>SIMD lanes) per </a:t>
            </a:r>
            <a:r>
              <a:rPr lang="en-US" altLang="zh-CN" sz="2000" dirty="0">
                <a:solidFill>
                  <a:srgbClr val="0033CC"/>
                </a:solidFill>
                <a:latin typeface="Arial" panose="020B0604020202020204"/>
                <a:cs typeface="Arial" panose="020B0604020202020204"/>
              </a:rPr>
              <a:t>SIMD</a:t>
            </a:r>
            <a:r>
              <a:rPr lang="zh-CN" altLang="en-US" sz="20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thread</a:t>
            </a:r>
            <a:r>
              <a:rPr lang="en-US" sz="2000" dirty="0">
                <a:solidFill>
                  <a:srgbClr val="0033CC"/>
                </a:solidFill>
                <a:latin typeface="Arial" panose="020B0604020202020204"/>
                <a:cs typeface="Arial" panose="020B0604020202020204"/>
              </a:rPr>
              <a:t> (Warp)</a:t>
            </a:r>
            <a:r>
              <a:rPr sz="2000" dirty="0">
                <a:solidFill>
                  <a:srgbClr val="0033CC"/>
                </a:solidFill>
                <a:latin typeface="Arial" panose="020B0604020202020204"/>
                <a:cs typeface="Arial" panose="020B0604020202020204"/>
              </a:rPr>
              <a:t> x 16 SIMD threads</a:t>
            </a:r>
            <a:r>
              <a:rPr lang="en-US" altLang="zh-CN" sz="2000" dirty="0">
                <a:solidFill>
                  <a:srgbClr val="0033CC"/>
                </a:solidFill>
                <a:latin typeface="Arial" panose="020B0604020202020204"/>
                <a:cs typeface="Arial" panose="020B0604020202020204"/>
              </a:rPr>
              <a:t>=512</a:t>
            </a:r>
            <a:r>
              <a:rPr lang="zh-CN" altLang="en-US" sz="20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elements</a:t>
            </a:r>
            <a:r>
              <a:rPr lang="en-US" sz="2000" dirty="0">
                <a:solidFill>
                  <a:srgbClr val="0033CC"/>
                </a:solidFill>
                <a:latin typeface="Arial" panose="020B0604020202020204"/>
                <a:cs typeface="Arial" panose="020B0604020202020204"/>
              </a:rPr>
              <a:t> per thread </a:t>
            </a:r>
            <a:r>
              <a:rPr sz="2000" dirty="0">
                <a:solidFill>
                  <a:srgbClr val="0033CC"/>
                </a:solidFill>
                <a:latin typeface="Arial" panose="020B0604020202020204"/>
                <a:cs typeface="Arial" panose="020B0604020202020204"/>
              </a:rPr>
              <a:t>block </a:t>
            </a:r>
            <a:endParaRPr lang="en-US" sz="2000" dirty="0">
              <a:solidFill>
                <a:srgbClr val="0033CC"/>
              </a:solidFill>
              <a:latin typeface="Arial" panose="020B0604020202020204"/>
              <a:cs typeface="Arial" panose="020B0604020202020204"/>
            </a:endParaRPr>
          </a:p>
          <a:p>
            <a:pPr marL="469900">
              <a:lnSpc>
                <a:spcPct val="100000"/>
              </a:lnSpc>
              <a:spcBef>
                <a:spcPts val="485"/>
              </a:spcBef>
            </a:pPr>
            <a:r>
              <a:rPr sz="2000" dirty="0">
                <a:solidFill>
                  <a:srgbClr val="0033CC"/>
                </a:solidFill>
                <a:latin typeface="Wingdings" panose="05000000000000000000"/>
                <a:cs typeface="Wingdings" panose="05000000000000000000"/>
              </a:rPr>
              <a:t></a:t>
            </a:r>
            <a:r>
              <a:rPr sz="2000" dirty="0">
                <a:solidFill>
                  <a:srgbClr val="0033CC"/>
                </a:solidFill>
                <a:latin typeface="Times New Roman" panose="02020603050405020304"/>
                <a:cs typeface="Times New Roman" panose="02020603050405020304"/>
              </a:rPr>
              <a:t> </a:t>
            </a:r>
            <a:r>
              <a:rPr sz="2000" dirty="0">
                <a:solidFill>
                  <a:srgbClr val="0033CC"/>
                </a:solidFill>
                <a:latin typeface="Arial" panose="020B0604020202020204"/>
                <a:cs typeface="Arial" panose="020B0604020202020204"/>
              </a:rPr>
              <a:t>512</a:t>
            </a:r>
            <a:r>
              <a:rPr sz="2000" spc="-9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elements</a:t>
            </a:r>
            <a:r>
              <a:rPr lang="en-US" sz="2000" dirty="0">
                <a:solidFill>
                  <a:srgbClr val="0033CC"/>
                </a:solidFill>
                <a:latin typeface="Arial" panose="020B0604020202020204"/>
                <a:cs typeface="Arial" panose="020B0604020202020204"/>
              </a:rPr>
              <a:t> (</a:t>
            </a:r>
            <a:r>
              <a:rPr lang="en-US" sz="2000" dirty="0">
                <a:solidFill>
                  <a:schemeClr val="accent2">
                    <a:lumMod val="75000"/>
                  </a:schemeClr>
                </a:solidFill>
                <a:latin typeface="Arial" panose="020B0604020202020204"/>
                <a:cs typeface="Arial" panose="020B0604020202020204"/>
              </a:rPr>
              <a:t>CUDA threads on</a:t>
            </a:r>
            <a:r>
              <a:rPr lang="en-US" sz="2000" dirty="0">
                <a:solidFill>
                  <a:srgbClr val="0033CC"/>
                </a:solidFill>
                <a:latin typeface="Arial" panose="020B0604020202020204"/>
                <a:cs typeface="Arial" panose="020B0604020202020204"/>
              </a:rPr>
              <a:t> SIMD lanes) per thread </a:t>
            </a:r>
            <a:r>
              <a:rPr sz="2000" dirty="0">
                <a:solidFill>
                  <a:srgbClr val="0033CC"/>
                </a:solidFill>
                <a:latin typeface="Arial" panose="020B0604020202020204"/>
                <a:cs typeface="Arial" panose="020B0604020202020204"/>
              </a:rPr>
              <a:t>block</a:t>
            </a:r>
            <a:r>
              <a:rPr lang="en-US" sz="2000" dirty="0">
                <a:solidFill>
                  <a:srgbClr val="0033CC"/>
                </a:solidFill>
                <a:latin typeface="Arial" panose="020B0604020202020204"/>
                <a:cs typeface="Arial" panose="020B0604020202020204"/>
              </a:rPr>
              <a:t>,</a:t>
            </a:r>
            <a:endParaRPr sz="2000" dirty="0">
              <a:latin typeface="Arial" panose="020B0604020202020204"/>
              <a:cs typeface="Arial" panose="020B0604020202020204"/>
            </a:endParaRPr>
          </a:p>
          <a:p>
            <a:pPr marL="469900">
              <a:lnSpc>
                <a:spcPct val="100000"/>
              </a:lnSpc>
              <a:spcBef>
                <a:spcPts val="485"/>
              </a:spcBef>
            </a:pPr>
            <a:r>
              <a:rPr sz="2000" spc="-5" dirty="0">
                <a:solidFill>
                  <a:srgbClr val="0033CC"/>
                </a:solidFill>
                <a:latin typeface="Arial" panose="020B0604020202020204"/>
                <a:cs typeface="Arial" panose="020B0604020202020204"/>
              </a:rPr>
              <a:t>SIMD </a:t>
            </a:r>
            <a:r>
              <a:rPr sz="2000" dirty="0">
                <a:solidFill>
                  <a:srgbClr val="0033CC"/>
                </a:solidFill>
                <a:latin typeface="Arial" panose="020B0604020202020204"/>
                <a:cs typeface="Arial" panose="020B0604020202020204"/>
              </a:rPr>
              <a:t>instruction executes 32 elements at a</a:t>
            </a:r>
            <a:r>
              <a:rPr sz="2000" spc="-15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time</a:t>
            </a:r>
            <a:endParaRPr sz="2000" dirty="0">
              <a:latin typeface="Arial" panose="020B0604020202020204"/>
              <a:cs typeface="Arial" panose="020B0604020202020204"/>
            </a:endParaRPr>
          </a:p>
          <a:p>
            <a:pPr marL="469900">
              <a:lnSpc>
                <a:spcPct val="100000"/>
              </a:lnSpc>
              <a:spcBef>
                <a:spcPts val="480"/>
              </a:spcBef>
            </a:pPr>
            <a:r>
              <a:rPr sz="2000" dirty="0">
                <a:solidFill>
                  <a:srgbClr val="0033CC"/>
                </a:solidFill>
                <a:latin typeface="Arial" panose="020B0604020202020204"/>
                <a:cs typeface="Arial" panose="020B0604020202020204"/>
              </a:rPr>
              <a:t>Grid size = 8192</a:t>
            </a:r>
            <a:r>
              <a:rPr lang="en-US" sz="20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vector elements </a:t>
            </a:r>
            <a:r>
              <a:rPr lang="en-US" sz="2000" dirty="0">
                <a:solidFill>
                  <a:srgbClr val="0033CC"/>
                </a:solidFill>
                <a:latin typeface="Arial" panose="020B0604020202020204"/>
                <a:cs typeface="Arial" panose="020B0604020202020204"/>
              </a:rPr>
              <a:t>/</a:t>
            </a:r>
            <a:r>
              <a:rPr sz="2000" dirty="0">
                <a:solidFill>
                  <a:srgbClr val="0033CC"/>
                </a:solidFill>
                <a:latin typeface="Arial" panose="020B0604020202020204"/>
                <a:cs typeface="Arial" panose="020B0604020202020204"/>
              </a:rPr>
              <a:t> 512 elements</a:t>
            </a:r>
            <a:r>
              <a:rPr lang="en-US" sz="2000" dirty="0">
                <a:solidFill>
                  <a:srgbClr val="0033CC"/>
                </a:solidFill>
                <a:latin typeface="Arial" panose="020B0604020202020204"/>
                <a:cs typeface="Arial" panose="020B0604020202020204"/>
              </a:rPr>
              <a:t> per </a:t>
            </a:r>
            <a:r>
              <a:rPr sz="2000" dirty="0">
                <a:solidFill>
                  <a:srgbClr val="0033CC"/>
                </a:solidFill>
                <a:latin typeface="Arial" panose="020B0604020202020204"/>
                <a:cs typeface="Arial" panose="020B0604020202020204"/>
              </a:rPr>
              <a:t>block = 16</a:t>
            </a:r>
            <a:r>
              <a:rPr sz="2000" spc="-229" dirty="0">
                <a:solidFill>
                  <a:srgbClr val="0033CC"/>
                </a:solidFill>
                <a:latin typeface="Arial" panose="020B0604020202020204"/>
                <a:cs typeface="Arial" panose="020B0604020202020204"/>
              </a:rPr>
              <a:t> </a:t>
            </a:r>
            <a:r>
              <a:rPr lang="en-US" sz="2000" dirty="0">
                <a:solidFill>
                  <a:srgbClr val="0033CC"/>
                </a:solidFill>
                <a:latin typeface="Arial" panose="020B0604020202020204"/>
                <a:cs typeface="Arial" panose="020B0604020202020204"/>
              </a:rPr>
              <a:t>thread </a:t>
            </a:r>
            <a:r>
              <a:rPr sz="2000" dirty="0">
                <a:solidFill>
                  <a:srgbClr val="0033CC"/>
                </a:solidFill>
                <a:latin typeface="Arial" panose="020B0604020202020204"/>
                <a:cs typeface="Arial" panose="020B0604020202020204"/>
              </a:rPr>
              <a:t>blocks</a:t>
            </a:r>
            <a:endParaRPr sz="2000" dirty="0">
              <a:latin typeface="Arial" panose="020B0604020202020204"/>
              <a:cs typeface="Arial" panose="020B0604020202020204"/>
            </a:endParaRPr>
          </a:p>
          <a:p>
            <a:pPr marL="355600" indent="-343535">
              <a:lnSpc>
                <a:spcPts val="2995"/>
              </a:lnSpc>
              <a:buClr>
                <a:srgbClr val="0033CC"/>
              </a:buClr>
              <a:buSzPct val="60000"/>
              <a:buFont typeface="Wingdings" panose="05000000000000000000"/>
              <a:buChar char=""/>
              <a:tabLst>
                <a:tab pos="355600" algn="l"/>
                <a:tab pos="356235" algn="l"/>
                <a:tab pos="4079240" algn="l"/>
                <a:tab pos="7282815" algn="l"/>
              </a:tabLst>
            </a:pPr>
            <a:r>
              <a:rPr sz="2400" i="1" u="heavy" spc="-5" dirty="0">
                <a:solidFill>
                  <a:srgbClr val="003399"/>
                </a:solidFill>
                <a:uFill>
                  <a:solidFill>
                    <a:srgbClr val="003399"/>
                  </a:solidFill>
                </a:uFill>
                <a:latin typeface="Arial" panose="020B0604020202020204"/>
                <a:cs typeface="Arial" panose="020B0604020202020204"/>
              </a:rPr>
              <a:t>Thread block</a:t>
            </a:r>
            <a:r>
              <a:rPr sz="2400" i="1" u="heavy" spc="50" dirty="0">
                <a:solidFill>
                  <a:srgbClr val="003399"/>
                </a:solidFill>
                <a:uFill>
                  <a:solidFill>
                    <a:srgbClr val="003399"/>
                  </a:solidFill>
                </a:uFill>
                <a:latin typeface="Arial" panose="020B0604020202020204"/>
                <a:cs typeface="Arial" panose="020B0604020202020204"/>
              </a:rPr>
              <a:t> </a:t>
            </a:r>
            <a:r>
              <a:rPr sz="2400" i="1" u="heavy" spc="-5" dirty="0">
                <a:solidFill>
                  <a:srgbClr val="003399"/>
                </a:solidFill>
                <a:uFill>
                  <a:solidFill>
                    <a:srgbClr val="003399"/>
                  </a:solidFill>
                </a:uFill>
                <a:latin typeface="Arial" panose="020B0604020202020204"/>
                <a:cs typeface="Arial" panose="020B0604020202020204"/>
              </a:rPr>
              <a:t>scheduler</a:t>
            </a:r>
            <a:r>
              <a:rPr sz="2400" i="1" spc="45" dirty="0">
                <a:solidFill>
                  <a:srgbClr val="003399"/>
                </a:solidFill>
                <a:latin typeface="Arial" panose="020B0604020202020204"/>
                <a:cs typeface="Arial" panose="020B0604020202020204"/>
              </a:rPr>
              <a:t> </a:t>
            </a:r>
            <a:r>
              <a:rPr sz="2500" i="1" spc="-100" dirty="0">
                <a:solidFill>
                  <a:srgbClr val="003399"/>
                </a:solidFill>
                <a:latin typeface="Wingdings" panose="05000000000000000000"/>
                <a:cs typeface="Wingdings" panose="05000000000000000000"/>
              </a:rPr>
              <a:t></a:t>
            </a:r>
            <a:r>
              <a:rPr sz="2500" spc="-100" dirty="0">
                <a:solidFill>
                  <a:srgbClr val="003399"/>
                </a:solidFill>
                <a:latin typeface="Times New Roman" panose="02020603050405020304"/>
                <a:cs typeface="Times New Roman" panose="02020603050405020304"/>
              </a:rPr>
              <a:t>	</a:t>
            </a:r>
            <a:r>
              <a:rPr sz="2400" spc="-5" dirty="0">
                <a:solidFill>
                  <a:srgbClr val="003399"/>
                </a:solidFill>
                <a:latin typeface="Arial" panose="020B0604020202020204"/>
                <a:cs typeface="Arial" panose="020B0604020202020204"/>
              </a:rPr>
              <a:t>assigns a</a:t>
            </a:r>
            <a:r>
              <a:rPr sz="2400" spc="40" dirty="0">
                <a:solidFill>
                  <a:srgbClr val="003399"/>
                </a:solidFill>
                <a:latin typeface="Arial" panose="020B0604020202020204"/>
                <a:cs typeface="Arial" panose="020B0604020202020204"/>
              </a:rPr>
              <a:t> </a:t>
            </a:r>
            <a:r>
              <a:rPr sz="2400" spc="-5" dirty="0">
                <a:solidFill>
                  <a:schemeClr val="accent2">
                    <a:lumMod val="75000"/>
                  </a:schemeClr>
                </a:solidFill>
                <a:latin typeface="Arial" panose="020B0604020202020204"/>
                <a:cs typeface="Arial" panose="020B0604020202020204"/>
              </a:rPr>
              <a:t>thread block</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to</a:t>
            </a:r>
            <a:r>
              <a:rPr sz="2400" spc="-1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a</a:t>
            </a:r>
            <a:endParaRPr sz="2400" dirty="0">
              <a:latin typeface="Arial" panose="020B0604020202020204"/>
              <a:cs typeface="Arial" panose="020B0604020202020204"/>
            </a:endParaRPr>
          </a:p>
          <a:p>
            <a:pPr marL="355600">
              <a:lnSpc>
                <a:spcPts val="2875"/>
              </a:lnSpc>
            </a:pPr>
            <a:r>
              <a:rPr sz="2400" i="1" spc="-5" dirty="0">
                <a:solidFill>
                  <a:srgbClr val="003399"/>
                </a:solidFill>
                <a:latin typeface="Arial" panose="020B0604020202020204"/>
                <a:cs typeface="Arial" panose="020B0604020202020204"/>
              </a:rPr>
              <a:t>multithreaded </a:t>
            </a:r>
            <a:r>
              <a:rPr sz="2400" i="1" dirty="0">
                <a:solidFill>
                  <a:srgbClr val="003399"/>
                </a:solidFill>
                <a:latin typeface="Arial" panose="020B0604020202020204"/>
                <a:cs typeface="Arial" panose="020B0604020202020204"/>
              </a:rPr>
              <a:t>SIMD</a:t>
            </a:r>
            <a:r>
              <a:rPr sz="2400" i="1" spc="40" dirty="0">
                <a:solidFill>
                  <a:srgbClr val="003399"/>
                </a:solidFill>
                <a:latin typeface="Arial" panose="020B0604020202020204"/>
                <a:cs typeface="Arial" panose="020B0604020202020204"/>
              </a:rPr>
              <a:t> </a:t>
            </a:r>
            <a:r>
              <a:rPr sz="2400" i="1" spc="-5" dirty="0">
                <a:solidFill>
                  <a:srgbClr val="003399"/>
                </a:solidFill>
                <a:latin typeface="Arial" panose="020B0604020202020204"/>
                <a:cs typeface="Arial" panose="020B0604020202020204"/>
              </a:rPr>
              <a:t>processor</a:t>
            </a:r>
            <a:endParaRPr sz="2400" dirty="0">
              <a:latin typeface="Arial" panose="020B0604020202020204"/>
              <a:cs typeface="Arial" panose="020B0604020202020204"/>
            </a:endParaRPr>
          </a:p>
          <a:p>
            <a:pPr marL="355600" marR="48895" indent="-343535">
              <a:lnSpc>
                <a:spcPct val="100000"/>
              </a:lnSpc>
              <a:spcBef>
                <a:spcPts val="57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Current-generation </a:t>
            </a:r>
            <a:r>
              <a:rPr sz="2400" dirty="0">
                <a:solidFill>
                  <a:srgbClr val="003399"/>
                </a:solidFill>
                <a:latin typeface="Arial" panose="020B0604020202020204"/>
                <a:cs typeface="Arial" panose="020B0604020202020204"/>
              </a:rPr>
              <a:t>GPUs </a:t>
            </a:r>
            <a:r>
              <a:rPr sz="2400" spc="-5" dirty="0">
                <a:solidFill>
                  <a:srgbClr val="003399"/>
                </a:solidFill>
                <a:latin typeface="Arial" panose="020B0604020202020204"/>
                <a:cs typeface="Arial" panose="020B0604020202020204"/>
              </a:rPr>
              <a:t>(</a:t>
            </a:r>
            <a:r>
              <a:rPr lang="en-US" sz="2400" spc="-5" dirty="0">
                <a:solidFill>
                  <a:srgbClr val="003399"/>
                </a:solidFill>
                <a:latin typeface="Arial" panose="020B0604020202020204"/>
                <a:cs typeface="Arial" panose="020B0604020202020204"/>
              </a:rPr>
              <a:t>Pascal P100</a:t>
            </a:r>
            <a:r>
              <a:rPr sz="2400" spc="-5" dirty="0">
                <a:solidFill>
                  <a:srgbClr val="003399"/>
                </a:solidFill>
                <a:latin typeface="Arial" panose="020B0604020202020204"/>
                <a:cs typeface="Arial" panose="020B0604020202020204"/>
              </a:rPr>
              <a:t>) have </a:t>
            </a:r>
            <a:r>
              <a:rPr lang="en-US" sz="2400" dirty="0">
                <a:solidFill>
                  <a:srgbClr val="FF0000"/>
                </a:solidFill>
                <a:latin typeface="Arial" panose="020B0604020202020204"/>
                <a:cs typeface="Arial" panose="020B0604020202020204"/>
              </a:rPr>
              <a:t>56</a:t>
            </a:r>
            <a:r>
              <a:rPr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multithreaded  </a:t>
            </a:r>
            <a:r>
              <a:rPr sz="2400" dirty="0">
                <a:solidFill>
                  <a:srgbClr val="003399"/>
                </a:solidFill>
                <a:latin typeface="Arial" panose="020B0604020202020204"/>
                <a:cs typeface="Arial" panose="020B0604020202020204"/>
              </a:rPr>
              <a:t>SIMD</a:t>
            </a:r>
            <a:r>
              <a:rPr sz="2400" spc="-5" dirty="0">
                <a:solidFill>
                  <a:srgbClr val="003399"/>
                </a:solidFill>
                <a:latin typeface="Arial" panose="020B0604020202020204"/>
                <a:cs typeface="Arial" panose="020B0604020202020204"/>
              </a:rPr>
              <a:t> processors</a:t>
            </a:r>
            <a:r>
              <a:rPr lang="en-US" sz="2400" spc="-5" dirty="0">
                <a:solidFill>
                  <a:srgbClr val="003399"/>
                </a:solidFill>
                <a:latin typeface="Arial" panose="020B0604020202020204"/>
                <a:cs typeface="Arial" panose="020B0604020202020204"/>
              </a:rPr>
              <a:t> (Streaming processors)</a:t>
            </a:r>
            <a:endParaRPr sz="2400" dirty="0">
              <a:latin typeface="Arial" panose="020B0604020202020204"/>
              <a:cs typeface="Arial" panose="020B0604020202020204"/>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026" name="Picture 2" descr="Udachnaya Pipe, The World Third Deepest Open-Pit Diamond Mine in Russ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500" y="645160"/>
            <a:ext cx="2159000" cy="1257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7444" y="61779"/>
            <a:ext cx="8769364" cy="505460"/>
          </a:xfrm>
          <a:prstGeom prst="rect">
            <a:avLst/>
          </a:prstGeom>
        </p:spPr>
        <p:txBody>
          <a:bodyPr vert="horz" wrap="square" lIns="0" tIns="13335" rIns="0" bIns="0" rtlCol="0">
            <a:spAutoFit/>
          </a:bodyPr>
          <a:lstStyle/>
          <a:p>
            <a:pPr marL="12700">
              <a:lnSpc>
                <a:spcPct val="100000"/>
              </a:lnSpc>
              <a:spcBef>
                <a:spcPts val="105"/>
              </a:spcBef>
            </a:pPr>
            <a:r>
              <a:rPr sz="3200" spc="-5" dirty="0">
                <a:solidFill>
                  <a:schemeClr val="tx1"/>
                </a:solidFill>
                <a:latin typeface="黑体" panose="02010609060101010101" pitchFamily="49" charset="-122"/>
                <a:ea typeface="黑体" panose="02010609060101010101" pitchFamily="49" charset="-122"/>
                <a:cs typeface="Times New Roman" panose="02020603050405020304" pitchFamily="18" charset="0"/>
              </a:rPr>
              <a:t>Threads, blocks, and grid example</a:t>
            </a:r>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6" name="object 6"/>
          <p:cNvSpPr/>
          <p:nvPr/>
        </p:nvSpPr>
        <p:spPr>
          <a:xfrm>
            <a:off x="1079500" y="909624"/>
            <a:ext cx="6070600" cy="5735652"/>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67</a:t>
            </a:fld>
            <a:endParaRPr spc="-5" dirty="0"/>
          </a:p>
        </p:txBody>
      </p:sp>
      <p:sp>
        <p:nvSpPr>
          <p:cNvPr id="2" name="矩形 1"/>
          <p:cNvSpPr/>
          <p:nvPr/>
        </p:nvSpPr>
        <p:spPr>
          <a:xfrm>
            <a:off x="2524125" y="734291"/>
            <a:ext cx="3933825" cy="285403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00B0F0"/>
                </a:solidFill>
              </a:rPr>
              <a:t>SIMD thread scheduler</a:t>
            </a:r>
            <a:endParaRPr lang="zh-CN" altLang="en-US" dirty="0">
              <a:solidFill>
                <a:srgbClr val="00B0F0"/>
              </a:solidFill>
            </a:endParaRPr>
          </a:p>
        </p:txBody>
      </p:sp>
      <p:sp>
        <p:nvSpPr>
          <p:cNvPr id="9" name="矩形 8"/>
          <p:cNvSpPr/>
          <p:nvPr/>
        </p:nvSpPr>
        <p:spPr>
          <a:xfrm>
            <a:off x="1233055" y="629018"/>
            <a:ext cx="5514109" cy="599966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400" dirty="0">
                <a:solidFill>
                  <a:srgbClr val="FF0000"/>
                </a:solidFill>
              </a:rPr>
              <a:t>Thread </a:t>
            </a:r>
          </a:p>
          <a:p>
            <a:r>
              <a:rPr lang="en-US" altLang="zh-CN" sz="2400" dirty="0">
                <a:solidFill>
                  <a:srgbClr val="FF0000"/>
                </a:solidFill>
              </a:rPr>
              <a:t>block</a:t>
            </a:r>
          </a:p>
          <a:p>
            <a:r>
              <a:rPr lang="en-US" altLang="zh-CN" sz="2400" dirty="0">
                <a:solidFill>
                  <a:srgbClr val="FF0000"/>
                </a:solidFill>
              </a:rPr>
              <a:t>scheduler</a:t>
            </a:r>
            <a:endParaRPr lang="zh-CN" altLang="en-US" sz="2400" dirty="0">
              <a:solidFill>
                <a:srgbClr val="FF0000"/>
              </a:solidFill>
            </a:endParaRPr>
          </a:p>
        </p:txBody>
      </p:sp>
      <p:sp>
        <p:nvSpPr>
          <p:cNvPr id="10" name="矩形 9"/>
          <p:cNvSpPr/>
          <p:nvPr/>
        </p:nvSpPr>
        <p:spPr>
          <a:xfrm>
            <a:off x="2604654" y="4031673"/>
            <a:ext cx="3853295" cy="2507240"/>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04654" y="2706739"/>
            <a:ext cx="640080" cy="830997"/>
          </a:xfrm>
          <a:prstGeom prst="rect">
            <a:avLst/>
          </a:prstGeom>
          <a:solidFill>
            <a:schemeClr val="bg1"/>
          </a:solidFill>
        </p:spPr>
        <p:txBody>
          <a:bodyPr wrap="square" rtlCol="0">
            <a:spAutoFit/>
          </a:bodyPr>
          <a:lstStyle/>
          <a:p>
            <a:pPr algn="ctr"/>
            <a:r>
              <a:rPr lang="en-US" sz="1200" dirty="0"/>
              <a:t>SIMD</a:t>
            </a:r>
          </a:p>
          <a:p>
            <a:pPr algn="ctr"/>
            <a:r>
              <a:rPr lang="en-US" sz="1200" dirty="0"/>
              <a:t>Thread (Warp) 15</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1523" y="44653"/>
            <a:ext cx="8859393" cy="6193663"/>
          </a:xfrm>
          <a:prstGeom prst="rect">
            <a:avLst/>
          </a:prstGeom>
          <a:blipFill>
            <a:blip r:embed="rId2" cstate="print"/>
            <a:stretch>
              <a:fillRect/>
            </a:stretch>
          </a:blipFill>
        </p:spPr>
        <p:txBody>
          <a:bodyPr wrap="square" lIns="0" tIns="0" rIns="0" bIns="0" rtlCol="0"/>
          <a:lstStyle/>
          <a:p>
            <a:endParaRPr dirty="0"/>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xfrm>
            <a:off x="0" y="0"/>
            <a:ext cx="0" cy="195566"/>
          </a:xfrm>
          <a:prstGeom prst="rect">
            <a:avLst/>
          </a:prstGeom>
        </p:spPr>
        <p:txBody>
          <a:bodyPr vert="horz" wrap="square" lIns="0" tIns="0" rIns="0" bIns="0" rtlCol="0">
            <a:spAutoFit/>
          </a:bodyPr>
          <a:lstStyle/>
          <a:p>
            <a:pPr marL="38100">
              <a:lnSpc>
                <a:spcPts val="1425"/>
              </a:lnSpc>
            </a:pPr>
            <a:r>
              <a:rPr lang="en-US" altLang="zh-CN" spc="-5" dirty="0"/>
              <a:t> </a:t>
            </a:r>
            <a:endParaRPr spc="-5" dirty="0"/>
          </a:p>
        </p:txBody>
      </p:sp>
      <p:sp>
        <p:nvSpPr>
          <p:cNvPr id="2" name="文本框 1"/>
          <p:cNvSpPr txBox="1"/>
          <p:nvPr/>
        </p:nvSpPr>
        <p:spPr>
          <a:xfrm>
            <a:off x="34925" y="4064000"/>
            <a:ext cx="3492500" cy="1754326"/>
          </a:xfrm>
          <a:prstGeom prst="rect">
            <a:avLst/>
          </a:prstGeom>
          <a:solidFill>
            <a:schemeClr val="bg1">
              <a:lumMod val="95000"/>
            </a:schemeClr>
          </a:solidFill>
        </p:spPr>
        <p:txBody>
          <a:bodyPr wrap="square" rtlCol="0">
            <a:spAutoFit/>
          </a:bodyPr>
          <a:lstStyle/>
          <a:p>
            <a:r>
              <a:rPr lang="en-US" dirty="0"/>
              <a:t>A multithreaded SIMD processor has multiple </a:t>
            </a:r>
            <a:r>
              <a:rPr lang="en-US" b="1" dirty="0"/>
              <a:t>SIMD</a:t>
            </a:r>
            <a:r>
              <a:rPr lang="en-US" dirty="0"/>
              <a:t> </a:t>
            </a:r>
            <a:r>
              <a:rPr lang="en-US" b="1" dirty="0"/>
              <a:t>lanes</a:t>
            </a:r>
            <a:r>
              <a:rPr lang="en-US" dirty="0"/>
              <a:t> (L1-L</a:t>
            </a:r>
            <a:r>
              <a:rPr lang="en-US" altLang="zh-CN" dirty="0"/>
              <a:t>1</a:t>
            </a:r>
            <a:r>
              <a:rPr lang="en-US" dirty="0"/>
              <a:t>6 in this example). The CUDA threads of the thread block are assigned to the lanes by the thread scheduler and are processed one at a time.</a:t>
            </a:r>
          </a:p>
        </p:txBody>
      </p:sp>
      <p:sp>
        <p:nvSpPr>
          <p:cNvPr id="3" name="TextBox 2"/>
          <p:cNvSpPr txBox="1"/>
          <p:nvPr/>
        </p:nvSpPr>
        <p:spPr>
          <a:xfrm>
            <a:off x="724397" y="917897"/>
            <a:ext cx="631904" cy="338554"/>
          </a:xfrm>
          <a:prstGeom prst="rect">
            <a:avLst/>
          </a:prstGeom>
          <a:noFill/>
        </p:spPr>
        <p:txBody>
          <a:bodyPr wrap="none" rtlCol="0">
            <a:spAutoFit/>
          </a:bodyPr>
          <a:lstStyle/>
          <a:p>
            <a:r>
              <a:rPr lang="en-US" altLang="zh-CN" sz="1600" dirty="0"/>
              <a:t>SIMD</a:t>
            </a:r>
            <a:endParaRPr lang="en-US" sz="1600" dirty="0"/>
          </a:p>
        </p:txBody>
      </p:sp>
      <p:sp>
        <p:nvSpPr>
          <p:cNvPr id="9" name="TextBox 8"/>
          <p:cNvSpPr txBox="1"/>
          <p:nvPr/>
        </p:nvSpPr>
        <p:spPr>
          <a:xfrm>
            <a:off x="3328123" y="929772"/>
            <a:ext cx="631904" cy="338554"/>
          </a:xfrm>
          <a:prstGeom prst="rect">
            <a:avLst/>
          </a:prstGeom>
          <a:noFill/>
        </p:spPr>
        <p:txBody>
          <a:bodyPr wrap="none" rtlCol="0">
            <a:spAutoFit/>
          </a:bodyPr>
          <a:lstStyle/>
          <a:p>
            <a:r>
              <a:rPr lang="en-US" altLang="zh-CN" sz="1600" dirty="0"/>
              <a:t>SIMD</a:t>
            </a:r>
            <a:endParaRPr lang="en-US" sz="1600" dirty="0"/>
          </a:p>
        </p:txBody>
      </p:sp>
      <p:sp>
        <p:nvSpPr>
          <p:cNvPr id="10" name="TextBox 9"/>
          <p:cNvSpPr txBox="1"/>
          <p:nvPr/>
        </p:nvSpPr>
        <p:spPr>
          <a:xfrm>
            <a:off x="6591858" y="882272"/>
            <a:ext cx="631904" cy="338554"/>
          </a:xfrm>
          <a:prstGeom prst="rect">
            <a:avLst/>
          </a:prstGeom>
          <a:noFill/>
        </p:spPr>
        <p:txBody>
          <a:bodyPr wrap="none" rtlCol="0">
            <a:spAutoFit/>
          </a:bodyPr>
          <a:lstStyle/>
          <a:p>
            <a:r>
              <a:rPr lang="en-US" altLang="zh-CN" sz="1600" dirty="0"/>
              <a:t>SIMD</a:t>
            </a:r>
            <a:endParaRPr lang="en-US" sz="1600" dirty="0"/>
          </a:p>
        </p:txBody>
      </p:sp>
      <p:sp>
        <p:nvSpPr>
          <p:cNvPr id="11" name="矩形 10"/>
          <p:cNvSpPr/>
          <p:nvPr/>
        </p:nvSpPr>
        <p:spPr>
          <a:xfrm>
            <a:off x="559793" y="847443"/>
            <a:ext cx="8443530" cy="726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3508131" y="3711003"/>
            <a:ext cx="2606919" cy="2738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251523" y="1849415"/>
            <a:ext cx="2758256" cy="646331"/>
          </a:xfrm>
          <a:prstGeom prst="rect">
            <a:avLst/>
          </a:prstGeom>
          <a:noFill/>
          <a:ln>
            <a:solidFill>
              <a:schemeClr val="tx1"/>
            </a:solidFill>
          </a:ln>
        </p:spPr>
        <p:txBody>
          <a:bodyPr wrap="none" rtlCol="0">
            <a:spAutoFit/>
          </a:bodyPr>
          <a:lstStyle/>
          <a:p>
            <a:r>
              <a:rPr lang="en-US" i="1" dirty="0"/>
              <a:t>32 vector elements </a:t>
            </a:r>
            <a:r>
              <a:rPr lang="en-US" dirty="0"/>
              <a:t>map to </a:t>
            </a:r>
          </a:p>
          <a:p>
            <a:r>
              <a:rPr lang="en-US" dirty="0"/>
              <a:t>the term “</a:t>
            </a:r>
            <a:r>
              <a:rPr lang="en-US" i="1" dirty="0"/>
              <a:t>warp</a:t>
            </a:r>
            <a:r>
              <a:rPr lang="en-US" dirty="0"/>
              <a:t>” in CUDA </a:t>
            </a:r>
          </a:p>
        </p:txBody>
      </p:sp>
      <p:sp>
        <p:nvSpPr>
          <p:cNvPr id="5" name="TextBox 4">
            <a:extLst>
              <a:ext uri="{FF2B5EF4-FFF2-40B4-BE49-F238E27FC236}">
                <a16:creationId xmlns:a16="http://schemas.microsoft.com/office/drawing/2014/main" id="{D7705EB8-ECA9-1A4A-9A14-29BF1D551003}"/>
              </a:ext>
            </a:extLst>
          </p:cNvPr>
          <p:cNvSpPr txBox="1"/>
          <p:nvPr/>
        </p:nvSpPr>
        <p:spPr>
          <a:xfrm>
            <a:off x="3800028" y="4636418"/>
            <a:ext cx="781881" cy="584775"/>
          </a:xfrm>
          <a:prstGeom prst="rect">
            <a:avLst/>
          </a:prstGeom>
          <a:solidFill>
            <a:srgbClr val="F9C499"/>
          </a:solidFill>
        </p:spPr>
        <p:txBody>
          <a:bodyPr wrap="none" rtlCol="0">
            <a:spAutoFit/>
          </a:bodyPr>
          <a:lstStyle/>
          <a:p>
            <a:pPr algn="ctr"/>
            <a:r>
              <a:rPr lang="en-CN" sz="1600" b="1" dirty="0"/>
              <a:t>SIMD</a:t>
            </a:r>
          </a:p>
          <a:p>
            <a:pPr algn="ctr"/>
            <a:r>
              <a:rPr lang="en-CN" sz="1600" b="1" dirty="0"/>
              <a:t>Thread</a:t>
            </a:r>
          </a:p>
        </p:txBody>
      </p:sp>
      <p:sp>
        <p:nvSpPr>
          <p:cNvPr id="13" name="TextBox 12">
            <a:extLst>
              <a:ext uri="{FF2B5EF4-FFF2-40B4-BE49-F238E27FC236}">
                <a16:creationId xmlns:a16="http://schemas.microsoft.com/office/drawing/2014/main" id="{5A7CC9C2-ADAF-B14B-9D9A-41C9D1F9B546}"/>
              </a:ext>
            </a:extLst>
          </p:cNvPr>
          <p:cNvSpPr txBox="1"/>
          <p:nvPr/>
        </p:nvSpPr>
        <p:spPr>
          <a:xfrm>
            <a:off x="7137994" y="4673489"/>
            <a:ext cx="781881" cy="584775"/>
          </a:xfrm>
          <a:prstGeom prst="rect">
            <a:avLst/>
          </a:prstGeom>
          <a:solidFill>
            <a:srgbClr val="F9C499"/>
          </a:solidFill>
        </p:spPr>
        <p:txBody>
          <a:bodyPr wrap="none" rtlCol="0">
            <a:spAutoFit/>
          </a:bodyPr>
          <a:lstStyle/>
          <a:p>
            <a:pPr algn="ctr"/>
            <a:r>
              <a:rPr lang="en-CN" sz="1600" b="1" dirty="0"/>
              <a:t>SIMD</a:t>
            </a:r>
          </a:p>
          <a:p>
            <a:pPr algn="ctr"/>
            <a:r>
              <a:rPr lang="en-CN" sz="1600" b="1" dirty="0"/>
              <a:t>Thread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51130"/>
            <a:ext cx="8268970" cy="738505"/>
          </a:xfrm>
        </p:spPr>
        <p:txBody>
          <a:bodyPr/>
          <a:lstStyle/>
          <a:p>
            <a:r>
              <a:rPr lang="en-US" sz="2800" dirty="0"/>
              <a:t>Terms in CUDA Prog. Model vs GPU Architecture </a:t>
            </a:r>
          </a:p>
        </p:txBody>
      </p:sp>
      <p:sp>
        <p:nvSpPr>
          <p:cNvPr id="4" name="矩形 3"/>
          <p:cNvSpPr/>
          <p:nvPr/>
        </p:nvSpPr>
        <p:spPr>
          <a:xfrm>
            <a:off x="1436139" y="3813453"/>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曲线连接符 10"/>
          <p:cNvCxnSpPr/>
          <p:nvPr/>
        </p:nvCxnSpPr>
        <p:spPr>
          <a:xfrm rot="16200000" flipH="1">
            <a:off x="1987073" y="6131210"/>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rot="16200000" flipH="1">
            <a:off x="127202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6200000" flipH="1">
            <a:off x="139511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16200000" flipH="1">
            <a:off x="151820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rot="16200000" flipH="1">
            <a:off x="164129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16200000" flipH="1">
            <a:off x="176733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6200000" flipH="1">
            <a:off x="189042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6200000" flipH="1">
            <a:off x="201351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6200000" flipH="1">
            <a:off x="213660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rot="16200000" flipH="1">
            <a:off x="224798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237107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p:nvPr/>
        </p:nvCxnSpPr>
        <p:spPr>
          <a:xfrm rot="16200000" flipH="1">
            <a:off x="249416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p:nvPr/>
        </p:nvCxnSpPr>
        <p:spPr>
          <a:xfrm rot="16200000" flipH="1">
            <a:off x="2617250"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6200000" flipH="1">
            <a:off x="274329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p:nvPr/>
        </p:nvCxnSpPr>
        <p:spPr>
          <a:xfrm rot="16200000" flipH="1">
            <a:off x="286638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16200000" flipH="1">
            <a:off x="298947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16200000" flipH="1">
            <a:off x="311256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rot="16200000" flipH="1">
            <a:off x="323564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rot="16200000" flipH="1">
            <a:off x="335873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32"/>
          <p:cNvCxnSpPr/>
          <p:nvPr/>
        </p:nvCxnSpPr>
        <p:spPr>
          <a:xfrm rot="16200000" flipH="1">
            <a:off x="348182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p:cNvCxnSpPr/>
          <p:nvPr/>
        </p:nvCxnSpPr>
        <p:spPr>
          <a:xfrm rot="16200000" flipH="1">
            <a:off x="3604918"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84101"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曲线连接符 40"/>
          <p:cNvCxnSpPr/>
          <p:nvPr/>
        </p:nvCxnSpPr>
        <p:spPr>
          <a:xfrm rot="16200000" flipH="1">
            <a:off x="100091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p:cNvCxnSpPr/>
          <p:nvPr/>
        </p:nvCxnSpPr>
        <p:spPr>
          <a:xfrm rot="16200000" flipH="1">
            <a:off x="112400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p:cNvCxnSpPr/>
          <p:nvPr/>
        </p:nvCxnSpPr>
        <p:spPr>
          <a:xfrm rot="16200000" flipH="1">
            <a:off x="124709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p:cNvCxnSpPr/>
          <p:nvPr/>
        </p:nvCxnSpPr>
        <p:spPr>
          <a:xfrm rot="16200000" flipH="1">
            <a:off x="1370187"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129273" y="4860697"/>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曲线连接符 45"/>
          <p:cNvCxnSpPr/>
          <p:nvPr/>
        </p:nvCxnSpPr>
        <p:spPr>
          <a:xfrm rot="16200000" flipH="1">
            <a:off x="194609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16200000" flipH="1">
            <a:off x="206918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6200000" flipH="1">
            <a:off x="219227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48"/>
          <p:cNvCxnSpPr/>
          <p:nvPr/>
        </p:nvCxnSpPr>
        <p:spPr>
          <a:xfrm rot="16200000" flipH="1">
            <a:off x="2315359"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011439"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曲线连接符 50"/>
          <p:cNvCxnSpPr/>
          <p:nvPr/>
        </p:nvCxnSpPr>
        <p:spPr>
          <a:xfrm rot="16200000" flipH="1">
            <a:off x="282825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p:nvPr/>
        </p:nvCxnSpPr>
        <p:spPr>
          <a:xfrm rot="16200000" flipH="1">
            <a:off x="295134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p:cNvCxnSpPr/>
          <p:nvPr/>
        </p:nvCxnSpPr>
        <p:spPr>
          <a:xfrm rot="16200000" flipH="1">
            <a:off x="307443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p:cNvCxnSpPr/>
          <p:nvPr/>
        </p:nvCxnSpPr>
        <p:spPr>
          <a:xfrm rot="16200000" flipH="1">
            <a:off x="3197525"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930965"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曲线连接符 55"/>
          <p:cNvCxnSpPr/>
          <p:nvPr/>
        </p:nvCxnSpPr>
        <p:spPr>
          <a:xfrm rot="16200000" flipH="1">
            <a:off x="374778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p:cNvCxnSpPr/>
          <p:nvPr/>
        </p:nvCxnSpPr>
        <p:spPr>
          <a:xfrm rot="16200000" flipH="1">
            <a:off x="387087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nvCxnSpPr>
        <p:spPr>
          <a:xfrm rot="16200000" flipH="1">
            <a:off x="399396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曲线连接符 58"/>
          <p:cNvCxnSpPr/>
          <p:nvPr/>
        </p:nvCxnSpPr>
        <p:spPr>
          <a:xfrm rot="16200000" flipH="1">
            <a:off x="4117051"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17353" y="1751204"/>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曲线连接符 60"/>
          <p:cNvCxnSpPr/>
          <p:nvPr/>
        </p:nvCxnSpPr>
        <p:spPr>
          <a:xfrm rot="16200000" flipH="1">
            <a:off x="55323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61"/>
          <p:cNvCxnSpPr/>
          <p:nvPr/>
        </p:nvCxnSpPr>
        <p:spPr>
          <a:xfrm rot="16200000" flipH="1">
            <a:off x="67632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p:cNvCxnSpPr/>
          <p:nvPr/>
        </p:nvCxnSpPr>
        <p:spPr>
          <a:xfrm rot="16200000" flipH="1">
            <a:off x="79941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p:nvPr/>
        </p:nvCxnSpPr>
        <p:spPr>
          <a:xfrm rot="16200000" flipH="1">
            <a:off x="92250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4"/>
          <p:cNvCxnSpPr/>
          <p:nvPr/>
        </p:nvCxnSpPr>
        <p:spPr>
          <a:xfrm rot="16200000" flipH="1">
            <a:off x="104854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p:nvPr/>
        </p:nvCxnSpPr>
        <p:spPr>
          <a:xfrm rot="16200000" flipH="1">
            <a:off x="117163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6200000" flipH="1">
            <a:off x="129472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曲线连接符 67"/>
          <p:cNvCxnSpPr/>
          <p:nvPr/>
        </p:nvCxnSpPr>
        <p:spPr>
          <a:xfrm rot="16200000" flipH="1">
            <a:off x="141781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曲线连接符 68"/>
          <p:cNvCxnSpPr/>
          <p:nvPr/>
        </p:nvCxnSpPr>
        <p:spPr>
          <a:xfrm rot="16200000" flipH="1">
            <a:off x="152919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曲线连接符 69"/>
          <p:cNvCxnSpPr/>
          <p:nvPr/>
        </p:nvCxnSpPr>
        <p:spPr>
          <a:xfrm rot="16200000" flipH="1">
            <a:off x="165228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曲线连接符 70"/>
          <p:cNvCxnSpPr/>
          <p:nvPr/>
        </p:nvCxnSpPr>
        <p:spPr>
          <a:xfrm rot="16200000" flipH="1">
            <a:off x="177537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p:cNvCxnSpPr/>
          <p:nvPr/>
        </p:nvCxnSpPr>
        <p:spPr>
          <a:xfrm rot="16200000" flipH="1">
            <a:off x="189846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曲线连接符 72"/>
          <p:cNvCxnSpPr/>
          <p:nvPr/>
        </p:nvCxnSpPr>
        <p:spPr>
          <a:xfrm rot="16200000" flipH="1">
            <a:off x="202450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曲线连接符 73"/>
          <p:cNvCxnSpPr/>
          <p:nvPr/>
        </p:nvCxnSpPr>
        <p:spPr>
          <a:xfrm rot="16200000" flipH="1">
            <a:off x="214759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曲线连接符 74"/>
          <p:cNvCxnSpPr/>
          <p:nvPr/>
        </p:nvCxnSpPr>
        <p:spPr>
          <a:xfrm rot="16200000" flipH="1">
            <a:off x="227068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曲线连接符 75"/>
          <p:cNvCxnSpPr/>
          <p:nvPr/>
        </p:nvCxnSpPr>
        <p:spPr>
          <a:xfrm rot="16200000" flipH="1">
            <a:off x="239377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曲线连接符 76"/>
          <p:cNvCxnSpPr/>
          <p:nvPr/>
        </p:nvCxnSpPr>
        <p:spPr>
          <a:xfrm rot="16200000" flipH="1">
            <a:off x="251686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曲线连接符 77"/>
          <p:cNvCxnSpPr/>
          <p:nvPr/>
        </p:nvCxnSpPr>
        <p:spPr>
          <a:xfrm rot="16200000" flipH="1">
            <a:off x="263995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曲线连接符 78"/>
          <p:cNvCxnSpPr/>
          <p:nvPr/>
        </p:nvCxnSpPr>
        <p:spPr>
          <a:xfrm rot="16200000" flipH="1">
            <a:off x="276304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曲线连接符 79"/>
          <p:cNvCxnSpPr/>
          <p:nvPr/>
        </p:nvCxnSpPr>
        <p:spPr>
          <a:xfrm rot="16200000" flipH="1">
            <a:off x="2886132"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311084" y="1751204"/>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曲线连接符 81"/>
          <p:cNvCxnSpPr/>
          <p:nvPr/>
        </p:nvCxnSpPr>
        <p:spPr>
          <a:xfrm rot="16200000" flipH="1">
            <a:off x="314696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p:nvPr/>
        </p:nvCxnSpPr>
        <p:spPr>
          <a:xfrm rot="16200000" flipH="1">
            <a:off x="327005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p:nvPr/>
        </p:nvCxnSpPr>
        <p:spPr>
          <a:xfrm rot="16200000" flipH="1">
            <a:off x="339314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曲线连接符 84"/>
          <p:cNvCxnSpPr/>
          <p:nvPr/>
        </p:nvCxnSpPr>
        <p:spPr>
          <a:xfrm rot="16200000" flipH="1">
            <a:off x="351623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p:cNvCxnSpPr/>
          <p:nvPr/>
        </p:nvCxnSpPr>
        <p:spPr>
          <a:xfrm rot="16200000" flipH="1">
            <a:off x="364227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曲线连接符 86"/>
          <p:cNvCxnSpPr/>
          <p:nvPr/>
        </p:nvCxnSpPr>
        <p:spPr>
          <a:xfrm rot="16200000" flipH="1">
            <a:off x="376536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p:nvPr/>
        </p:nvCxnSpPr>
        <p:spPr>
          <a:xfrm rot="16200000" flipH="1">
            <a:off x="388845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曲线连接符 88"/>
          <p:cNvCxnSpPr/>
          <p:nvPr/>
        </p:nvCxnSpPr>
        <p:spPr>
          <a:xfrm rot="16200000" flipH="1">
            <a:off x="401154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曲线连接符 89"/>
          <p:cNvCxnSpPr/>
          <p:nvPr/>
        </p:nvCxnSpPr>
        <p:spPr>
          <a:xfrm rot="16200000" flipH="1">
            <a:off x="412292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曲线连接符 90"/>
          <p:cNvCxnSpPr/>
          <p:nvPr/>
        </p:nvCxnSpPr>
        <p:spPr>
          <a:xfrm rot="16200000" flipH="1">
            <a:off x="424601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p:nvPr/>
        </p:nvCxnSpPr>
        <p:spPr>
          <a:xfrm rot="16200000" flipH="1">
            <a:off x="436910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曲线连接符 92"/>
          <p:cNvCxnSpPr/>
          <p:nvPr/>
        </p:nvCxnSpPr>
        <p:spPr>
          <a:xfrm rot="16200000" flipH="1">
            <a:off x="449219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p:nvPr/>
        </p:nvCxnSpPr>
        <p:spPr>
          <a:xfrm rot="16200000" flipH="1">
            <a:off x="461823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94"/>
          <p:cNvCxnSpPr/>
          <p:nvPr/>
        </p:nvCxnSpPr>
        <p:spPr>
          <a:xfrm rot="16200000" flipH="1">
            <a:off x="474132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p:cNvCxnSpPr/>
          <p:nvPr/>
        </p:nvCxnSpPr>
        <p:spPr>
          <a:xfrm rot="16200000" flipH="1">
            <a:off x="486441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曲线连接符 96"/>
          <p:cNvCxnSpPr/>
          <p:nvPr/>
        </p:nvCxnSpPr>
        <p:spPr>
          <a:xfrm rot="16200000" flipH="1">
            <a:off x="498750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曲线连接符 97"/>
          <p:cNvCxnSpPr/>
          <p:nvPr/>
        </p:nvCxnSpPr>
        <p:spPr>
          <a:xfrm rot="16200000" flipH="1">
            <a:off x="511059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曲线连接符 98"/>
          <p:cNvCxnSpPr/>
          <p:nvPr/>
        </p:nvCxnSpPr>
        <p:spPr>
          <a:xfrm rot="16200000" flipH="1">
            <a:off x="523368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0" name="曲线连接符 99"/>
          <p:cNvCxnSpPr/>
          <p:nvPr/>
        </p:nvCxnSpPr>
        <p:spPr>
          <a:xfrm rot="16200000" flipH="1">
            <a:off x="535677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曲线连接符 100"/>
          <p:cNvCxnSpPr/>
          <p:nvPr/>
        </p:nvCxnSpPr>
        <p:spPr>
          <a:xfrm rot="16200000" flipH="1">
            <a:off x="547986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711488" y="2272880"/>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曲线连接符 102"/>
          <p:cNvCxnSpPr/>
          <p:nvPr/>
        </p:nvCxnSpPr>
        <p:spPr>
          <a:xfrm rot="16200000" flipH="1">
            <a:off x="54737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4" name="曲线连接符 103"/>
          <p:cNvCxnSpPr/>
          <p:nvPr/>
        </p:nvCxnSpPr>
        <p:spPr>
          <a:xfrm rot="16200000" flipH="1">
            <a:off x="67046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曲线连接符 104"/>
          <p:cNvCxnSpPr/>
          <p:nvPr/>
        </p:nvCxnSpPr>
        <p:spPr>
          <a:xfrm rot="16200000" flipH="1">
            <a:off x="79355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6" name="曲线连接符 105"/>
          <p:cNvCxnSpPr/>
          <p:nvPr/>
        </p:nvCxnSpPr>
        <p:spPr>
          <a:xfrm rot="16200000" flipH="1">
            <a:off x="91664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曲线连接符 106"/>
          <p:cNvCxnSpPr/>
          <p:nvPr/>
        </p:nvCxnSpPr>
        <p:spPr>
          <a:xfrm rot="16200000" flipH="1">
            <a:off x="104268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曲线连接符 107"/>
          <p:cNvCxnSpPr/>
          <p:nvPr/>
        </p:nvCxnSpPr>
        <p:spPr>
          <a:xfrm rot="16200000" flipH="1">
            <a:off x="116577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曲线连接符 108"/>
          <p:cNvCxnSpPr/>
          <p:nvPr/>
        </p:nvCxnSpPr>
        <p:spPr>
          <a:xfrm rot="16200000" flipH="1">
            <a:off x="128886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曲线连接符 109"/>
          <p:cNvCxnSpPr/>
          <p:nvPr/>
        </p:nvCxnSpPr>
        <p:spPr>
          <a:xfrm rot="16200000" flipH="1">
            <a:off x="141195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曲线连接符 110"/>
          <p:cNvCxnSpPr/>
          <p:nvPr/>
        </p:nvCxnSpPr>
        <p:spPr>
          <a:xfrm rot="16200000" flipH="1">
            <a:off x="152333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2" name="曲线连接符 111"/>
          <p:cNvCxnSpPr/>
          <p:nvPr/>
        </p:nvCxnSpPr>
        <p:spPr>
          <a:xfrm rot="16200000" flipH="1">
            <a:off x="164642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曲线连接符 112"/>
          <p:cNvCxnSpPr/>
          <p:nvPr/>
        </p:nvCxnSpPr>
        <p:spPr>
          <a:xfrm rot="16200000" flipH="1">
            <a:off x="176951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曲线连接符 113"/>
          <p:cNvCxnSpPr/>
          <p:nvPr/>
        </p:nvCxnSpPr>
        <p:spPr>
          <a:xfrm rot="16200000" flipH="1">
            <a:off x="189259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曲线连接符 114"/>
          <p:cNvCxnSpPr/>
          <p:nvPr/>
        </p:nvCxnSpPr>
        <p:spPr>
          <a:xfrm rot="16200000" flipH="1">
            <a:off x="201864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曲线连接符 115"/>
          <p:cNvCxnSpPr/>
          <p:nvPr/>
        </p:nvCxnSpPr>
        <p:spPr>
          <a:xfrm rot="16200000" flipH="1">
            <a:off x="214173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7" name="曲线连接符 116"/>
          <p:cNvCxnSpPr/>
          <p:nvPr/>
        </p:nvCxnSpPr>
        <p:spPr>
          <a:xfrm rot="16200000" flipH="1">
            <a:off x="226482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8" name="曲线连接符 117"/>
          <p:cNvCxnSpPr/>
          <p:nvPr/>
        </p:nvCxnSpPr>
        <p:spPr>
          <a:xfrm rot="16200000" flipH="1">
            <a:off x="238791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曲线连接符 118"/>
          <p:cNvCxnSpPr/>
          <p:nvPr/>
        </p:nvCxnSpPr>
        <p:spPr>
          <a:xfrm rot="16200000" flipH="1">
            <a:off x="251099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0" name="曲线连接符 119"/>
          <p:cNvCxnSpPr/>
          <p:nvPr/>
        </p:nvCxnSpPr>
        <p:spPr>
          <a:xfrm rot="16200000" flipH="1">
            <a:off x="263408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曲线连接符 120"/>
          <p:cNvCxnSpPr/>
          <p:nvPr/>
        </p:nvCxnSpPr>
        <p:spPr>
          <a:xfrm rot="16200000" flipH="1">
            <a:off x="275717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曲线连接符 121"/>
          <p:cNvCxnSpPr/>
          <p:nvPr/>
        </p:nvCxnSpPr>
        <p:spPr>
          <a:xfrm rot="16200000" flipH="1">
            <a:off x="2880267"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3305219" y="2272880"/>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曲线连接符 123"/>
          <p:cNvCxnSpPr/>
          <p:nvPr/>
        </p:nvCxnSpPr>
        <p:spPr>
          <a:xfrm rot="16200000" flipH="1">
            <a:off x="314110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曲线连接符 124"/>
          <p:cNvCxnSpPr/>
          <p:nvPr/>
        </p:nvCxnSpPr>
        <p:spPr>
          <a:xfrm rot="16200000" flipH="1">
            <a:off x="326419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曲线连接符 125"/>
          <p:cNvCxnSpPr/>
          <p:nvPr/>
        </p:nvCxnSpPr>
        <p:spPr>
          <a:xfrm rot="16200000" flipH="1">
            <a:off x="338728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曲线连接符 126"/>
          <p:cNvCxnSpPr/>
          <p:nvPr/>
        </p:nvCxnSpPr>
        <p:spPr>
          <a:xfrm rot="16200000" flipH="1">
            <a:off x="351037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曲线连接符 127"/>
          <p:cNvCxnSpPr/>
          <p:nvPr/>
        </p:nvCxnSpPr>
        <p:spPr>
          <a:xfrm rot="16200000" flipH="1">
            <a:off x="363641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曲线连接符 128"/>
          <p:cNvCxnSpPr/>
          <p:nvPr/>
        </p:nvCxnSpPr>
        <p:spPr>
          <a:xfrm rot="16200000" flipH="1">
            <a:off x="375950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曲线连接符 129"/>
          <p:cNvCxnSpPr/>
          <p:nvPr/>
        </p:nvCxnSpPr>
        <p:spPr>
          <a:xfrm rot="16200000" flipH="1">
            <a:off x="388259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p:nvPr/>
        </p:nvCxnSpPr>
        <p:spPr>
          <a:xfrm rot="16200000" flipH="1">
            <a:off x="400568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p:nvPr/>
        </p:nvCxnSpPr>
        <p:spPr>
          <a:xfrm rot="16200000" flipH="1">
            <a:off x="411706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132"/>
          <p:cNvCxnSpPr/>
          <p:nvPr/>
        </p:nvCxnSpPr>
        <p:spPr>
          <a:xfrm rot="16200000" flipH="1">
            <a:off x="424015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133"/>
          <p:cNvCxnSpPr/>
          <p:nvPr/>
        </p:nvCxnSpPr>
        <p:spPr>
          <a:xfrm rot="16200000" flipH="1">
            <a:off x="436324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134"/>
          <p:cNvCxnSpPr/>
          <p:nvPr/>
        </p:nvCxnSpPr>
        <p:spPr>
          <a:xfrm rot="16200000" flipH="1">
            <a:off x="448633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p:nvPr/>
        </p:nvCxnSpPr>
        <p:spPr>
          <a:xfrm rot="16200000" flipH="1">
            <a:off x="461237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36"/>
          <p:cNvCxnSpPr/>
          <p:nvPr/>
        </p:nvCxnSpPr>
        <p:spPr>
          <a:xfrm rot="16200000" flipH="1">
            <a:off x="473546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曲线连接符 137"/>
          <p:cNvCxnSpPr/>
          <p:nvPr/>
        </p:nvCxnSpPr>
        <p:spPr>
          <a:xfrm rot="16200000" flipH="1">
            <a:off x="485855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p:nvPr/>
        </p:nvCxnSpPr>
        <p:spPr>
          <a:xfrm rot="16200000" flipH="1">
            <a:off x="498164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0" name="曲线连接符 139"/>
          <p:cNvCxnSpPr/>
          <p:nvPr/>
        </p:nvCxnSpPr>
        <p:spPr>
          <a:xfrm rot="16200000" flipH="1">
            <a:off x="510472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1" name="曲线连接符 140"/>
          <p:cNvCxnSpPr/>
          <p:nvPr/>
        </p:nvCxnSpPr>
        <p:spPr>
          <a:xfrm rot="16200000" flipH="1">
            <a:off x="522781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p:nvPr/>
        </p:nvCxnSpPr>
        <p:spPr>
          <a:xfrm rot="16200000" flipH="1">
            <a:off x="535090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42"/>
          <p:cNvCxnSpPr/>
          <p:nvPr/>
        </p:nvCxnSpPr>
        <p:spPr>
          <a:xfrm rot="16200000" flipH="1">
            <a:off x="547399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607456" y="6029771"/>
            <a:ext cx="1439818" cy="369332"/>
          </a:xfrm>
          <a:prstGeom prst="rect">
            <a:avLst/>
          </a:prstGeom>
          <a:noFill/>
        </p:spPr>
        <p:txBody>
          <a:bodyPr wrap="none" rtlCol="0">
            <a:spAutoFit/>
          </a:bodyPr>
          <a:lstStyle/>
          <a:p>
            <a:r>
              <a:rPr lang="en-US" dirty="0"/>
              <a:t>CUDA Thread</a:t>
            </a:r>
          </a:p>
        </p:txBody>
      </p:sp>
      <p:sp>
        <p:nvSpPr>
          <p:cNvPr id="145" name="文本框 144"/>
          <p:cNvSpPr txBox="1"/>
          <p:nvPr/>
        </p:nvSpPr>
        <p:spPr>
          <a:xfrm>
            <a:off x="170532" y="3622994"/>
            <a:ext cx="896592" cy="923330"/>
          </a:xfrm>
          <a:prstGeom prst="rect">
            <a:avLst/>
          </a:prstGeom>
          <a:noFill/>
        </p:spPr>
        <p:txBody>
          <a:bodyPr wrap="none" rtlCol="0">
            <a:spAutoFit/>
          </a:bodyPr>
          <a:lstStyle/>
          <a:p>
            <a:r>
              <a:rPr lang="en-US" dirty="0"/>
              <a:t>CUDA </a:t>
            </a:r>
          </a:p>
          <a:p>
            <a:r>
              <a:rPr lang="en-US" dirty="0"/>
              <a:t>Thread </a:t>
            </a:r>
          </a:p>
          <a:p>
            <a:r>
              <a:rPr lang="en-US" dirty="0"/>
              <a:t>Block</a:t>
            </a:r>
          </a:p>
        </p:txBody>
      </p:sp>
      <p:sp>
        <p:nvSpPr>
          <p:cNvPr id="146" name="文本框 145"/>
          <p:cNvSpPr txBox="1"/>
          <p:nvPr/>
        </p:nvSpPr>
        <p:spPr>
          <a:xfrm>
            <a:off x="206701" y="4807162"/>
            <a:ext cx="780791" cy="646331"/>
          </a:xfrm>
          <a:prstGeom prst="rect">
            <a:avLst/>
          </a:prstGeom>
          <a:noFill/>
        </p:spPr>
        <p:txBody>
          <a:bodyPr wrap="none" rtlCol="0">
            <a:spAutoFit/>
          </a:bodyPr>
          <a:lstStyle/>
          <a:p>
            <a:r>
              <a:rPr lang="en-US" dirty="0"/>
              <a:t>CUDA </a:t>
            </a:r>
          </a:p>
          <a:p>
            <a:r>
              <a:rPr lang="en-US" dirty="0"/>
              <a:t>Warps</a:t>
            </a:r>
          </a:p>
        </p:txBody>
      </p:sp>
      <p:sp>
        <p:nvSpPr>
          <p:cNvPr id="147" name="文本框 146"/>
          <p:cNvSpPr txBox="1"/>
          <p:nvPr/>
        </p:nvSpPr>
        <p:spPr>
          <a:xfrm>
            <a:off x="1422246" y="2952762"/>
            <a:ext cx="3638469" cy="369332"/>
          </a:xfrm>
          <a:prstGeom prst="rect">
            <a:avLst/>
          </a:prstGeom>
          <a:noFill/>
        </p:spPr>
        <p:txBody>
          <a:bodyPr wrap="square" rtlCol="0">
            <a:spAutoFit/>
          </a:bodyPr>
          <a:lstStyle/>
          <a:p>
            <a:r>
              <a:rPr lang="en-US" dirty="0"/>
              <a:t>CUDA Grid contains 4 thread blocks </a:t>
            </a:r>
          </a:p>
        </p:txBody>
      </p:sp>
      <p:sp>
        <p:nvSpPr>
          <p:cNvPr id="150" name="文本框 149"/>
          <p:cNvSpPr txBox="1"/>
          <p:nvPr/>
        </p:nvSpPr>
        <p:spPr>
          <a:xfrm>
            <a:off x="4779231" y="6026773"/>
            <a:ext cx="2252989" cy="369332"/>
          </a:xfrm>
          <a:prstGeom prst="rect">
            <a:avLst/>
          </a:prstGeom>
          <a:noFill/>
        </p:spPr>
        <p:txBody>
          <a:bodyPr wrap="none" rtlCol="0">
            <a:spAutoFit/>
          </a:bodyPr>
          <a:lstStyle/>
          <a:p>
            <a:r>
              <a:rPr lang="en-US" dirty="0">
                <a:solidFill>
                  <a:srgbClr val="FF0000"/>
                </a:solidFill>
              </a:rPr>
              <a:t>SIMD processor’s lane</a:t>
            </a:r>
          </a:p>
        </p:txBody>
      </p:sp>
      <p:sp>
        <p:nvSpPr>
          <p:cNvPr id="151" name="矩形 150"/>
          <p:cNvSpPr/>
          <p:nvPr/>
        </p:nvSpPr>
        <p:spPr>
          <a:xfrm>
            <a:off x="1080799" y="3714397"/>
            <a:ext cx="3548401" cy="190441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直接箭头连接符 154"/>
          <p:cNvCxnSpPr>
            <a:stCxn id="4" idx="2"/>
            <a:endCxn id="35" idx="0"/>
          </p:cNvCxnSpPr>
          <p:nvPr/>
        </p:nvCxnSpPr>
        <p:spPr>
          <a:xfrm flipH="1">
            <a:off x="1467644" y="4340991"/>
            <a:ext cx="1265361"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4" idx="2"/>
            <a:endCxn id="45" idx="0"/>
          </p:cNvCxnSpPr>
          <p:nvPr/>
        </p:nvCxnSpPr>
        <p:spPr>
          <a:xfrm flipH="1">
            <a:off x="2412816" y="4340991"/>
            <a:ext cx="320189" cy="519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4" idx="2"/>
            <a:endCxn id="50" idx="0"/>
          </p:cNvCxnSpPr>
          <p:nvPr/>
        </p:nvCxnSpPr>
        <p:spPr>
          <a:xfrm>
            <a:off x="2733005" y="4340991"/>
            <a:ext cx="561977"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4" idx="2"/>
            <a:endCxn id="55" idx="0"/>
          </p:cNvCxnSpPr>
          <p:nvPr/>
        </p:nvCxnSpPr>
        <p:spPr>
          <a:xfrm>
            <a:off x="2733005" y="4340991"/>
            <a:ext cx="1481503"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3656523" y="4330228"/>
            <a:ext cx="579005" cy="369332"/>
          </a:xfrm>
          <a:prstGeom prst="rect">
            <a:avLst/>
          </a:prstGeom>
          <a:noFill/>
        </p:spPr>
        <p:txBody>
          <a:bodyPr wrap="none" rtlCol="0">
            <a:spAutoFit/>
          </a:bodyPr>
          <a:lstStyle/>
          <a:p>
            <a:r>
              <a:rPr lang="en-US" dirty="0">
                <a:solidFill>
                  <a:srgbClr val="FF0000"/>
                </a:solidFill>
              </a:rPr>
              <a:t>split</a:t>
            </a:r>
          </a:p>
        </p:txBody>
      </p:sp>
      <p:sp>
        <p:nvSpPr>
          <p:cNvPr id="166" name="文本框 165"/>
          <p:cNvSpPr txBox="1"/>
          <p:nvPr/>
        </p:nvSpPr>
        <p:spPr>
          <a:xfrm>
            <a:off x="4796854" y="3571323"/>
            <a:ext cx="2658410" cy="2031325"/>
          </a:xfrm>
          <a:prstGeom prst="rect">
            <a:avLst/>
          </a:prstGeom>
          <a:noFill/>
        </p:spPr>
        <p:txBody>
          <a:bodyPr wrap="square" rtlCol="0">
            <a:spAutoFit/>
          </a:bodyPr>
          <a:lstStyle/>
          <a:p>
            <a:r>
              <a:rPr lang="en-US" dirty="0">
                <a:solidFill>
                  <a:srgbClr val="FF0000"/>
                </a:solidFill>
              </a:rPr>
              <a:t>Warps of a CUDA thread block can be viewed as SIMD threads in GPU architecture concurrently running on a SIMD processor and scheduled by SIMD thread scheduler.</a:t>
            </a:r>
          </a:p>
        </p:txBody>
      </p:sp>
      <p:grpSp>
        <p:nvGrpSpPr>
          <p:cNvPr id="3" name="组合 2"/>
          <p:cNvGrpSpPr/>
          <p:nvPr/>
        </p:nvGrpSpPr>
        <p:grpSpPr>
          <a:xfrm>
            <a:off x="7496247" y="4363958"/>
            <a:ext cx="1647143" cy="2042692"/>
            <a:chOff x="6601585" y="303115"/>
            <a:chExt cx="2401179" cy="2664002"/>
          </a:xfrm>
        </p:grpSpPr>
        <p:pic>
          <p:nvPicPr>
            <p:cNvPr id="153" name="图片 152"/>
            <p:cNvPicPr>
              <a:picLocks noChangeAspect="1"/>
            </p:cNvPicPr>
            <p:nvPr/>
          </p:nvPicPr>
          <p:blipFill>
            <a:blip r:embed="rId2"/>
            <a:stretch>
              <a:fillRect/>
            </a:stretch>
          </p:blipFill>
          <p:spPr>
            <a:xfrm>
              <a:off x="6602464" y="452517"/>
              <a:ext cx="2400300" cy="2514600"/>
            </a:xfrm>
            <a:prstGeom prst="rect">
              <a:avLst/>
            </a:prstGeom>
          </p:spPr>
        </p:pic>
        <p:sp>
          <p:nvSpPr>
            <p:cNvPr id="149" name="矩形 148"/>
            <p:cNvSpPr/>
            <p:nvPr/>
          </p:nvSpPr>
          <p:spPr>
            <a:xfrm>
              <a:off x="6601585" y="1778080"/>
              <a:ext cx="454588" cy="1114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矩形 167"/>
            <p:cNvSpPr/>
            <p:nvPr/>
          </p:nvSpPr>
          <p:spPr>
            <a:xfrm>
              <a:off x="6601585" y="303115"/>
              <a:ext cx="2217099" cy="14749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圆角矩形 169"/>
          <p:cNvSpPr/>
          <p:nvPr/>
        </p:nvSpPr>
        <p:spPr>
          <a:xfrm>
            <a:off x="6331804" y="1602154"/>
            <a:ext cx="2646485" cy="4747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Thread block scheduler</a:t>
            </a:r>
          </a:p>
        </p:txBody>
      </p:sp>
      <p:sp>
        <p:nvSpPr>
          <p:cNvPr id="171" name="矩形 170"/>
          <p:cNvSpPr/>
          <p:nvPr/>
        </p:nvSpPr>
        <p:spPr>
          <a:xfrm>
            <a:off x="6560406" y="2436566"/>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3" name="矩形 172"/>
          <p:cNvSpPr/>
          <p:nvPr/>
        </p:nvSpPr>
        <p:spPr>
          <a:xfrm>
            <a:off x="6842649" y="2523992"/>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4" name="矩形 173"/>
          <p:cNvSpPr/>
          <p:nvPr/>
        </p:nvSpPr>
        <p:spPr>
          <a:xfrm>
            <a:off x="7167451" y="2613818"/>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5" name="矩形 174"/>
          <p:cNvSpPr/>
          <p:nvPr/>
        </p:nvSpPr>
        <p:spPr>
          <a:xfrm>
            <a:off x="7582667" y="2697840"/>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SIMD</a:t>
            </a:r>
          </a:p>
          <a:p>
            <a:pPr algn="ctr"/>
            <a:r>
              <a:rPr lang="en-US" dirty="0">
                <a:solidFill>
                  <a:schemeClr val="tx1"/>
                </a:solidFill>
              </a:rPr>
              <a:t>processor</a:t>
            </a:r>
          </a:p>
        </p:txBody>
      </p:sp>
      <p:sp>
        <p:nvSpPr>
          <p:cNvPr id="176" name="下箭头 175"/>
          <p:cNvSpPr/>
          <p:nvPr/>
        </p:nvSpPr>
        <p:spPr>
          <a:xfrm>
            <a:off x="7167451" y="2076939"/>
            <a:ext cx="265745" cy="386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下箭头 176"/>
          <p:cNvSpPr/>
          <p:nvPr/>
        </p:nvSpPr>
        <p:spPr>
          <a:xfrm>
            <a:off x="8144941" y="2070474"/>
            <a:ext cx="265745" cy="6537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直接连接符 178"/>
          <p:cNvCxnSpPr/>
          <p:nvPr/>
        </p:nvCxnSpPr>
        <p:spPr>
          <a:xfrm>
            <a:off x="500352" y="5719994"/>
            <a:ext cx="617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353948" y="3497991"/>
            <a:ext cx="8229600" cy="7883"/>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183778" y="1122219"/>
            <a:ext cx="2865698" cy="231032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solidFill>
              </a:rPr>
              <a:t>GPU</a:t>
            </a:r>
            <a:endParaRPr lang="zh-CN" altLang="en-US" b="1" dirty="0">
              <a:solidFill>
                <a:schemeClr val="tx1"/>
              </a:solidFill>
            </a:endParaRPr>
          </a:p>
        </p:txBody>
      </p:sp>
      <p:sp>
        <p:nvSpPr>
          <p:cNvPr id="157" name="TextBox 156">
            <a:extLst>
              <a:ext uri="{FF2B5EF4-FFF2-40B4-BE49-F238E27FC236}">
                <a16:creationId xmlns:a16="http://schemas.microsoft.com/office/drawing/2014/main" id="{AB0A89AB-4438-EB49-BFEF-653D07E69DB0}"/>
              </a:ext>
            </a:extLst>
          </p:cNvPr>
          <p:cNvSpPr txBox="1"/>
          <p:nvPr/>
        </p:nvSpPr>
        <p:spPr>
          <a:xfrm>
            <a:off x="7560724" y="5047393"/>
            <a:ext cx="633379" cy="461665"/>
          </a:xfrm>
          <a:prstGeom prst="rect">
            <a:avLst/>
          </a:prstGeom>
          <a:solidFill>
            <a:srgbClr val="F9C499"/>
          </a:solidFill>
        </p:spPr>
        <p:txBody>
          <a:bodyPr wrap="none" rtlCol="0">
            <a:spAutoFit/>
          </a:bodyPr>
          <a:lstStyle/>
          <a:p>
            <a:pPr algn="ctr"/>
            <a:r>
              <a:rPr lang="en-CN" sz="1200" b="1" dirty="0"/>
              <a:t>SIMD</a:t>
            </a:r>
          </a:p>
          <a:p>
            <a:pPr algn="ctr"/>
            <a:r>
              <a:rPr lang="en-CN" sz="1200" b="1" dirty="0"/>
              <a:t>Thread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84475" y="90510"/>
            <a:ext cx="5175637" cy="599138"/>
          </a:xfrm>
          <a:prstGeom prst="rect">
            <a:avLst/>
          </a:prstGeom>
        </p:spPr>
        <p:txBody>
          <a:bodyPr vert="horz" wrap="square" lIns="0" tIns="12700" rIns="0" bIns="0" rtlCol="0">
            <a:spAutoFit/>
          </a:bodyPr>
          <a:lstStyle/>
          <a:p>
            <a:pPr marL="12700">
              <a:lnSpc>
                <a:spcPct val="100000"/>
              </a:lnSpc>
              <a:spcBef>
                <a:spcPts val="100"/>
              </a:spcBef>
            </a:pPr>
            <a:r>
              <a:rPr dirty="0"/>
              <a:t>SIMD</a:t>
            </a:r>
            <a:r>
              <a:rPr spc="-50" dirty="0"/>
              <a:t> </a:t>
            </a:r>
            <a:r>
              <a:rPr spc="-5" dirty="0"/>
              <a:t>parallelism</a:t>
            </a:r>
          </a:p>
        </p:txBody>
      </p:sp>
      <p:sp>
        <p:nvSpPr>
          <p:cNvPr id="4" name="object 4"/>
          <p:cNvSpPr txBox="1"/>
          <p:nvPr/>
        </p:nvSpPr>
        <p:spPr>
          <a:xfrm>
            <a:off x="243205" y="792553"/>
            <a:ext cx="8487226" cy="3142527"/>
          </a:xfrm>
          <a:prstGeom prst="rect">
            <a:avLst/>
          </a:prstGeom>
        </p:spPr>
        <p:txBody>
          <a:bodyPr vert="horz" wrap="square" lIns="0" tIns="48895" rIns="0" bIns="0" rtlCol="0">
            <a:spAutoFit/>
          </a:bodyPr>
          <a:lstStyle/>
          <a:p>
            <a:pPr marL="355600" indent="-343535">
              <a:lnSpc>
                <a:spcPct val="100000"/>
              </a:lnSpc>
              <a:spcBef>
                <a:spcPts val="385"/>
              </a:spcBef>
              <a:buClr>
                <a:srgbClr val="0033CC"/>
              </a:buClr>
              <a:buSzPct val="60000"/>
              <a:buFont typeface="Wingdings" panose="05000000000000000000"/>
              <a:buChar char=""/>
              <a:tabLst>
                <a:tab pos="355600" algn="l"/>
                <a:tab pos="356235" algn="l"/>
              </a:tabLst>
            </a:pPr>
            <a:r>
              <a:rPr sz="2800" dirty="0">
                <a:solidFill>
                  <a:srgbClr val="003399"/>
                </a:solidFill>
                <a:latin typeface="Arial" panose="020B0604020202020204"/>
                <a:cs typeface="Arial" panose="020B0604020202020204"/>
              </a:rPr>
              <a:t>SIMD</a:t>
            </a:r>
            <a:r>
              <a:rPr sz="2800" spc="-5" dirty="0">
                <a:solidFill>
                  <a:srgbClr val="003399"/>
                </a:solidFill>
                <a:latin typeface="Arial" panose="020B0604020202020204"/>
                <a:cs typeface="Arial" panose="020B0604020202020204"/>
              </a:rPr>
              <a:t> architectures</a:t>
            </a:r>
            <a:endParaRPr sz="28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A. Vector</a:t>
            </a:r>
            <a:r>
              <a:rPr sz="2400" spc="-4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architectures</a:t>
            </a:r>
            <a:r>
              <a:rPr lang="en-US" sz="2400" dirty="0">
                <a:solidFill>
                  <a:srgbClr val="0033CC"/>
                </a:solidFill>
                <a:latin typeface="Arial" panose="020B0604020202020204"/>
                <a:cs typeface="Arial" panose="020B0604020202020204"/>
              </a:rPr>
              <a:t>, extends pipelined execution </a:t>
            </a:r>
            <a:r>
              <a:rPr lang="en-US" sz="2400" dirty="0">
                <a:solidFill>
                  <a:srgbClr val="FF0000"/>
                </a:solidFill>
                <a:latin typeface="Arial" panose="020B0604020202020204"/>
                <a:cs typeface="Arial" panose="020B0604020202020204"/>
              </a:rPr>
              <a:t>(SI)</a:t>
            </a:r>
            <a:r>
              <a:rPr lang="en-US" sz="2400" dirty="0">
                <a:solidFill>
                  <a:srgbClr val="0033CC"/>
                </a:solidFill>
                <a:latin typeface="Arial" panose="020B0604020202020204"/>
                <a:cs typeface="Arial" panose="020B0604020202020204"/>
              </a:rPr>
              <a:t> of many data operations </a:t>
            </a:r>
            <a:r>
              <a:rPr lang="en-US" sz="2400" dirty="0">
                <a:solidFill>
                  <a:srgbClr val="FF0000"/>
                </a:solidFill>
                <a:latin typeface="Arial" panose="020B0604020202020204"/>
                <a:cs typeface="Arial" panose="020B0604020202020204"/>
              </a:rPr>
              <a:t>(MD)</a:t>
            </a:r>
            <a:r>
              <a:rPr lang="en-US" sz="2400" dirty="0">
                <a:solidFill>
                  <a:srgbClr val="0033CC"/>
                </a:solidFill>
                <a:latin typeface="Arial" panose="020B0604020202020204"/>
                <a:cs typeface="Arial" panose="020B0604020202020204"/>
              </a:rPr>
              <a:t>.</a:t>
            </a:r>
            <a:endParaRPr sz="2400" dirty="0">
              <a:latin typeface="Arial" panose="020B0604020202020204"/>
              <a:cs typeface="Arial" panose="020B0604020202020204"/>
            </a:endParaRPr>
          </a:p>
          <a:p>
            <a:pPr marL="1213485" lvl="2" indent="-287020">
              <a:spcBef>
                <a:spcPts val="240"/>
              </a:spcBef>
              <a:buClr>
                <a:srgbClr val="003399"/>
              </a:buClr>
              <a:buSzPct val="55000"/>
              <a:buFont typeface="Wingdings" panose="05000000000000000000"/>
              <a:buChar char=""/>
              <a:tabLst>
                <a:tab pos="756285" algn="l"/>
                <a:tab pos="756920" algn="l"/>
                <a:tab pos="5803265" algn="l"/>
              </a:tabLst>
            </a:pPr>
            <a:r>
              <a:rPr sz="240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SIMD </a:t>
            </a:r>
            <a:r>
              <a:rPr sz="2400" dirty="0">
                <a:solidFill>
                  <a:srgbClr val="0033CC"/>
                </a:solidFill>
                <a:latin typeface="Arial" panose="020B0604020202020204"/>
                <a:cs typeface="Arial" panose="020B0604020202020204"/>
              </a:rPr>
              <a:t>extensions for mobile</a:t>
            </a:r>
            <a:r>
              <a:rPr sz="2400" spc="-3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systems</a:t>
            </a:r>
            <a:r>
              <a:rPr sz="2400" spc="-1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and</a:t>
            </a:r>
            <a:r>
              <a:rPr lang="en-US" sz="240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multimedia</a:t>
            </a:r>
            <a:r>
              <a:rPr sz="2400" spc="-4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applications</a:t>
            </a:r>
            <a:r>
              <a:rPr lang="en-US" sz="2400" dirty="0">
                <a:solidFill>
                  <a:srgbClr val="0033CC"/>
                </a:solidFill>
                <a:latin typeface="Arial" panose="020B0604020202020204"/>
                <a:cs typeface="Arial" panose="020B0604020202020204"/>
              </a:rPr>
              <a:t>, multimedia extensions (MMX) in 1996, streaming SIMD extensions (SSE), advanced vector extensions (AVX)</a:t>
            </a:r>
            <a:endParaRPr sz="24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400" dirty="0">
                <a:solidFill>
                  <a:srgbClr val="0033CC"/>
                </a:solidFill>
                <a:latin typeface="Arial" panose="020B0604020202020204"/>
                <a:cs typeface="Arial" panose="020B0604020202020204"/>
              </a:rPr>
              <a:t>B</a:t>
            </a:r>
            <a:r>
              <a:rPr sz="2400" dirty="0">
                <a:solidFill>
                  <a:srgbClr val="0033CC"/>
                </a:solidFill>
                <a:latin typeface="Arial" panose="020B0604020202020204"/>
                <a:cs typeface="Arial" panose="020B0604020202020204"/>
              </a:rPr>
              <a:t>. Graphics Processor Units</a:t>
            </a:r>
            <a:r>
              <a:rPr sz="2400" spc="-12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a:t>
            </a:r>
            <a:r>
              <a:rPr lang="en-US" altLang="zh-CN" sz="2400" dirty="0">
                <a:solidFill>
                  <a:srgbClr val="0033CC"/>
                </a:solidFill>
                <a:latin typeface="Arial" panose="020B0604020202020204"/>
                <a:cs typeface="Arial" panose="020B0604020202020204"/>
              </a:rPr>
              <a:t>SIMT,</a:t>
            </a:r>
            <a:r>
              <a:rPr lang="zh-CN" altLang="en-US" sz="240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GPUs)</a:t>
            </a:r>
            <a:endParaRPr sz="2400" dirty="0">
              <a:latin typeface="Arial" panose="020B0604020202020204"/>
              <a:cs typeface="Arial" panose="020B0604020202020204"/>
            </a:endParaRPr>
          </a:p>
        </p:txBody>
      </p:sp>
      <p:sp>
        <p:nvSpPr>
          <p:cNvPr id="5" name="object 5"/>
          <p:cNvSpPr/>
          <p:nvPr/>
        </p:nvSpPr>
        <p:spPr>
          <a:xfrm>
            <a:off x="8775954" y="0"/>
            <a:ext cx="368300" cy="1387475"/>
          </a:xfrm>
          <a:custGeom>
            <a:avLst/>
            <a:gdLst/>
            <a:ahLst/>
            <a:cxnLst/>
            <a:rect l="l" t="t" r="r" b="b"/>
            <a:pathLst>
              <a:path w="368300" h="1387475">
                <a:moveTo>
                  <a:pt x="0" y="1387094"/>
                </a:moveTo>
                <a:lnTo>
                  <a:pt x="368046" y="1387094"/>
                </a:lnTo>
                <a:lnTo>
                  <a:pt x="368046" y="0"/>
                </a:lnTo>
                <a:lnTo>
                  <a:pt x="0" y="0"/>
                </a:lnTo>
                <a:lnTo>
                  <a:pt x="0" y="1387094"/>
                </a:lnTo>
                <a:close/>
              </a:path>
            </a:pathLst>
          </a:custGeom>
          <a:solidFill>
            <a:srgbClr val="C0C0C0"/>
          </a:solidFill>
        </p:spPr>
        <p:txBody>
          <a:bodyPr wrap="square" lIns="0" tIns="0" rIns="0" bIns="0" rtlCol="0"/>
          <a:lstStyle/>
          <a:p>
            <a:endParaRPr/>
          </a:p>
        </p:txBody>
      </p:sp>
      <p:sp>
        <p:nvSpPr>
          <p:cNvPr id="6" name="object 6"/>
          <p:cNvSpPr txBox="1"/>
          <p:nvPr/>
        </p:nvSpPr>
        <p:spPr>
          <a:xfrm>
            <a:off x="8817426" y="75692"/>
            <a:ext cx="281305" cy="12179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Introduction</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7</a:t>
            </a:fld>
            <a:endParaRPr sz="1200">
              <a:latin typeface="Arial" panose="020B0604020202020204"/>
              <a:cs typeface="Arial" panose="020B0604020202020204"/>
            </a:endParaRPr>
          </a:p>
        </p:txBody>
      </p:sp>
      <p:pic>
        <p:nvPicPr>
          <p:cNvPr id="1026" name="Picture 2" descr="Single Instruction Single Data (SISD) vs Single Instruction Multiple Data (SI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9" y="4022730"/>
            <a:ext cx="3791932" cy="260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23143" y="677249"/>
            <a:ext cx="7097713" cy="5995076"/>
          </a:xfrm>
          <a:prstGeom prst="rect">
            <a:avLst/>
          </a:prstGeom>
        </p:spPr>
      </p:pic>
      <p:sp>
        <p:nvSpPr>
          <p:cNvPr id="2" name="标题 1"/>
          <p:cNvSpPr>
            <a:spLocks noGrp="1"/>
          </p:cNvSpPr>
          <p:nvPr>
            <p:ph type="title"/>
          </p:nvPr>
        </p:nvSpPr>
        <p:spPr>
          <a:xfrm>
            <a:off x="603250" y="-154664"/>
            <a:ext cx="8731250" cy="1325563"/>
          </a:xfrm>
        </p:spPr>
        <p:txBody>
          <a:bodyPr>
            <a:normAutofit/>
          </a:bodyPr>
          <a:lstStyle/>
          <a:p>
            <a:r>
              <a:rPr lang="en-US" sz="2800" spc="-5" dirty="0">
                <a:solidFill>
                  <a:schemeClr val="tx1"/>
                </a:solidFill>
                <a:latin typeface="+mj-ea"/>
                <a:cs typeface="Times New Roman" panose="02020603050405020304" pitchFamily="18" charset="0"/>
              </a:rPr>
              <a:t>Threads, blocks, and grid example</a:t>
            </a:r>
          </a:p>
        </p:txBody>
      </p:sp>
      <p:sp>
        <p:nvSpPr>
          <p:cNvPr id="3" name="文本框 2"/>
          <p:cNvSpPr txBox="1"/>
          <p:nvPr/>
        </p:nvSpPr>
        <p:spPr>
          <a:xfrm>
            <a:off x="3223203" y="945267"/>
            <a:ext cx="1455675" cy="738664"/>
          </a:xfrm>
          <a:prstGeom prst="rect">
            <a:avLst/>
          </a:prstGeom>
          <a:solidFill>
            <a:schemeClr val="accent1">
              <a:lumMod val="40000"/>
              <a:lumOff val="60000"/>
            </a:schemeClr>
          </a:solidFill>
        </p:spPr>
        <p:txBody>
          <a:bodyPr wrap="square" rtlCol="0">
            <a:spAutoFit/>
          </a:bodyPr>
          <a:lstStyle/>
          <a:p>
            <a:pPr algn="ctr"/>
            <a:r>
              <a:rPr lang="en-US" altLang="zh-CN" sz="1400" dirty="0"/>
              <a:t>SIMD thread scheduler</a:t>
            </a:r>
            <a:r>
              <a:rPr lang="zh-CN" altLang="en-US" sz="1400" dirty="0"/>
              <a:t> </a:t>
            </a:r>
            <a:r>
              <a:rPr lang="en-US" altLang="zh-CN" sz="1400" dirty="0"/>
              <a:t>(Warp</a:t>
            </a:r>
            <a:r>
              <a:rPr lang="zh-CN" altLang="en-US" sz="1400" dirty="0"/>
              <a:t> </a:t>
            </a:r>
            <a:r>
              <a:rPr lang="en-US" altLang="zh-CN" sz="1400" dirty="0"/>
              <a:t>scheduler)</a:t>
            </a:r>
            <a:endParaRPr lang="zh-CN" alt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42</a:t>
            </a:r>
            <a:endParaRPr sz="1200">
              <a:latin typeface="Times New Roman" panose="02020603050405020304"/>
              <a:cs typeface="Times New Roman" panose="02020603050405020304"/>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a:cs typeface="Times New Roman" panose="02020603050405020304"/>
              </a:rPr>
              <a:t> </a:t>
            </a:r>
            <a:endParaRPr sz="1200" dirty="0">
              <a:latin typeface="Times New Roman" panose="02020603050405020304"/>
              <a:cs typeface="Times New Roman" panose="02020603050405020304"/>
            </a:endParaRPr>
          </a:p>
        </p:txBody>
      </p:sp>
      <p:sp>
        <p:nvSpPr>
          <p:cNvPr id="4" name="object 4"/>
          <p:cNvSpPr/>
          <p:nvPr/>
        </p:nvSpPr>
        <p:spPr>
          <a:xfrm>
            <a:off x="3059810" y="93344"/>
            <a:ext cx="2691638" cy="484784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92999" y="5092073"/>
            <a:ext cx="7706995" cy="1397819"/>
          </a:xfrm>
          <a:prstGeom prst="rect">
            <a:avLst/>
          </a:prstGeom>
        </p:spPr>
        <p:txBody>
          <a:bodyPr vert="horz" wrap="square" lIns="0" tIns="12700" rIns="0" bIns="0" rtlCol="0">
            <a:spAutoFit/>
          </a:bodyPr>
          <a:lstStyle/>
          <a:p>
            <a:pPr marL="12700" marR="5080" algn="just">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4.16 </a:t>
            </a:r>
            <a:r>
              <a:rPr sz="1800" b="1" spc="-5" dirty="0">
                <a:latin typeface="Arial" panose="020B0604020202020204" pitchFamily="34" charset="0"/>
                <a:cs typeface="Arial" panose="020B0604020202020204" pitchFamily="34" charset="0"/>
              </a:rPr>
              <a:t>Scheduling </a:t>
            </a:r>
            <a:r>
              <a:rPr sz="1800" b="1" dirty="0">
                <a:latin typeface="Arial" panose="020B0604020202020204" pitchFamily="34" charset="0"/>
                <a:cs typeface="Arial" panose="020B0604020202020204" pitchFamily="34" charset="0"/>
              </a:rPr>
              <a:t>of </a:t>
            </a:r>
            <a:r>
              <a:rPr sz="1800" b="1" spc="-10" dirty="0">
                <a:latin typeface="Arial" panose="020B0604020202020204" pitchFamily="34" charset="0"/>
                <a:cs typeface="Arial" panose="020B0604020202020204" pitchFamily="34" charset="0"/>
              </a:rPr>
              <a:t>threads </a:t>
            </a:r>
            <a:r>
              <a:rPr sz="1800" b="1" dirty="0">
                <a:latin typeface="Arial" panose="020B0604020202020204" pitchFamily="34" charset="0"/>
                <a:cs typeface="Arial" panose="020B0604020202020204" pitchFamily="34" charset="0"/>
              </a:rPr>
              <a:t>of </a:t>
            </a:r>
            <a:r>
              <a:rPr sz="1800" b="1" spc="-5" dirty="0">
                <a:latin typeface="Arial" panose="020B0604020202020204" pitchFamily="34" charset="0"/>
                <a:cs typeface="Arial" panose="020B0604020202020204" pitchFamily="34" charset="0"/>
              </a:rPr>
              <a:t>SIMD instructions. </a:t>
            </a:r>
            <a:r>
              <a:rPr sz="1800" dirty="0">
                <a:latin typeface="Arial" panose="020B0604020202020204" pitchFamily="34" charset="0"/>
                <a:cs typeface="Arial" panose="020B0604020202020204" pitchFamily="34" charset="0"/>
              </a:rPr>
              <a:t>The scheduler </a:t>
            </a:r>
            <a:r>
              <a:rPr sz="1800" spc="-5" dirty="0">
                <a:latin typeface="Arial" panose="020B0604020202020204" pitchFamily="34" charset="0"/>
                <a:cs typeface="Arial" panose="020B0604020202020204" pitchFamily="34" charset="0"/>
              </a:rPr>
              <a:t>selects </a:t>
            </a:r>
            <a:r>
              <a:rPr sz="1800" dirty="0">
                <a:latin typeface="Arial" panose="020B0604020202020204" pitchFamily="34" charset="0"/>
                <a:cs typeface="Arial" panose="020B0604020202020204" pitchFamily="34" charset="0"/>
              </a:rPr>
              <a:t>a  ready thread of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instructions and </a:t>
            </a:r>
            <a:r>
              <a:rPr sz="1800" spc="-5" dirty="0">
                <a:latin typeface="Arial" panose="020B0604020202020204" pitchFamily="34" charset="0"/>
                <a:cs typeface="Arial" panose="020B0604020202020204" pitchFamily="34" charset="0"/>
              </a:rPr>
              <a:t>issues </a:t>
            </a:r>
            <a:r>
              <a:rPr sz="1800" dirty="0">
                <a:latin typeface="Arial" panose="020B0604020202020204" pitchFamily="34" charset="0"/>
                <a:cs typeface="Arial" panose="020B0604020202020204" pitchFamily="34" charset="0"/>
              </a:rPr>
              <a:t>an instruction synchronously to all</a:t>
            </a:r>
            <a:r>
              <a:rPr sz="1800" spc="-9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Lanes executing 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thread. Because threads </a:t>
            </a:r>
            <a:r>
              <a:rPr sz="1800" spc="-5" dirty="0">
                <a:latin typeface="Arial" panose="020B0604020202020204" pitchFamily="34" charset="0"/>
                <a:cs typeface="Arial" panose="020B0604020202020204" pitchFamily="34" charset="0"/>
              </a:rPr>
              <a:t>of SIMD </a:t>
            </a:r>
            <a:r>
              <a:rPr sz="1800" dirty="0">
                <a:latin typeface="Arial" panose="020B0604020202020204" pitchFamily="34" charset="0"/>
                <a:cs typeface="Arial" panose="020B0604020202020204" pitchFamily="34" charset="0"/>
              </a:rPr>
              <a:t>instructions are  independent, the scheduler </a:t>
            </a:r>
            <a:r>
              <a:rPr sz="1800" spc="-5" dirty="0">
                <a:latin typeface="Arial" panose="020B0604020202020204" pitchFamily="34" charset="0"/>
                <a:cs typeface="Arial" panose="020B0604020202020204" pitchFamily="34" charset="0"/>
              </a:rPr>
              <a:t>may </a:t>
            </a:r>
            <a:r>
              <a:rPr sz="1800" dirty="0">
                <a:latin typeface="Arial" panose="020B0604020202020204" pitchFamily="34" charset="0"/>
                <a:cs typeface="Arial" panose="020B0604020202020204" pitchFamily="34" charset="0"/>
              </a:rPr>
              <a:t>select a </a:t>
            </a:r>
            <a:r>
              <a:rPr sz="1800" spc="-5" dirty="0">
                <a:latin typeface="Arial" panose="020B0604020202020204" pitchFamily="34" charset="0"/>
                <a:cs typeface="Arial" panose="020B0604020202020204" pitchFamily="34" charset="0"/>
              </a:rPr>
              <a:t>different SIMD </a:t>
            </a:r>
            <a:r>
              <a:rPr sz="1800" dirty="0">
                <a:latin typeface="Arial" panose="020B0604020202020204" pitchFamily="34" charset="0"/>
                <a:cs typeface="Arial" panose="020B0604020202020204" pitchFamily="34" charset="0"/>
              </a:rPr>
              <a:t>thread each</a:t>
            </a:r>
            <a:r>
              <a:rPr sz="1800" spc="-5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time.</a:t>
            </a: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9085" y="143256"/>
            <a:ext cx="8508376" cy="504825"/>
          </a:xfrm>
          <a:prstGeom prst="rect">
            <a:avLst/>
          </a:prstGeom>
        </p:spPr>
        <p:txBody>
          <a:bodyPr vert="horz" wrap="square" lIns="0" tIns="12700" rIns="0" bIns="0" rtlCol="0">
            <a:spAutoFit/>
          </a:bodyPr>
          <a:lstStyle/>
          <a:p>
            <a:pPr marL="12700">
              <a:lnSpc>
                <a:spcPct val="100000"/>
              </a:lnSpc>
              <a:spcBef>
                <a:spcPts val="100"/>
              </a:spcBef>
            </a:pPr>
            <a:r>
              <a:rPr sz="3200" spc="-5" dirty="0"/>
              <a:t>NVIDIA GPU memory structures</a:t>
            </a:r>
          </a:p>
        </p:txBody>
      </p:sp>
      <p:sp>
        <p:nvSpPr>
          <p:cNvPr id="3" name="object 3"/>
          <p:cNvSpPr txBox="1"/>
          <p:nvPr/>
        </p:nvSpPr>
        <p:spPr>
          <a:xfrm>
            <a:off x="330200" y="856610"/>
            <a:ext cx="8166734" cy="5779146"/>
          </a:xfrm>
          <a:prstGeom prst="rect">
            <a:avLst/>
          </a:prstGeom>
        </p:spPr>
        <p:txBody>
          <a:bodyPr vert="horz" wrap="square" lIns="0" tIns="86995" rIns="0" bIns="0" rtlCol="0">
            <a:spAutoFit/>
          </a:bodyPr>
          <a:lstStyle/>
          <a:p>
            <a:pPr marL="355600" indent="-343535">
              <a:lnSpc>
                <a:spcPct val="100000"/>
              </a:lnSpc>
              <a:spcBef>
                <a:spcPts val="68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Each </a:t>
            </a:r>
            <a:r>
              <a:rPr sz="2400" spc="-5" dirty="0">
                <a:solidFill>
                  <a:schemeClr val="accent5">
                    <a:lumMod val="75000"/>
                  </a:schemeClr>
                </a:solidFill>
                <a:latin typeface="Arial" panose="020B0604020202020204" pitchFamily="34" charset="0"/>
                <a:cs typeface="Arial" panose="020B0604020202020204" pitchFamily="34" charset="0"/>
              </a:rPr>
              <a:t>SIMD </a:t>
            </a:r>
            <a:r>
              <a:rPr sz="2400" dirty="0">
                <a:solidFill>
                  <a:schemeClr val="accent5">
                    <a:lumMod val="75000"/>
                  </a:schemeClr>
                </a:solidFill>
                <a:latin typeface="Arial" panose="020B0604020202020204" pitchFamily="34" charset="0"/>
                <a:cs typeface="Arial" panose="020B0604020202020204" pitchFamily="34" charset="0"/>
              </a:rPr>
              <a:t>Lane</a:t>
            </a:r>
            <a:r>
              <a:rPr lang="en-US" sz="2400" dirty="0">
                <a:solidFill>
                  <a:schemeClr val="accent5">
                    <a:lumMod val="75000"/>
                  </a:schemeClr>
                </a:solidFill>
                <a:latin typeface="Arial" panose="020B0604020202020204" pitchFamily="34" charset="0"/>
                <a:cs typeface="Arial" panose="020B0604020202020204" pitchFamily="34" charset="0"/>
              </a:rPr>
              <a:t> (CUDA Thread)</a:t>
            </a:r>
            <a:r>
              <a:rPr sz="2400" dirty="0">
                <a:solidFill>
                  <a:schemeClr val="accent5">
                    <a:lumMod val="75000"/>
                  </a:schemeClr>
                </a:solidFill>
                <a:latin typeface="Arial" panose="020B0604020202020204" pitchFamily="34" charset="0"/>
                <a:cs typeface="Arial" panose="020B0604020202020204" pitchFamily="34" charset="0"/>
              </a:rPr>
              <a:t> </a:t>
            </a:r>
            <a:r>
              <a:rPr sz="2400" spc="-5" dirty="0">
                <a:solidFill>
                  <a:schemeClr val="accent5">
                    <a:lumMod val="75000"/>
                  </a:schemeClr>
                </a:solidFill>
                <a:latin typeface="Arial" panose="020B0604020202020204" pitchFamily="34" charset="0"/>
                <a:cs typeface="Arial" panose="020B0604020202020204" pitchFamily="34" charset="0"/>
              </a:rPr>
              <a:t>has </a:t>
            </a:r>
            <a:r>
              <a:rPr sz="2400" dirty="0">
                <a:solidFill>
                  <a:schemeClr val="accent5">
                    <a:lumMod val="75000"/>
                  </a:schemeClr>
                </a:solidFill>
                <a:latin typeface="Arial" panose="020B0604020202020204" pitchFamily="34" charset="0"/>
                <a:cs typeface="Arial" panose="020B0604020202020204" pitchFamily="34" charset="0"/>
              </a:rPr>
              <a:t>private section of </a:t>
            </a:r>
            <a:r>
              <a:rPr sz="2400" i="1" dirty="0">
                <a:solidFill>
                  <a:schemeClr val="accent5">
                    <a:lumMod val="75000"/>
                  </a:schemeClr>
                </a:solidFill>
                <a:latin typeface="Arial" panose="020B0604020202020204" pitchFamily="34" charset="0"/>
                <a:cs typeface="Arial" panose="020B0604020202020204" pitchFamily="34" charset="0"/>
              </a:rPr>
              <a:t>off-chip</a:t>
            </a:r>
            <a:r>
              <a:rPr sz="2400" i="1" spc="-105" dirty="0">
                <a:solidFill>
                  <a:schemeClr val="accent5">
                    <a:lumMod val="75000"/>
                  </a:schemeClr>
                </a:solidFill>
                <a:latin typeface="Arial" panose="020B0604020202020204" pitchFamily="34" charset="0"/>
                <a:cs typeface="Arial" panose="020B0604020202020204" pitchFamily="34" charset="0"/>
              </a:rPr>
              <a:t> </a:t>
            </a:r>
            <a:r>
              <a:rPr sz="2400" spc="-10" dirty="0">
                <a:solidFill>
                  <a:schemeClr val="accent5">
                    <a:lumMod val="75000"/>
                  </a:schemeClr>
                </a:solidFill>
                <a:latin typeface="Arial" panose="020B0604020202020204" pitchFamily="34" charset="0"/>
                <a:cs typeface="Arial" panose="020B0604020202020204" pitchFamily="34" charset="0"/>
              </a:rPr>
              <a:t>DRAM</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50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“Private </a:t>
            </a:r>
            <a:r>
              <a:rPr sz="2000" spc="-5" dirty="0">
                <a:solidFill>
                  <a:schemeClr val="accent5">
                    <a:lumMod val="75000"/>
                  </a:schemeClr>
                </a:solidFill>
                <a:latin typeface="Arial" panose="020B0604020202020204" pitchFamily="34" charset="0"/>
                <a:cs typeface="Arial" panose="020B0604020202020204" pitchFamily="34" charset="0"/>
              </a:rPr>
              <a:t>memory”, </a:t>
            </a:r>
            <a:r>
              <a:rPr sz="2000" dirty="0">
                <a:solidFill>
                  <a:schemeClr val="accent5">
                    <a:lumMod val="75000"/>
                  </a:schemeClr>
                </a:solidFill>
                <a:latin typeface="Arial" panose="020B0604020202020204" pitchFamily="34" charset="0"/>
                <a:cs typeface="Arial" panose="020B0604020202020204" pitchFamily="34" charset="0"/>
              </a:rPr>
              <a:t>not </a:t>
            </a:r>
            <a:r>
              <a:rPr sz="2000" spc="-5" dirty="0">
                <a:solidFill>
                  <a:schemeClr val="accent5">
                    <a:lumMod val="75000"/>
                  </a:schemeClr>
                </a:solidFill>
                <a:latin typeface="Arial" panose="020B0604020202020204" pitchFamily="34" charset="0"/>
                <a:cs typeface="Arial" panose="020B0604020202020204" pitchFamily="34" charset="0"/>
              </a:rPr>
              <a:t>shared </a:t>
            </a:r>
            <a:r>
              <a:rPr sz="2000" dirty="0">
                <a:solidFill>
                  <a:schemeClr val="accent5">
                    <a:lumMod val="75000"/>
                  </a:schemeClr>
                </a:solidFill>
                <a:latin typeface="Arial" panose="020B0604020202020204" pitchFamily="34" charset="0"/>
                <a:cs typeface="Arial" panose="020B0604020202020204" pitchFamily="34" charset="0"/>
              </a:rPr>
              <a:t>by any other</a:t>
            </a:r>
            <a:r>
              <a:rPr sz="2000" spc="-130"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lanes</a:t>
            </a:r>
            <a:r>
              <a:rPr lang="en-US" sz="2000" dirty="0">
                <a:solidFill>
                  <a:schemeClr val="accent5">
                    <a:lumMod val="75000"/>
                  </a:schemeClr>
                </a:solidFill>
                <a:latin typeface="Arial" panose="020B0604020202020204" pitchFamily="34" charset="0"/>
                <a:cs typeface="Arial" panose="020B0604020202020204" pitchFamily="34" charset="0"/>
              </a:rPr>
              <a:t> (CUDA Thread)</a:t>
            </a:r>
            <a:endParaRPr sz="2000"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48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Contains </a:t>
            </a:r>
            <a:r>
              <a:rPr sz="2000" spc="-5" dirty="0">
                <a:solidFill>
                  <a:schemeClr val="accent5">
                    <a:lumMod val="75000"/>
                  </a:schemeClr>
                </a:solidFill>
                <a:latin typeface="Arial" panose="020B0604020202020204" pitchFamily="34" charset="0"/>
                <a:cs typeface="Arial" panose="020B0604020202020204" pitchFamily="34" charset="0"/>
              </a:rPr>
              <a:t>stack frame, </a:t>
            </a:r>
            <a:r>
              <a:rPr sz="2000" dirty="0">
                <a:solidFill>
                  <a:schemeClr val="accent5">
                    <a:lumMod val="75000"/>
                  </a:schemeClr>
                </a:solidFill>
                <a:latin typeface="Arial" panose="020B0604020202020204" pitchFamily="34" charset="0"/>
                <a:cs typeface="Arial" panose="020B0604020202020204" pitchFamily="34" charset="0"/>
              </a:rPr>
              <a:t>register</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spc="-5" dirty="0">
                <a:solidFill>
                  <a:schemeClr val="accent5">
                    <a:lumMod val="75000"/>
                  </a:schemeClr>
                </a:solidFill>
                <a:latin typeface="Arial" panose="020B0604020202020204" pitchFamily="34" charset="0"/>
                <a:cs typeface="Arial" panose="020B0604020202020204" pitchFamily="34" charset="0"/>
              </a:rPr>
              <a:t>spilling</a:t>
            </a:r>
            <a:r>
              <a:rPr sz="2000" dirty="0">
                <a:solidFill>
                  <a:schemeClr val="accent5">
                    <a:lumMod val="75000"/>
                  </a:schemeClr>
                </a:solidFill>
                <a:latin typeface="Arial" panose="020B0604020202020204" pitchFamily="34" charset="0"/>
                <a:cs typeface="Arial" panose="020B0604020202020204" pitchFamily="34" charset="0"/>
              </a:rPr>
              <a:t>, and private</a:t>
            </a:r>
            <a:r>
              <a:rPr sz="2000" spc="-15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variables</a:t>
            </a:r>
            <a:r>
              <a:rPr lang="en-US" sz="2000" dirty="0">
                <a:solidFill>
                  <a:schemeClr val="accent5">
                    <a:lumMod val="75000"/>
                  </a:schemeClr>
                </a:solidFill>
                <a:latin typeface="Arial" panose="020B0604020202020204" pitchFamily="34" charset="0"/>
                <a:cs typeface="Arial" panose="020B0604020202020204" pitchFamily="34" charset="0"/>
              </a:rPr>
              <a:t> that don’t fit in the registers.</a:t>
            </a:r>
            <a:endParaRPr sz="2000"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48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Recent GPUs </a:t>
            </a:r>
            <a:r>
              <a:rPr sz="2000" spc="-5" dirty="0">
                <a:solidFill>
                  <a:schemeClr val="accent5">
                    <a:lumMod val="75000"/>
                  </a:schemeClr>
                </a:solidFill>
                <a:latin typeface="Arial" panose="020B0604020202020204" pitchFamily="34" charset="0"/>
                <a:cs typeface="Arial" panose="020B0604020202020204" pitchFamily="34" charset="0"/>
              </a:rPr>
              <a:t>cache</a:t>
            </a:r>
            <a:r>
              <a:rPr lang="en-US" sz="2000" spc="-5" dirty="0">
                <a:solidFill>
                  <a:schemeClr val="accent5">
                    <a:lumMod val="75000"/>
                  </a:schemeClr>
                </a:solidFill>
                <a:latin typeface="Arial" panose="020B0604020202020204" pitchFamily="34" charset="0"/>
                <a:cs typeface="Arial" panose="020B0604020202020204" pitchFamily="34" charset="0"/>
              </a:rPr>
              <a:t> this private memory</a:t>
            </a:r>
            <a:r>
              <a:rPr sz="2000" spc="-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in L1 and L2</a:t>
            </a:r>
            <a:r>
              <a:rPr sz="2000" spc="-4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caches</a:t>
            </a:r>
          </a:p>
          <a:p>
            <a:pPr marL="355600" indent="-343535">
              <a:lnSpc>
                <a:spcPct val="100000"/>
              </a:lnSpc>
              <a:spcBef>
                <a:spcPts val="56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Each </a:t>
            </a:r>
            <a:r>
              <a:rPr sz="2400" spc="-5" dirty="0">
                <a:solidFill>
                  <a:schemeClr val="accent5">
                    <a:lumMod val="75000"/>
                  </a:schemeClr>
                </a:solidFill>
                <a:latin typeface="Arial" panose="020B0604020202020204" pitchFamily="34" charset="0"/>
                <a:cs typeface="Arial" panose="020B0604020202020204" pitchFamily="34" charset="0"/>
              </a:rPr>
              <a:t>multithreaded </a:t>
            </a:r>
            <a:r>
              <a:rPr sz="2400" dirty="0">
                <a:solidFill>
                  <a:schemeClr val="accent5">
                    <a:lumMod val="75000"/>
                  </a:schemeClr>
                </a:solidFill>
                <a:latin typeface="Arial" panose="020B0604020202020204" pitchFamily="34" charset="0"/>
                <a:cs typeface="Arial" panose="020B0604020202020204" pitchFamily="34" charset="0"/>
              </a:rPr>
              <a:t>SIMD processor also </a:t>
            </a:r>
            <a:r>
              <a:rPr sz="2400" spc="-5" dirty="0">
                <a:solidFill>
                  <a:schemeClr val="accent5">
                    <a:lumMod val="75000"/>
                  </a:schemeClr>
                </a:solidFill>
                <a:latin typeface="Arial" panose="020B0604020202020204" pitchFamily="34" charset="0"/>
                <a:cs typeface="Arial" panose="020B0604020202020204" pitchFamily="34" charset="0"/>
              </a:rPr>
              <a:t>has </a:t>
            </a:r>
            <a:r>
              <a:rPr sz="2400" dirty="0">
                <a:solidFill>
                  <a:schemeClr val="accent5">
                    <a:lumMod val="75000"/>
                  </a:schemeClr>
                </a:solidFill>
                <a:latin typeface="Arial" panose="020B0604020202020204" pitchFamily="34" charset="0"/>
                <a:cs typeface="Arial" panose="020B0604020202020204" pitchFamily="34" charset="0"/>
              </a:rPr>
              <a:t>local </a:t>
            </a:r>
            <a:r>
              <a:rPr sz="2400" spc="-10" dirty="0">
                <a:solidFill>
                  <a:schemeClr val="accent5">
                    <a:lumMod val="75000"/>
                  </a:schemeClr>
                </a:solidFill>
                <a:latin typeface="Arial" panose="020B0604020202020204" pitchFamily="34" charset="0"/>
                <a:cs typeface="Arial" panose="020B0604020202020204" pitchFamily="34" charset="0"/>
              </a:rPr>
              <a:t>memory</a:t>
            </a:r>
            <a:r>
              <a:rPr lang="en-US" sz="2400" spc="-10" dirty="0">
                <a:solidFill>
                  <a:schemeClr val="accent5">
                    <a:lumMod val="75000"/>
                  </a:schemeClr>
                </a:solidFill>
                <a:latin typeface="Arial" panose="020B0604020202020204" pitchFamily="34" charset="0"/>
                <a:cs typeface="Arial" panose="020B0604020202020204" pitchFamily="34" charset="0"/>
              </a:rPr>
              <a:t> (</a:t>
            </a:r>
            <a:r>
              <a:rPr lang="en-US" sz="2400" spc="-10" dirty="0">
                <a:solidFill>
                  <a:srgbClr val="FF0000"/>
                </a:solidFill>
                <a:latin typeface="Arial" panose="020B0604020202020204" pitchFamily="34" charset="0"/>
                <a:cs typeface="Arial" panose="020B0604020202020204" pitchFamily="34" charset="0"/>
              </a:rPr>
              <a:t>Shared Memory</a:t>
            </a:r>
            <a:r>
              <a:rPr lang="en-US" sz="2400" spc="-10" dirty="0">
                <a:solidFill>
                  <a:schemeClr val="accent5">
                    <a:lumMod val="75000"/>
                  </a:schemeClr>
                </a:solidFill>
                <a:latin typeface="Arial" panose="020B0604020202020204" pitchFamily="34" charset="0"/>
                <a:cs typeface="Arial" panose="020B0604020202020204" pitchFamily="34" charset="0"/>
              </a:rPr>
              <a:t>)</a:t>
            </a:r>
            <a:r>
              <a:rPr sz="2400" spc="-35" dirty="0">
                <a:solidFill>
                  <a:schemeClr val="accent5">
                    <a:lumMod val="75000"/>
                  </a:schemeClr>
                </a:solidFill>
                <a:latin typeface="Arial" panose="020B0604020202020204" pitchFamily="34" charset="0"/>
                <a:cs typeface="Arial" panose="020B0604020202020204" pitchFamily="34" charset="0"/>
              </a:rPr>
              <a:t> </a:t>
            </a:r>
            <a:r>
              <a:rPr sz="2400" dirty="0">
                <a:solidFill>
                  <a:schemeClr val="accent5">
                    <a:lumMod val="75000"/>
                  </a:schemeClr>
                </a:solidFill>
                <a:latin typeface="Arial" panose="020B0604020202020204" pitchFamily="34" charset="0"/>
                <a:cs typeface="Arial" panose="020B0604020202020204" pitchFamily="34" charset="0"/>
              </a:rPr>
              <a:t>that</a:t>
            </a:r>
            <a:r>
              <a:rPr lang="en-US" sz="2400" dirty="0">
                <a:solidFill>
                  <a:schemeClr val="accent5">
                    <a:lumMod val="75000"/>
                  </a:schemeClr>
                </a:solidFill>
                <a:latin typeface="Arial" panose="020B0604020202020204" pitchFamily="34" charset="0"/>
                <a:cs typeface="Arial" panose="020B0604020202020204" pitchFamily="34" charset="0"/>
              </a:rPr>
              <a:t> </a:t>
            </a:r>
            <a:r>
              <a:rPr sz="2400" spc="-5" dirty="0">
                <a:solidFill>
                  <a:schemeClr val="accent5">
                    <a:lumMod val="75000"/>
                  </a:schemeClr>
                </a:solidFill>
                <a:latin typeface="Arial" panose="020B0604020202020204" pitchFamily="34" charset="0"/>
                <a:cs typeface="Arial" panose="020B0604020202020204" pitchFamily="34" charset="0"/>
              </a:rPr>
              <a:t>is</a:t>
            </a:r>
            <a:r>
              <a:rPr sz="2400" spc="-10" dirty="0">
                <a:solidFill>
                  <a:schemeClr val="accent5">
                    <a:lumMod val="75000"/>
                  </a:schemeClr>
                </a:solidFill>
                <a:latin typeface="Arial" panose="020B0604020202020204" pitchFamily="34" charset="0"/>
                <a:cs typeface="Arial" panose="020B0604020202020204" pitchFamily="34" charset="0"/>
              </a:rPr>
              <a:t> </a:t>
            </a:r>
            <a:r>
              <a:rPr sz="2400" i="1" dirty="0">
                <a:solidFill>
                  <a:schemeClr val="accent5">
                    <a:lumMod val="75000"/>
                  </a:schemeClr>
                </a:solidFill>
                <a:latin typeface="Arial" panose="020B0604020202020204" pitchFamily="34" charset="0"/>
                <a:cs typeface="Arial" panose="020B0604020202020204" pitchFamily="34" charset="0"/>
              </a:rPr>
              <a:t>on-chip</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655"/>
              </a:spcBef>
              <a:buChar char="–"/>
              <a:tabLst>
                <a:tab pos="756920" algn="l"/>
              </a:tabLst>
            </a:pPr>
            <a:r>
              <a:rPr sz="2000" spc="-5" dirty="0">
                <a:solidFill>
                  <a:schemeClr val="accent5">
                    <a:lumMod val="75000"/>
                  </a:schemeClr>
                </a:solidFill>
                <a:latin typeface="Arial" panose="020B0604020202020204" pitchFamily="34" charset="0"/>
                <a:cs typeface="Arial" panose="020B0604020202020204" pitchFamily="34" charset="0"/>
              </a:rPr>
              <a:t>Shared by SIMD lanes / threads </a:t>
            </a:r>
            <a:r>
              <a:rPr sz="2000" i="1" spc="-5" dirty="0">
                <a:solidFill>
                  <a:schemeClr val="accent5">
                    <a:lumMod val="75000"/>
                  </a:schemeClr>
                </a:solidFill>
                <a:latin typeface="Arial" panose="020B0604020202020204" pitchFamily="34" charset="0"/>
                <a:cs typeface="Arial" panose="020B0604020202020204" pitchFamily="34" charset="0"/>
              </a:rPr>
              <a:t>within a </a:t>
            </a:r>
            <a:r>
              <a:rPr sz="2000" i="1" dirty="0">
                <a:solidFill>
                  <a:schemeClr val="accent5">
                    <a:lumMod val="75000"/>
                  </a:schemeClr>
                </a:solidFill>
                <a:latin typeface="Arial" panose="020B0604020202020204" pitchFamily="34" charset="0"/>
                <a:cs typeface="Arial" panose="020B0604020202020204" pitchFamily="34" charset="0"/>
              </a:rPr>
              <a:t>block</a:t>
            </a:r>
            <a:r>
              <a:rPr sz="2000" i="1" spc="20" dirty="0">
                <a:solidFill>
                  <a:schemeClr val="accent5">
                    <a:lumMod val="75000"/>
                  </a:schemeClr>
                </a:solidFill>
                <a:latin typeface="Arial" panose="020B0604020202020204" pitchFamily="34" charset="0"/>
                <a:cs typeface="Arial" panose="020B0604020202020204" pitchFamily="34" charset="0"/>
              </a:rPr>
              <a:t> </a:t>
            </a:r>
            <a:r>
              <a:rPr sz="2000" i="1" spc="-5" dirty="0">
                <a:solidFill>
                  <a:schemeClr val="accent5">
                    <a:lumMod val="75000"/>
                  </a:schemeClr>
                </a:solidFill>
                <a:latin typeface="Arial" panose="020B0604020202020204" pitchFamily="34" charset="0"/>
                <a:cs typeface="Arial" panose="020B0604020202020204" pitchFamily="34" charset="0"/>
              </a:rPr>
              <a:t>only</a:t>
            </a:r>
            <a:endParaRPr lang="en-US" sz="2000" i="1" spc="-5"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655"/>
              </a:spcBef>
              <a:buChar char="–"/>
              <a:tabLst>
                <a:tab pos="756920" algn="l"/>
              </a:tabLst>
            </a:pPr>
            <a:r>
              <a:rPr lang="en-US" sz="2000" spc="-5" dirty="0">
                <a:solidFill>
                  <a:schemeClr val="accent5">
                    <a:lumMod val="75000"/>
                  </a:schemeClr>
                </a:solidFill>
                <a:latin typeface="Arial" panose="020B0604020202020204" pitchFamily="34" charset="0"/>
                <a:cs typeface="Arial" panose="020B0604020202020204" pitchFamily="34" charset="0"/>
              </a:rPr>
              <a:t>Latency is 100</a:t>
            </a:r>
            <a:r>
              <a:rPr lang="en-US" altLang="zh-CN" sz="2000" spc="-5" dirty="0">
                <a:solidFill>
                  <a:schemeClr val="accent5">
                    <a:lumMod val="75000"/>
                  </a:schemeClr>
                </a:solidFill>
                <a:latin typeface="Arial" panose="020B0604020202020204" pitchFamily="34" charset="0"/>
                <a:cs typeface="Arial" panose="020B0604020202020204" pitchFamily="34" charset="0"/>
              </a:rPr>
              <a:t>x lower than GPU Memory. </a:t>
            </a:r>
          </a:p>
          <a:p>
            <a:pPr marL="756285" lvl="1" indent="-287020">
              <a:lnSpc>
                <a:spcPct val="100000"/>
              </a:lnSpc>
              <a:spcBef>
                <a:spcPts val="655"/>
              </a:spcBef>
              <a:buChar char="–"/>
              <a:tabLst>
                <a:tab pos="756920" algn="l"/>
              </a:tabLst>
            </a:pPr>
            <a:r>
              <a:rPr lang="en-US" sz="2000" spc="-5" dirty="0">
                <a:solidFill>
                  <a:schemeClr val="accent5">
                    <a:lumMod val="75000"/>
                  </a:schemeClr>
                </a:solidFill>
                <a:latin typeface="Arial" panose="020B0604020202020204" pitchFamily="34" charset="0"/>
                <a:cs typeface="Arial" panose="020B0604020202020204" pitchFamily="34" charset="0"/>
              </a:rPr>
              <a:t>Threads can access data in </a:t>
            </a:r>
            <a:r>
              <a:rPr lang="en-US" sz="2000" dirty="0">
                <a:solidFill>
                  <a:schemeClr val="accent5">
                    <a:lumMod val="75000"/>
                  </a:schemeClr>
                </a:solidFill>
                <a:latin typeface="Arial" panose="020B0604020202020204" pitchFamily="34" charset="0"/>
                <a:cs typeface="Arial" panose="020B0604020202020204" pitchFamily="34" charset="0"/>
              </a:rPr>
              <a:t>local</a:t>
            </a:r>
            <a:r>
              <a:rPr lang="en-US" sz="2000" spc="-5" dirty="0">
                <a:solidFill>
                  <a:schemeClr val="accent5">
                    <a:lumMod val="75000"/>
                  </a:schemeClr>
                </a:solidFill>
                <a:latin typeface="Arial" panose="020B0604020202020204" pitchFamily="34" charset="0"/>
                <a:cs typeface="Arial" panose="020B0604020202020204" pitchFamily="34" charset="0"/>
              </a:rPr>
              <a:t> memory loaded from global memory by other threads within the same thread block</a:t>
            </a:r>
            <a:endParaRPr sz="2000" spc="-5" dirty="0">
              <a:solidFill>
                <a:schemeClr val="accent5">
                  <a:lumMod val="75000"/>
                </a:schemeClr>
              </a:solidFill>
              <a:latin typeface="Arial" panose="020B0604020202020204" pitchFamily="34" charset="0"/>
              <a:cs typeface="Arial" panose="020B0604020202020204" pitchFamily="34" charset="0"/>
            </a:endParaRPr>
          </a:p>
          <a:p>
            <a:pPr marL="355600" indent="-343535">
              <a:lnSpc>
                <a:spcPct val="100000"/>
              </a:lnSpc>
              <a:spcBef>
                <a:spcPts val="59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The </a:t>
            </a:r>
            <a:r>
              <a:rPr sz="2400" i="1" dirty="0">
                <a:solidFill>
                  <a:schemeClr val="accent5">
                    <a:lumMod val="75000"/>
                  </a:schemeClr>
                </a:solidFill>
                <a:latin typeface="Arial" panose="020B0604020202020204" pitchFamily="34" charset="0"/>
                <a:cs typeface="Arial" panose="020B0604020202020204" pitchFamily="34" charset="0"/>
              </a:rPr>
              <a:t>off-chip </a:t>
            </a:r>
            <a:r>
              <a:rPr sz="2400" spc="-10" dirty="0">
                <a:solidFill>
                  <a:schemeClr val="accent5">
                    <a:lumMod val="75000"/>
                  </a:schemeClr>
                </a:solidFill>
                <a:latin typeface="Arial" panose="020B0604020202020204" pitchFamily="34" charset="0"/>
                <a:cs typeface="Arial" panose="020B0604020202020204" pitchFamily="34" charset="0"/>
              </a:rPr>
              <a:t>memory </a:t>
            </a:r>
            <a:r>
              <a:rPr sz="2400" dirty="0">
                <a:solidFill>
                  <a:schemeClr val="accent5">
                    <a:lumMod val="75000"/>
                  </a:schemeClr>
                </a:solidFill>
                <a:latin typeface="Arial" panose="020B0604020202020204" pitchFamily="34" charset="0"/>
                <a:cs typeface="Arial" panose="020B0604020202020204" pitchFamily="34" charset="0"/>
              </a:rPr>
              <a:t>shared </a:t>
            </a:r>
            <a:r>
              <a:rPr sz="2400" spc="-5" dirty="0">
                <a:solidFill>
                  <a:schemeClr val="accent5">
                    <a:lumMod val="75000"/>
                  </a:schemeClr>
                </a:solidFill>
                <a:latin typeface="Arial" panose="020B0604020202020204" pitchFamily="34" charset="0"/>
                <a:cs typeface="Arial" panose="020B0604020202020204" pitchFamily="34" charset="0"/>
              </a:rPr>
              <a:t>by </a:t>
            </a:r>
            <a:r>
              <a:rPr sz="2400" dirty="0">
                <a:solidFill>
                  <a:schemeClr val="accent5">
                    <a:lumMod val="75000"/>
                  </a:schemeClr>
                </a:solidFill>
                <a:latin typeface="Arial" panose="020B0604020202020204" pitchFamily="34" charset="0"/>
                <a:cs typeface="Arial" panose="020B0604020202020204" pitchFamily="34" charset="0"/>
              </a:rPr>
              <a:t>SIMD processors is</a:t>
            </a:r>
            <a:r>
              <a:rPr sz="2400" spc="-35" dirty="0">
                <a:solidFill>
                  <a:schemeClr val="accent5">
                    <a:lumMod val="75000"/>
                  </a:schemeClr>
                </a:solidFill>
                <a:latin typeface="Arial" panose="020B0604020202020204" pitchFamily="34" charset="0"/>
                <a:cs typeface="Arial" panose="020B0604020202020204" pitchFamily="34" charset="0"/>
              </a:rPr>
              <a:t> </a:t>
            </a:r>
            <a:r>
              <a:rPr sz="2400" i="1" spc="-5" dirty="0">
                <a:solidFill>
                  <a:schemeClr val="accent5">
                    <a:lumMod val="75000"/>
                  </a:schemeClr>
                </a:solidFill>
                <a:latin typeface="Arial" panose="020B0604020202020204" pitchFamily="34" charset="0"/>
                <a:cs typeface="Arial" panose="020B0604020202020204" pitchFamily="34" charset="0"/>
              </a:rPr>
              <a:t>GPU</a:t>
            </a:r>
            <a:endParaRPr sz="2400" dirty="0">
              <a:solidFill>
                <a:schemeClr val="accent5">
                  <a:lumMod val="75000"/>
                </a:schemeClr>
              </a:solidFill>
              <a:latin typeface="Arial" panose="020B0604020202020204" pitchFamily="34" charset="0"/>
              <a:cs typeface="Arial" panose="020B0604020202020204" pitchFamily="34" charset="0"/>
            </a:endParaRPr>
          </a:p>
          <a:p>
            <a:pPr marL="355600">
              <a:lnSpc>
                <a:spcPct val="100000"/>
              </a:lnSpc>
            </a:pPr>
            <a:r>
              <a:rPr lang="en-US" sz="2400" dirty="0">
                <a:solidFill>
                  <a:schemeClr val="accent5">
                    <a:lumMod val="75000"/>
                  </a:schemeClr>
                </a:solidFill>
                <a:latin typeface="Arial" panose="020B0604020202020204" pitchFamily="34" charset="0"/>
                <a:cs typeface="Arial" panose="020B0604020202020204" pitchFamily="34" charset="0"/>
              </a:rPr>
              <a:t>m</a:t>
            </a:r>
            <a:r>
              <a:rPr sz="2400" dirty="0">
                <a:solidFill>
                  <a:schemeClr val="accent5">
                    <a:lumMod val="75000"/>
                  </a:schemeClr>
                </a:solidFill>
                <a:latin typeface="Arial" panose="020B0604020202020204" pitchFamily="34" charset="0"/>
                <a:cs typeface="Arial" panose="020B0604020202020204" pitchFamily="34" charset="0"/>
              </a:rPr>
              <a:t>emory</a:t>
            </a:r>
            <a:r>
              <a:rPr lang="zh-CN" altLang="en-US" sz="2400" dirty="0">
                <a:solidFill>
                  <a:schemeClr val="accent5">
                    <a:lumMod val="75000"/>
                  </a:schemeClr>
                </a:solidFill>
                <a:latin typeface="Arial" panose="020B0604020202020204" pitchFamily="34" charset="0"/>
                <a:cs typeface="Arial" panose="020B0604020202020204" pitchFamily="34" charset="0"/>
              </a:rPr>
              <a:t> </a:t>
            </a:r>
            <a:r>
              <a:rPr lang="en-US" altLang="zh-CN" sz="2400" dirty="0">
                <a:solidFill>
                  <a:schemeClr val="accent5">
                    <a:lumMod val="75000"/>
                  </a:schemeClr>
                </a:solidFill>
                <a:latin typeface="Arial" panose="020B0604020202020204" pitchFamily="34" charset="0"/>
                <a:cs typeface="Arial" panose="020B0604020202020204" pitchFamily="34" charset="0"/>
              </a:rPr>
              <a:t>(</a:t>
            </a:r>
            <a:r>
              <a:rPr lang="en-US" altLang="zh-CN" sz="2400" dirty="0">
                <a:solidFill>
                  <a:srgbClr val="FF0000"/>
                </a:solidFill>
                <a:latin typeface="Arial" panose="020B0604020202020204" pitchFamily="34" charset="0"/>
                <a:cs typeface="Arial" panose="020B0604020202020204" pitchFamily="34" charset="0"/>
              </a:rPr>
              <a:t>Global</a:t>
            </a:r>
            <a:r>
              <a:rPr lang="zh-CN" altLang="en-US" sz="2400" dirty="0">
                <a:solidFill>
                  <a:srgbClr val="FF0000"/>
                </a:solidFill>
                <a:latin typeface="Arial" panose="020B0604020202020204" pitchFamily="34" charset="0"/>
                <a:cs typeface="Arial" panose="020B0604020202020204" pitchFamily="34" charset="0"/>
              </a:rPr>
              <a:t> </a:t>
            </a:r>
            <a:r>
              <a:rPr lang="en-US" altLang="zh-CN" sz="2400" dirty="0">
                <a:solidFill>
                  <a:srgbClr val="FF0000"/>
                </a:solidFill>
                <a:latin typeface="Arial" panose="020B0604020202020204" pitchFamily="34" charset="0"/>
                <a:cs typeface="Arial" panose="020B0604020202020204" pitchFamily="34" charset="0"/>
              </a:rPr>
              <a:t>memory</a:t>
            </a:r>
            <a:r>
              <a:rPr lang="en-US" altLang="zh-CN" sz="2400" dirty="0">
                <a:solidFill>
                  <a:schemeClr val="accent5">
                    <a:lumMod val="75000"/>
                  </a:schemeClr>
                </a:solidFill>
                <a:latin typeface="Arial" panose="020B0604020202020204" pitchFamily="34" charset="0"/>
                <a:cs typeface="Arial" panose="020B0604020202020204" pitchFamily="34" charset="0"/>
              </a:rPr>
              <a:t>)</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a:lnSpc>
                <a:spcPct val="100000"/>
              </a:lnSpc>
              <a:spcBef>
                <a:spcPts val="655"/>
              </a:spcBef>
              <a:buChar char="–"/>
              <a:tabLst>
                <a:tab pos="756920" algn="l"/>
              </a:tabLst>
            </a:pPr>
            <a:r>
              <a:rPr sz="2000" spc="-5" dirty="0">
                <a:solidFill>
                  <a:schemeClr val="accent5">
                    <a:lumMod val="75000"/>
                  </a:schemeClr>
                </a:solidFill>
                <a:latin typeface="Arial" panose="020B0604020202020204" pitchFamily="34" charset="0"/>
                <a:cs typeface="Arial" panose="020B0604020202020204" pitchFamily="34" charset="0"/>
              </a:rPr>
              <a:t>Host </a:t>
            </a:r>
            <a:r>
              <a:rPr sz="2000" spc="-10" dirty="0">
                <a:solidFill>
                  <a:schemeClr val="accent5">
                    <a:lumMod val="75000"/>
                  </a:schemeClr>
                </a:solidFill>
                <a:latin typeface="Arial" panose="020B0604020202020204" pitchFamily="34" charset="0"/>
                <a:cs typeface="Arial" panose="020B0604020202020204" pitchFamily="34" charset="0"/>
              </a:rPr>
              <a:t>can </a:t>
            </a:r>
            <a:r>
              <a:rPr sz="2000" spc="-5" dirty="0">
                <a:solidFill>
                  <a:schemeClr val="accent5">
                    <a:lumMod val="75000"/>
                  </a:schemeClr>
                </a:solidFill>
                <a:latin typeface="Arial" panose="020B0604020202020204" pitchFamily="34" charset="0"/>
                <a:cs typeface="Arial" panose="020B0604020202020204" pitchFamily="34" charset="0"/>
              </a:rPr>
              <a:t>read and write GPU</a:t>
            </a:r>
            <a:r>
              <a:rPr sz="2000" spc="20" dirty="0">
                <a:solidFill>
                  <a:schemeClr val="accent5">
                    <a:lumMod val="75000"/>
                  </a:schemeClr>
                </a:solidFill>
                <a:latin typeface="Arial" panose="020B0604020202020204" pitchFamily="34" charset="0"/>
                <a:cs typeface="Arial" panose="020B0604020202020204" pitchFamily="34" charset="0"/>
              </a:rPr>
              <a:t> </a:t>
            </a:r>
            <a:r>
              <a:rPr sz="2000" spc="-10" dirty="0">
                <a:solidFill>
                  <a:schemeClr val="accent5">
                    <a:lumMod val="75000"/>
                  </a:schemeClr>
                </a:solidFill>
                <a:latin typeface="Arial" panose="020B0604020202020204" pitchFamily="34" charset="0"/>
                <a:cs typeface="Arial" panose="020B0604020202020204" pitchFamily="34" charset="0"/>
              </a:rPr>
              <a:t>memory</a:t>
            </a:r>
            <a:endParaRPr sz="2000" dirty="0">
              <a:solidFill>
                <a:schemeClr val="accent5">
                  <a:lumMod val="75000"/>
                </a:schemeClr>
              </a:solidFill>
              <a:latin typeface="Arial" panose="020B0604020202020204" pitchFamily="34" charset="0"/>
              <a:cs typeface="Arial" panose="020B0604020202020204" pitchFamily="34" charset="0"/>
            </a:endParaRPr>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6" name="object 6"/>
          <p:cNvSpPr txBox="1"/>
          <p:nvPr/>
        </p:nvSpPr>
        <p:spPr>
          <a:xfrm>
            <a:off x="8576436" y="6406218"/>
            <a:ext cx="2286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a:cs typeface="Times New Roman" panose="02020603050405020304"/>
              </a:rPr>
              <a:t>72</a:t>
            </a:fld>
            <a:endParaRPr sz="1200">
              <a:latin typeface="Times New Roman" panose="02020603050405020304"/>
              <a:cs typeface="Times New Roman" panose="020206030504050203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55</a:t>
            </a:r>
            <a:endParaRPr sz="1200">
              <a:latin typeface="Times New Roman" panose="02020603050405020304"/>
              <a:cs typeface="Times New Roman" panose="02020603050405020304"/>
            </a:endParaRPr>
          </a:p>
        </p:txBody>
      </p:sp>
      <p:sp>
        <p:nvSpPr>
          <p:cNvPr id="3" name="object 3"/>
          <p:cNvSpPr/>
          <p:nvPr/>
        </p:nvSpPr>
        <p:spPr>
          <a:xfrm>
            <a:off x="1884933" y="116586"/>
            <a:ext cx="5073650" cy="4441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9915" y="4908245"/>
            <a:ext cx="5275885"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4.18 GPU Memory</a:t>
            </a:r>
            <a:r>
              <a:rPr sz="1800" b="1" spc="-70" dirty="0">
                <a:latin typeface="Arial" panose="020B0604020202020204" pitchFamily="34" charset="0"/>
                <a:cs typeface="Arial" panose="020B0604020202020204" pitchFamily="34" charset="0"/>
              </a:rPr>
              <a:t> </a:t>
            </a:r>
            <a:r>
              <a:rPr sz="1800" b="1" spc="-5" dirty="0">
                <a:latin typeface="Arial" panose="020B0604020202020204" pitchFamily="34" charset="0"/>
                <a:cs typeface="Arial" panose="020B0604020202020204" pitchFamily="34" charset="0"/>
              </a:rPr>
              <a:t>structures.</a:t>
            </a:r>
            <a:endParaRPr sz="1800" dirty="0">
              <a:latin typeface="Arial" panose="020B0604020202020204" pitchFamily="34" charset="0"/>
              <a:cs typeface="Arial" panose="020B0604020202020204" pitchFamily="34" charset="0"/>
            </a:endParaRPr>
          </a:p>
        </p:txBody>
      </p:sp>
      <p:sp>
        <p:nvSpPr>
          <p:cNvPr id="5" name="object 5"/>
          <p:cNvSpPr txBox="1"/>
          <p:nvPr/>
        </p:nvSpPr>
        <p:spPr>
          <a:xfrm>
            <a:off x="489915" y="5182870"/>
            <a:ext cx="7959493" cy="1420902"/>
          </a:xfrm>
          <a:prstGeom prst="rect">
            <a:avLst/>
          </a:prstGeom>
        </p:spPr>
        <p:txBody>
          <a:bodyPr vert="horz" wrap="square" lIns="0" tIns="12700" rIns="0" bIns="0" rtlCol="0">
            <a:spAutoFit/>
          </a:bodyPr>
          <a:lstStyle/>
          <a:p>
            <a:pPr marL="299085" indent="-287020">
              <a:lnSpc>
                <a:spcPct val="100000"/>
              </a:lnSpc>
              <a:spcBef>
                <a:spcPts val="100"/>
              </a:spcBef>
              <a:buFont typeface="Arial" panose="020B0604020202020204"/>
              <a:buChar char="•"/>
              <a:tabLst>
                <a:tab pos="299085" algn="l"/>
                <a:tab pos="299720" algn="l"/>
              </a:tabLst>
            </a:pPr>
            <a:r>
              <a:rPr sz="1800" i="1" u="sng" spc="-5" dirty="0">
                <a:uFill>
                  <a:solidFill>
                    <a:srgbClr val="000000"/>
                  </a:solidFill>
                </a:uFill>
                <a:latin typeface="Arial" panose="020B0604020202020204" pitchFamily="34" charset="0"/>
                <a:cs typeface="Arial" panose="020B0604020202020204" pitchFamily="34" charset="0"/>
              </a:rPr>
              <a:t>GPU Memory</a:t>
            </a:r>
            <a:r>
              <a:rPr sz="1800" i="1" spc="-5" dirty="0">
                <a:latin typeface="Arial" panose="020B0604020202020204" pitchFamily="34" charset="0"/>
                <a:cs typeface="Arial" panose="020B0604020202020204" pitchFamily="34" charset="0"/>
              </a:rPr>
              <a:t> </a:t>
            </a:r>
            <a:r>
              <a:rPr lang="en-US" sz="1800" i="1" spc="-5" dirty="0">
                <a:latin typeface="Arial" panose="020B0604020202020204" pitchFamily="34" charset="0"/>
                <a:cs typeface="Arial" panose="020B0604020202020204" pitchFamily="34" charset="0"/>
              </a:rPr>
              <a:t>(</a:t>
            </a:r>
            <a:r>
              <a:rPr lang="en-US" sz="1800" i="1" spc="-5" dirty="0">
                <a:solidFill>
                  <a:srgbClr val="FF0000"/>
                </a:solidFill>
                <a:latin typeface="Arial" panose="020B0604020202020204" pitchFamily="34" charset="0"/>
                <a:cs typeface="Arial" panose="020B0604020202020204" pitchFamily="34" charset="0"/>
              </a:rPr>
              <a:t>Global Memory</a:t>
            </a:r>
            <a:r>
              <a:rPr lang="en-US" sz="1800" i="1" spc="-5" dirty="0">
                <a:latin typeface="Arial" panose="020B0604020202020204" pitchFamily="34" charset="0"/>
                <a:cs typeface="Arial" panose="020B0604020202020204" pitchFamily="34" charset="0"/>
              </a:rPr>
              <a:t>)</a:t>
            </a:r>
            <a:r>
              <a:rPr sz="1800" dirty="0">
                <a:latin typeface="Arial" panose="020B0604020202020204" pitchFamily="34" charset="0"/>
                <a:cs typeface="Arial" panose="020B0604020202020204" pitchFamily="34" charset="0"/>
              </a:rPr>
              <a:t> shared by all </a:t>
            </a:r>
            <a:r>
              <a:rPr sz="1800" spc="-5" dirty="0">
                <a:latin typeface="Arial" panose="020B0604020202020204" pitchFamily="34" charset="0"/>
                <a:cs typeface="Arial" panose="020B0604020202020204" pitchFamily="34" charset="0"/>
              </a:rPr>
              <a:t>Grids </a:t>
            </a:r>
            <a:r>
              <a:rPr sz="1800" dirty="0">
                <a:latin typeface="Arial" panose="020B0604020202020204" pitchFamily="34" charset="0"/>
                <a:cs typeface="Arial" panose="020B0604020202020204" pitchFamily="34" charset="0"/>
              </a:rPr>
              <a:t>(vectorized</a:t>
            </a:r>
            <a:r>
              <a:rPr sz="1800" spc="-2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loops),</a:t>
            </a:r>
          </a:p>
          <a:p>
            <a:pPr marL="299085" marR="5080" indent="-287020">
              <a:lnSpc>
                <a:spcPct val="100000"/>
              </a:lnSpc>
              <a:buFont typeface="Arial" panose="020B0604020202020204"/>
              <a:buChar char="•"/>
              <a:tabLst>
                <a:tab pos="299085" algn="l"/>
                <a:tab pos="299720" algn="l"/>
              </a:tabLst>
            </a:pPr>
            <a:r>
              <a:rPr sz="1800" i="1" u="sng" dirty="0">
                <a:uFill>
                  <a:solidFill>
                    <a:srgbClr val="000000"/>
                  </a:solidFill>
                </a:uFill>
                <a:latin typeface="Arial" panose="020B0604020202020204" pitchFamily="34" charset="0"/>
                <a:cs typeface="Arial" panose="020B0604020202020204" pitchFamily="34" charset="0"/>
              </a:rPr>
              <a:t>Local </a:t>
            </a:r>
            <a:r>
              <a:rPr sz="1800" i="1" u="sng" spc="-5" dirty="0">
                <a:uFill>
                  <a:solidFill>
                    <a:srgbClr val="000000"/>
                  </a:solidFill>
                </a:uFill>
                <a:latin typeface="Arial" panose="020B0604020202020204" pitchFamily="34" charset="0"/>
                <a:cs typeface="Arial" panose="020B0604020202020204" pitchFamily="34" charset="0"/>
              </a:rPr>
              <a:t>Memory</a:t>
            </a:r>
            <a:r>
              <a:rPr lang="en-US" sz="1800" i="1" u="sng" spc="-5" dirty="0">
                <a:uFill>
                  <a:solidFill>
                    <a:srgbClr val="000000"/>
                  </a:solidFill>
                </a:uFill>
                <a:latin typeface="Arial" panose="020B0604020202020204" pitchFamily="34" charset="0"/>
                <a:cs typeface="Arial" panose="020B0604020202020204" pitchFamily="34" charset="0"/>
              </a:rPr>
              <a:t> (</a:t>
            </a:r>
            <a:r>
              <a:rPr lang="en-US" sz="1800" i="1" u="sng" spc="-5" dirty="0">
                <a:solidFill>
                  <a:srgbClr val="FF0000"/>
                </a:solidFill>
                <a:uFill>
                  <a:solidFill>
                    <a:srgbClr val="000000"/>
                  </a:solidFill>
                </a:uFill>
                <a:latin typeface="Arial" panose="020B0604020202020204" pitchFamily="34" charset="0"/>
                <a:cs typeface="Arial" panose="020B0604020202020204" pitchFamily="34" charset="0"/>
              </a:rPr>
              <a:t>Shared Memory</a:t>
            </a:r>
            <a:r>
              <a:rPr lang="en-US" sz="1800" i="1" u="sng" spc="-5" dirty="0">
                <a:uFill>
                  <a:solidFill>
                    <a:srgbClr val="000000"/>
                  </a:solidFill>
                </a:uFill>
                <a:latin typeface="Arial" panose="020B0604020202020204" pitchFamily="34" charset="0"/>
                <a:cs typeface="Arial" panose="020B0604020202020204" pitchFamily="34" charset="0"/>
              </a:rPr>
              <a:t>)</a:t>
            </a:r>
            <a:r>
              <a:rPr sz="1800" i="1"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shared by all threads </a:t>
            </a:r>
            <a:r>
              <a:rPr sz="1800" spc="-5" dirty="0">
                <a:latin typeface="Arial" panose="020B0604020202020204" pitchFamily="34" charset="0"/>
                <a:cs typeface="Arial" panose="020B0604020202020204" pitchFamily="34" charset="0"/>
              </a:rPr>
              <a:t>of SIMD </a:t>
            </a:r>
            <a:r>
              <a:rPr sz="1800" dirty="0">
                <a:latin typeface="Arial" panose="020B0604020202020204" pitchFamily="34" charset="0"/>
                <a:cs typeface="Arial" panose="020B0604020202020204" pitchFamily="34" charset="0"/>
              </a:rPr>
              <a:t>instructions within a</a:t>
            </a:r>
            <a:r>
              <a:rPr sz="1800" spc="-8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thread  block (body of a vectorized</a:t>
            </a:r>
            <a:r>
              <a:rPr sz="1800" spc="-3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loop).</a:t>
            </a:r>
          </a:p>
          <a:p>
            <a:pPr marL="299085" indent="-287020">
              <a:lnSpc>
                <a:spcPct val="100000"/>
              </a:lnSpc>
              <a:buFont typeface="Arial" panose="020B0604020202020204"/>
              <a:buChar char="•"/>
              <a:tabLst>
                <a:tab pos="299085" algn="l"/>
                <a:tab pos="299720" algn="l"/>
              </a:tabLst>
            </a:pPr>
            <a:r>
              <a:rPr sz="1800" i="1" u="sng" dirty="0">
                <a:uFill>
                  <a:solidFill>
                    <a:srgbClr val="000000"/>
                  </a:solidFill>
                </a:uFill>
                <a:latin typeface="Arial" panose="020B0604020202020204" pitchFamily="34" charset="0"/>
                <a:cs typeface="Arial" panose="020B0604020202020204" pitchFamily="34" charset="0"/>
              </a:rPr>
              <a:t>Private </a:t>
            </a:r>
            <a:r>
              <a:rPr sz="1800" i="1" u="sng" spc="-5" dirty="0">
                <a:uFill>
                  <a:solidFill>
                    <a:srgbClr val="000000"/>
                  </a:solidFill>
                </a:uFill>
                <a:latin typeface="Arial" panose="020B0604020202020204" pitchFamily="34" charset="0"/>
                <a:cs typeface="Arial" panose="020B0604020202020204" pitchFamily="34" charset="0"/>
              </a:rPr>
              <a:t>Memory</a:t>
            </a:r>
            <a:r>
              <a:rPr sz="1800" i="1"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private to a </a:t>
            </a:r>
            <a:r>
              <a:rPr sz="1800" spc="-5" dirty="0">
                <a:latin typeface="Arial" panose="020B0604020202020204" pitchFamily="34" charset="0"/>
                <a:cs typeface="Arial" panose="020B0604020202020204" pitchFamily="34" charset="0"/>
              </a:rPr>
              <a:t>single CUDA</a:t>
            </a:r>
            <a:r>
              <a:rPr sz="1800" spc="-9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thread.</a:t>
            </a:r>
          </a:p>
          <a:p>
            <a:pPr marL="2673985">
              <a:lnSpc>
                <a:spcPct val="100000"/>
              </a:lnSpc>
              <a:spcBef>
                <a:spcPts val="875"/>
              </a:spcBef>
            </a:pPr>
            <a:r>
              <a:rPr lang="en-US" sz="1200" spc="-10" dirty="0">
                <a:latin typeface="Arial" panose="020B0604020202020204" pitchFamily="34" charset="0"/>
                <a:cs typeface="Arial" panose="020B0604020202020204" pitchFamily="34" charset="0"/>
              </a:rPr>
              <a:t> </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47166" y="178321"/>
            <a:ext cx="7702242" cy="443865"/>
          </a:xfrm>
          <a:prstGeom prst="rect">
            <a:avLst/>
          </a:prstGeom>
        </p:spPr>
        <p:txBody>
          <a:bodyPr vert="horz" wrap="square" lIns="0" tIns="13335" rIns="0" bIns="0" rtlCol="0">
            <a:spAutoFit/>
          </a:bodyPr>
          <a:lstStyle/>
          <a:p>
            <a:pPr marL="12700">
              <a:lnSpc>
                <a:spcPct val="100000"/>
              </a:lnSpc>
              <a:spcBef>
                <a:spcPts val="105"/>
              </a:spcBef>
            </a:pPr>
            <a:r>
              <a:rPr sz="2800" spc="-5" dirty="0"/>
              <a:t>Terminology</a:t>
            </a:r>
            <a:r>
              <a:rPr lang="en-US" sz="2800" spc="-5" dirty="0"/>
              <a:t> (GPU hardware)</a:t>
            </a:r>
            <a:endParaRPr sz="2800" spc="-5" dirty="0"/>
          </a:p>
        </p:txBody>
      </p:sp>
      <p:sp>
        <p:nvSpPr>
          <p:cNvPr id="4" name="object 4"/>
          <p:cNvSpPr txBox="1"/>
          <p:nvPr/>
        </p:nvSpPr>
        <p:spPr>
          <a:xfrm>
            <a:off x="330200" y="772776"/>
            <a:ext cx="8437880" cy="5697714"/>
          </a:xfrm>
          <a:prstGeom prst="rect">
            <a:avLst/>
          </a:prstGeom>
        </p:spPr>
        <p:txBody>
          <a:bodyPr vert="horz" wrap="square" lIns="0" tIns="100330" rIns="0" bIns="0" rtlCol="0">
            <a:spAutoFit/>
          </a:bodyPr>
          <a:lstStyle/>
          <a:p>
            <a:pPr marL="355600" indent="-343535">
              <a:lnSpc>
                <a:spcPct val="100000"/>
              </a:lnSpc>
              <a:spcBef>
                <a:spcPts val="790"/>
              </a:spcBef>
              <a:buClr>
                <a:srgbClr val="0033CC"/>
              </a:buClr>
              <a:buSzPct val="59000"/>
              <a:buFont typeface="Wingdings" panose="05000000000000000000"/>
              <a:buChar char=""/>
              <a:tabLst>
                <a:tab pos="355600" algn="l"/>
                <a:tab pos="356235" algn="l"/>
              </a:tabLst>
            </a:pPr>
            <a:r>
              <a:rPr sz="2800" i="1" spc="-5" dirty="0">
                <a:solidFill>
                  <a:srgbClr val="003399"/>
                </a:solidFill>
                <a:latin typeface="Arial" panose="020B0604020202020204"/>
                <a:cs typeface="Arial" panose="020B0604020202020204"/>
              </a:rPr>
              <a:t>Threads of SIMD</a:t>
            </a:r>
            <a:r>
              <a:rPr sz="2800" i="1" spc="25" dirty="0">
                <a:solidFill>
                  <a:srgbClr val="003399"/>
                </a:solidFill>
                <a:latin typeface="Arial" panose="020B0604020202020204"/>
                <a:cs typeface="Arial" panose="020B0604020202020204"/>
              </a:rPr>
              <a:t> </a:t>
            </a:r>
            <a:r>
              <a:rPr sz="2800" i="1" dirty="0">
                <a:solidFill>
                  <a:srgbClr val="003399"/>
                </a:solidFill>
                <a:latin typeface="Arial" panose="020B0604020202020204"/>
                <a:cs typeface="Arial" panose="020B0604020202020204"/>
              </a:rPr>
              <a:t>instructions</a:t>
            </a:r>
            <a:r>
              <a:rPr lang="en-US" sz="2800" i="1" dirty="0">
                <a:solidFill>
                  <a:srgbClr val="003399"/>
                </a:solidFill>
                <a:latin typeface="Arial" panose="020B0604020202020204"/>
                <a:cs typeface="Arial" panose="020B0604020202020204"/>
              </a:rPr>
              <a:t> </a:t>
            </a:r>
            <a:endParaRPr sz="2800" dirty="0">
              <a:latin typeface="Arial" panose="020B0604020202020204"/>
              <a:cs typeface="Arial" panose="020B0604020202020204"/>
            </a:endParaRPr>
          </a:p>
          <a:p>
            <a:pPr marL="756285" lvl="1" indent="-287020">
              <a:lnSpc>
                <a:spcPct val="100000"/>
              </a:lnSpc>
              <a:spcBef>
                <a:spcPts val="50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Each has its own</a:t>
            </a:r>
            <a:r>
              <a:rPr sz="2000" spc="-6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PC</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Thread scheduler uses scoreboard to</a:t>
            </a:r>
            <a:r>
              <a:rPr sz="2000" spc="-15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dispatch</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No data dependencies between</a:t>
            </a:r>
            <a:r>
              <a:rPr sz="2000" spc="-1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threads!</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Keeps track of up </a:t>
            </a:r>
            <a:r>
              <a:rPr sz="2000" spc="-5" dirty="0">
                <a:solidFill>
                  <a:srgbClr val="0033CC"/>
                </a:solidFill>
                <a:latin typeface="Arial" panose="020B0604020202020204"/>
                <a:cs typeface="Arial" panose="020B0604020202020204"/>
              </a:rPr>
              <a:t>to </a:t>
            </a:r>
            <a:r>
              <a:rPr lang="en-US" sz="2000" spc="-5" dirty="0">
                <a:solidFill>
                  <a:srgbClr val="0033CC"/>
                </a:solidFill>
                <a:latin typeface="Arial" panose="020B0604020202020204"/>
                <a:cs typeface="Arial" panose="020B0604020202020204"/>
              </a:rPr>
              <a:t>e.g. </a:t>
            </a:r>
            <a:r>
              <a:rPr sz="2000" dirty="0">
                <a:solidFill>
                  <a:srgbClr val="0033CC"/>
                </a:solidFill>
                <a:latin typeface="Arial" panose="020B0604020202020204"/>
                <a:cs typeface="Arial" panose="020B0604020202020204"/>
              </a:rPr>
              <a:t>48 threads of SIMD</a:t>
            </a:r>
            <a:r>
              <a:rPr sz="2000" spc="-16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instructions</a:t>
            </a:r>
            <a:endParaRPr sz="2000" dirty="0">
              <a:latin typeface="Arial" panose="020B0604020202020204"/>
              <a:cs typeface="Arial" panose="020B0604020202020204"/>
            </a:endParaRPr>
          </a:p>
          <a:p>
            <a:pPr marL="1155700" lvl="2" indent="-229235">
              <a:lnSpc>
                <a:spcPct val="100000"/>
              </a:lnSpc>
              <a:spcBef>
                <a:spcPts val="445"/>
              </a:spcBef>
              <a:buClr>
                <a:srgbClr val="0033CC"/>
              </a:buClr>
              <a:buSzPct val="50000"/>
              <a:buFont typeface="Wingdings" panose="05000000000000000000"/>
              <a:buChar char=""/>
              <a:tabLst>
                <a:tab pos="1155700" algn="l"/>
                <a:tab pos="1156335" algn="l"/>
              </a:tabLst>
            </a:pPr>
            <a:r>
              <a:rPr sz="1800" spc="-5" dirty="0">
                <a:solidFill>
                  <a:srgbClr val="000066"/>
                </a:solidFill>
                <a:latin typeface="Arial" panose="020B0604020202020204"/>
                <a:cs typeface="Arial" panose="020B0604020202020204"/>
              </a:rPr>
              <a:t>Hides memory</a:t>
            </a:r>
            <a:r>
              <a:rPr sz="1800" spc="10" dirty="0">
                <a:solidFill>
                  <a:srgbClr val="000066"/>
                </a:solidFill>
                <a:latin typeface="Arial" panose="020B0604020202020204"/>
                <a:cs typeface="Arial" panose="020B0604020202020204"/>
              </a:rPr>
              <a:t> </a:t>
            </a:r>
            <a:r>
              <a:rPr sz="1800" spc="-5" dirty="0">
                <a:solidFill>
                  <a:srgbClr val="000066"/>
                </a:solidFill>
                <a:latin typeface="Arial" panose="020B0604020202020204"/>
                <a:cs typeface="Arial" panose="020B0604020202020204"/>
              </a:rPr>
              <a:t>latency</a:t>
            </a:r>
            <a:endParaRPr sz="1800" dirty="0">
              <a:latin typeface="Arial" panose="020B0604020202020204"/>
              <a:cs typeface="Arial" panose="020B0604020202020204"/>
            </a:endParaRPr>
          </a:p>
          <a:p>
            <a:pPr marL="355600" marR="5080" indent="-343535">
              <a:lnSpc>
                <a:spcPts val="3360"/>
              </a:lnSpc>
              <a:spcBef>
                <a:spcPts val="755"/>
              </a:spcBef>
              <a:buClr>
                <a:srgbClr val="0033CC"/>
              </a:buClr>
              <a:buSzPct val="59000"/>
              <a:buFont typeface="Wingdings" panose="05000000000000000000"/>
              <a:buChar char=""/>
              <a:tabLst>
                <a:tab pos="355600" algn="l"/>
                <a:tab pos="356235" algn="l"/>
              </a:tabLst>
            </a:pPr>
            <a:r>
              <a:rPr sz="2800" i="1" u="heavy" spc="-5" dirty="0">
                <a:solidFill>
                  <a:srgbClr val="003399"/>
                </a:solidFill>
                <a:uFill>
                  <a:solidFill>
                    <a:srgbClr val="003399"/>
                  </a:solidFill>
                </a:uFill>
                <a:latin typeface="Arial" panose="020B0604020202020204"/>
                <a:cs typeface="Arial" panose="020B0604020202020204"/>
              </a:rPr>
              <a:t>Thread block </a:t>
            </a:r>
            <a:r>
              <a:rPr sz="2800" i="1" u="heavy" dirty="0">
                <a:solidFill>
                  <a:srgbClr val="003399"/>
                </a:solidFill>
                <a:uFill>
                  <a:solidFill>
                    <a:srgbClr val="003399"/>
                  </a:solidFill>
                </a:uFill>
                <a:latin typeface="Arial" panose="020B0604020202020204"/>
                <a:cs typeface="Arial" panose="020B0604020202020204"/>
              </a:rPr>
              <a:t>scheduler</a:t>
            </a:r>
            <a:r>
              <a:rPr sz="2800" i="1" dirty="0">
                <a:solidFill>
                  <a:srgbClr val="003399"/>
                </a:solidFill>
                <a:latin typeface="Arial" panose="020B0604020202020204"/>
                <a:cs typeface="Arial" panose="020B0604020202020204"/>
              </a:rPr>
              <a:t> </a:t>
            </a:r>
            <a:endParaRPr lang="en-US" sz="2800" i="1" dirty="0">
              <a:solidFill>
                <a:srgbClr val="003399"/>
              </a:solidFill>
              <a:latin typeface="Arial" panose="020B0604020202020204"/>
              <a:cs typeface="Arial" panose="020B0604020202020204"/>
            </a:endParaRPr>
          </a:p>
          <a:p>
            <a:pPr marL="812800" marR="5080" lvl="1" indent="-343535">
              <a:lnSpc>
                <a:spcPts val="3360"/>
              </a:lnSpc>
              <a:spcBef>
                <a:spcPts val="755"/>
              </a:spcBef>
              <a:buClr>
                <a:srgbClr val="0033CC"/>
              </a:buClr>
              <a:buSzPct val="59000"/>
              <a:buFont typeface="Wingdings" panose="05000000000000000000"/>
              <a:buChar char=""/>
              <a:tabLst>
                <a:tab pos="355600" algn="l"/>
                <a:tab pos="356235" algn="l"/>
              </a:tabLst>
            </a:pPr>
            <a:r>
              <a:rPr lang="en-US" sz="2000" spc="-5" dirty="0">
                <a:solidFill>
                  <a:srgbClr val="003399"/>
                </a:solidFill>
                <a:latin typeface="Arial" panose="020B0604020202020204"/>
                <a:cs typeface="Arial" panose="020B0604020202020204"/>
              </a:rPr>
              <a:t>S</a:t>
            </a:r>
            <a:r>
              <a:rPr sz="2000" spc="-5" dirty="0">
                <a:solidFill>
                  <a:srgbClr val="003399"/>
                </a:solidFill>
                <a:latin typeface="Arial" panose="020B0604020202020204"/>
                <a:cs typeface="Arial" panose="020B0604020202020204"/>
              </a:rPr>
              <a:t>chedule thread </a:t>
            </a:r>
            <a:r>
              <a:rPr sz="2000" dirty="0">
                <a:solidFill>
                  <a:srgbClr val="003399"/>
                </a:solidFill>
                <a:latin typeface="Arial" panose="020B0604020202020204"/>
                <a:cs typeface="Arial" panose="020B0604020202020204"/>
              </a:rPr>
              <a:t>blocks  </a:t>
            </a:r>
            <a:r>
              <a:rPr sz="2000" spc="-5" dirty="0">
                <a:solidFill>
                  <a:srgbClr val="003399"/>
                </a:solidFill>
                <a:latin typeface="Arial" panose="020B0604020202020204"/>
                <a:cs typeface="Arial" panose="020B0604020202020204"/>
              </a:rPr>
              <a:t>to SIMD</a:t>
            </a:r>
            <a:r>
              <a:rPr sz="2000" spc="5"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processors</a:t>
            </a:r>
            <a:r>
              <a:rPr lang="en-US" sz="2000" spc="-5" dirty="0">
                <a:solidFill>
                  <a:srgbClr val="003399"/>
                </a:solidFill>
                <a:latin typeface="Arial" panose="020B0604020202020204"/>
                <a:cs typeface="Arial" panose="020B0604020202020204"/>
              </a:rPr>
              <a:t>, each thread block is split to </a:t>
            </a:r>
            <a:r>
              <a:rPr lang="en-US" sz="2000" spc="-5">
                <a:solidFill>
                  <a:schemeClr val="accent2">
                    <a:lumMod val="75000"/>
                  </a:schemeClr>
                </a:solidFill>
                <a:latin typeface="Arial" panose="020B0604020202020204"/>
                <a:cs typeface="Arial" panose="020B0604020202020204"/>
              </a:rPr>
              <a:t>warps</a:t>
            </a:r>
            <a:r>
              <a:rPr lang="en-US" sz="2000" spc="-5">
                <a:solidFill>
                  <a:srgbClr val="003399"/>
                </a:solidFill>
                <a:latin typeface="Arial" panose="020B0604020202020204"/>
                <a:cs typeface="Arial" panose="020B0604020202020204"/>
              </a:rPr>
              <a:t> (e</a:t>
            </a:r>
            <a:r>
              <a:rPr lang="en-US" sz="2000" spc="-5" dirty="0">
                <a:solidFill>
                  <a:srgbClr val="003399"/>
                </a:solidFill>
                <a:latin typeface="Arial" panose="020B0604020202020204"/>
                <a:cs typeface="Arial" panose="020B0604020202020204"/>
              </a:rPr>
              <a:t>.g. 32 CUDA threads </a:t>
            </a:r>
            <a:r>
              <a:rPr lang="en-US" altLang="zh-CN" sz="2000" spc="-5" dirty="0">
                <a:solidFill>
                  <a:srgbClr val="003399"/>
                </a:solidFill>
                <a:latin typeface="Arial" panose="020B0604020202020204"/>
                <a:cs typeface="Arial" panose="020B0604020202020204"/>
              </a:rPr>
              <a:t>per</a:t>
            </a:r>
            <a:r>
              <a:rPr lang="en-US" sz="2000" spc="-5" dirty="0">
                <a:solidFill>
                  <a:srgbClr val="003399"/>
                </a:solidFill>
                <a:latin typeface="Arial" panose="020B0604020202020204"/>
                <a:cs typeface="Arial" panose="020B0604020202020204"/>
              </a:rPr>
              <a:t> warp) and assigned to SIMD threads running on a SIMD processor.</a:t>
            </a:r>
            <a:endParaRPr sz="2000" dirty="0">
              <a:latin typeface="Arial" panose="020B0604020202020204"/>
              <a:cs typeface="Arial" panose="020B0604020202020204"/>
            </a:endParaRPr>
          </a:p>
          <a:p>
            <a:pPr marL="355600" indent="-343535">
              <a:lnSpc>
                <a:spcPct val="100000"/>
              </a:lnSpc>
              <a:spcBef>
                <a:spcPts val="560"/>
              </a:spcBef>
              <a:buClr>
                <a:srgbClr val="0033CC"/>
              </a:buClr>
              <a:buSzPct val="59000"/>
              <a:buFont typeface="Wingdings" panose="05000000000000000000"/>
              <a:buChar char=""/>
              <a:tabLst>
                <a:tab pos="355600" algn="l"/>
                <a:tab pos="356235" algn="l"/>
              </a:tabLst>
            </a:pPr>
            <a:r>
              <a:rPr sz="2800" spc="-5" dirty="0">
                <a:solidFill>
                  <a:srgbClr val="003399"/>
                </a:solidFill>
                <a:latin typeface="Arial" panose="020B0604020202020204"/>
                <a:cs typeface="Arial" panose="020B0604020202020204"/>
              </a:rPr>
              <a:t>Within </a:t>
            </a:r>
            <a:r>
              <a:rPr sz="2800" dirty="0">
                <a:solidFill>
                  <a:srgbClr val="003399"/>
                </a:solidFill>
                <a:latin typeface="Arial" panose="020B0604020202020204"/>
                <a:cs typeface="Arial" panose="020B0604020202020204"/>
              </a:rPr>
              <a:t>each </a:t>
            </a:r>
            <a:r>
              <a:rPr sz="2800" spc="-5" dirty="0">
                <a:solidFill>
                  <a:srgbClr val="003399"/>
                </a:solidFill>
                <a:latin typeface="Arial" panose="020B0604020202020204"/>
                <a:cs typeface="Arial" panose="020B0604020202020204"/>
              </a:rPr>
              <a:t>SIMD</a:t>
            </a:r>
            <a:r>
              <a:rPr sz="2800" spc="15" dirty="0">
                <a:solidFill>
                  <a:srgbClr val="003399"/>
                </a:solidFill>
                <a:latin typeface="Arial" panose="020B0604020202020204"/>
                <a:cs typeface="Arial" panose="020B0604020202020204"/>
              </a:rPr>
              <a:t> </a:t>
            </a:r>
            <a:r>
              <a:rPr sz="2800" dirty="0">
                <a:solidFill>
                  <a:srgbClr val="003399"/>
                </a:solidFill>
                <a:latin typeface="Arial" panose="020B0604020202020204"/>
                <a:cs typeface="Arial" panose="020B0604020202020204"/>
              </a:rPr>
              <a:t>processor:</a:t>
            </a:r>
            <a:endParaRPr sz="2800" dirty="0">
              <a:latin typeface="Arial" panose="020B0604020202020204"/>
              <a:cs typeface="Arial" panose="020B0604020202020204"/>
            </a:endParaRPr>
          </a:p>
          <a:p>
            <a:pPr marL="756285" lvl="1" indent="-287020">
              <a:lnSpc>
                <a:spcPct val="100000"/>
              </a:lnSpc>
              <a:spcBef>
                <a:spcPts val="595"/>
              </a:spcBef>
              <a:buClr>
                <a:srgbClr val="003399"/>
              </a:buClr>
              <a:buSzPct val="54000"/>
              <a:buFont typeface="Wingdings" panose="05000000000000000000"/>
              <a:buChar char=""/>
              <a:tabLst>
                <a:tab pos="756285" algn="l"/>
                <a:tab pos="756920" algn="l"/>
              </a:tabLst>
            </a:pPr>
            <a:r>
              <a:rPr lang="en-US" altLang="zh-CN" sz="2400" spc="-5" dirty="0">
                <a:solidFill>
                  <a:srgbClr val="0033CC"/>
                </a:solidFill>
                <a:latin typeface="Arial" panose="020B0604020202020204"/>
                <a:cs typeface="Arial" panose="020B0604020202020204"/>
              </a:rPr>
              <a:t>16</a:t>
            </a:r>
            <a:r>
              <a:rPr lang="zh-CN" altLang="en-US" sz="2400" spc="-5" dirty="0">
                <a:solidFill>
                  <a:srgbClr val="0033CC"/>
                </a:solidFill>
                <a:latin typeface="Arial" panose="020B0604020202020204"/>
                <a:cs typeface="Arial" panose="020B0604020202020204"/>
              </a:rPr>
              <a:t> </a:t>
            </a:r>
            <a:r>
              <a:rPr lang="en-US" altLang="zh-CN" sz="2400" spc="-5" dirty="0">
                <a:solidFill>
                  <a:srgbClr val="0033CC"/>
                </a:solidFill>
                <a:latin typeface="Arial" panose="020B0604020202020204"/>
                <a:cs typeface="Arial" panose="020B0604020202020204"/>
              </a:rPr>
              <a:t>or</a:t>
            </a:r>
            <a:r>
              <a:rPr lang="zh-CN" altLang="en-US" sz="2400" spc="-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32 SIMD</a:t>
            </a:r>
            <a:r>
              <a:rPr sz="2400" spc="-1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lanes</a:t>
            </a:r>
            <a:endParaRPr sz="2400" dirty="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spc="-5" dirty="0">
                <a:solidFill>
                  <a:srgbClr val="FF0000"/>
                </a:solidFill>
                <a:latin typeface="Arial" panose="020B0604020202020204"/>
                <a:cs typeface="Arial" panose="020B0604020202020204"/>
              </a:rPr>
              <a:t>Wide</a:t>
            </a:r>
            <a:r>
              <a:rPr sz="2400" spc="-5" dirty="0">
                <a:solidFill>
                  <a:srgbClr val="0033CC"/>
                </a:solidFill>
                <a:latin typeface="Arial" panose="020B0604020202020204"/>
                <a:cs typeface="Arial" panose="020B0604020202020204"/>
              </a:rPr>
              <a:t> and </a:t>
            </a:r>
            <a:r>
              <a:rPr sz="2400" spc="-5" dirty="0">
                <a:solidFill>
                  <a:srgbClr val="FF0000"/>
                </a:solidFill>
                <a:latin typeface="Arial" panose="020B0604020202020204"/>
                <a:cs typeface="Arial" panose="020B0604020202020204"/>
              </a:rPr>
              <a:t>shallow</a:t>
            </a:r>
            <a:r>
              <a:rPr sz="2400" spc="-5" dirty="0">
                <a:solidFill>
                  <a:srgbClr val="0033CC"/>
                </a:solidFill>
                <a:latin typeface="Arial" panose="020B0604020202020204"/>
                <a:cs typeface="Arial" panose="020B0604020202020204"/>
              </a:rPr>
              <a:t> compared </a:t>
            </a:r>
            <a:r>
              <a:rPr sz="2400" dirty="0">
                <a:solidFill>
                  <a:srgbClr val="0033CC"/>
                </a:solidFill>
                <a:latin typeface="Arial" panose="020B0604020202020204"/>
                <a:cs typeface="Arial" panose="020B0604020202020204"/>
              </a:rPr>
              <a:t>to </a:t>
            </a:r>
            <a:r>
              <a:rPr sz="2400" spc="-5" dirty="0">
                <a:solidFill>
                  <a:srgbClr val="0033CC"/>
                </a:solidFill>
                <a:latin typeface="Arial" panose="020B0604020202020204"/>
                <a:cs typeface="Arial" panose="020B0604020202020204"/>
              </a:rPr>
              <a:t>vector</a:t>
            </a:r>
            <a:r>
              <a:rPr sz="2400" spc="8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processors</a:t>
            </a:r>
            <a:endParaRPr sz="2400" dirty="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74847" y="94575"/>
            <a:ext cx="2838970" cy="599138"/>
          </a:xfrm>
          <a:prstGeom prst="rect">
            <a:avLst/>
          </a:prstGeom>
        </p:spPr>
        <p:txBody>
          <a:bodyPr vert="horz" wrap="square" lIns="0" tIns="12700" rIns="0" bIns="0" rtlCol="0">
            <a:spAutoFit/>
          </a:bodyPr>
          <a:lstStyle/>
          <a:p>
            <a:pPr marL="12700">
              <a:lnSpc>
                <a:spcPct val="100000"/>
              </a:lnSpc>
              <a:spcBef>
                <a:spcPts val="100"/>
              </a:spcBef>
            </a:pPr>
            <a:r>
              <a:rPr spc="-5" dirty="0"/>
              <a:t>Example</a:t>
            </a:r>
          </a:p>
        </p:txBody>
      </p:sp>
      <p:sp>
        <p:nvSpPr>
          <p:cNvPr id="4" name="object 4"/>
          <p:cNvSpPr txBox="1"/>
          <p:nvPr/>
        </p:nvSpPr>
        <p:spPr>
          <a:xfrm>
            <a:off x="763016" y="1078376"/>
            <a:ext cx="8062595" cy="2732405"/>
          </a:xfrm>
          <a:prstGeom prst="rect">
            <a:avLst/>
          </a:prstGeom>
        </p:spPr>
        <p:txBody>
          <a:bodyPr vert="horz" wrap="square" lIns="0" tIns="85725" rIns="0" bIns="0" rtlCol="0">
            <a:spAutoFit/>
          </a:bodyPr>
          <a:lstStyle/>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NVIDIA </a:t>
            </a:r>
            <a:r>
              <a:rPr sz="2400" dirty="0">
                <a:solidFill>
                  <a:srgbClr val="003399"/>
                </a:solidFill>
                <a:latin typeface="Arial" panose="020B0604020202020204"/>
                <a:cs typeface="Arial" panose="020B0604020202020204"/>
              </a:rPr>
              <a:t>GPU </a:t>
            </a:r>
            <a:r>
              <a:rPr sz="2400" spc="-5" dirty="0">
                <a:solidFill>
                  <a:srgbClr val="003399"/>
                </a:solidFill>
                <a:latin typeface="Arial" panose="020B0604020202020204"/>
                <a:cs typeface="Arial" panose="020B0604020202020204"/>
              </a:rPr>
              <a:t>has 32,768</a:t>
            </a:r>
            <a:r>
              <a:rPr sz="24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registers</a:t>
            </a:r>
            <a:endParaRPr sz="24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Divided </a:t>
            </a:r>
            <a:r>
              <a:rPr sz="2000" spc="-5" dirty="0">
                <a:solidFill>
                  <a:srgbClr val="0033CC"/>
                </a:solidFill>
                <a:latin typeface="Arial" panose="020B0604020202020204"/>
                <a:cs typeface="Arial" panose="020B0604020202020204"/>
              </a:rPr>
              <a:t>into </a:t>
            </a:r>
            <a:r>
              <a:rPr sz="2000" dirty="0">
                <a:solidFill>
                  <a:srgbClr val="0033CC"/>
                </a:solidFill>
                <a:latin typeface="Arial" panose="020B0604020202020204"/>
                <a:cs typeface="Arial" panose="020B0604020202020204"/>
              </a:rPr>
              <a:t>lanes</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A SIMD thread has up</a:t>
            </a:r>
            <a:r>
              <a:rPr sz="2000" spc="-8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to:</a:t>
            </a:r>
            <a:endParaRPr sz="2000" dirty="0">
              <a:latin typeface="Arial" panose="020B0604020202020204"/>
              <a:cs typeface="Arial" panose="020B0604020202020204"/>
            </a:endParaRPr>
          </a:p>
          <a:p>
            <a:pPr marL="1155700" lvl="2" indent="-229235">
              <a:lnSpc>
                <a:spcPct val="100000"/>
              </a:lnSpc>
              <a:spcBef>
                <a:spcPts val="485"/>
              </a:spcBef>
              <a:buClr>
                <a:srgbClr val="0033CC"/>
              </a:buClr>
              <a:buSzPct val="50000"/>
              <a:buFont typeface="Wingdings" panose="05000000000000000000"/>
              <a:buChar char=""/>
              <a:tabLst>
                <a:tab pos="1155700" algn="l"/>
                <a:tab pos="1156335" algn="l"/>
              </a:tabLst>
            </a:pPr>
            <a:r>
              <a:rPr sz="2000" dirty="0">
                <a:solidFill>
                  <a:srgbClr val="000066"/>
                </a:solidFill>
                <a:latin typeface="Arial" panose="020B0604020202020204"/>
                <a:cs typeface="Arial" panose="020B0604020202020204"/>
              </a:rPr>
              <a:t>64 vector registers of 32 32-bit</a:t>
            </a:r>
            <a:r>
              <a:rPr sz="2000" spc="-160"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elements</a:t>
            </a:r>
            <a:endParaRPr sz="2000" dirty="0">
              <a:latin typeface="Arial" panose="020B0604020202020204"/>
              <a:cs typeface="Arial" panose="020B0604020202020204"/>
            </a:endParaRPr>
          </a:p>
          <a:p>
            <a:pPr marL="1155700" lvl="2" indent="-229235">
              <a:lnSpc>
                <a:spcPct val="100000"/>
              </a:lnSpc>
              <a:spcBef>
                <a:spcPts val="480"/>
              </a:spcBef>
              <a:buClr>
                <a:srgbClr val="0033CC"/>
              </a:buClr>
              <a:buSzPct val="50000"/>
              <a:buFont typeface="Wingdings" panose="05000000000000000000"/>
              <a:buChar char=""/>
              <a:tabLst>
                <a:tab pos="1155700" algn="l"/>
                <a:tab pos="1156335" algn="l"/>
              </a:tabLst>
            </a:pPr>
            <a:r>
              <a:rPr sz="2000" dirty="0">
                <a:solidFill>
                  <a:srgbClr val="000066"/>
                </a:solidFill>
                <a:latin typeface="Arial" panose="020B0604020202020204"/>
                <a:cs typeface="Arial" panose="020B0604020202020204"/>
              </a:rPr>
              <a:t>32 vector registers of 32 64-bit</a:t>
            </a:r>
            <a:r>
              <a:rPr sz="2000" spc="-160"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elements</a:t>
            </a:r>
            <a:endParaRPr sz="2000" dirty="0">
              <a:latin typeface="Arial" panose="020B0604020202020204"/>
              <a:cs typeface="Arial" panose="020B0604020202020204"/>
            </a:endParaRPr>
          </a:p>
          <a:p>
            <a:pPr marL="355600" marR="5080" indent="-342900">
              <a:lnSpc>
                <a:spcPct val="100000"/>
              </a:lnSpc>
              <a:spcBef>
                <a:spcPts val="570"/>
              </a:spcBef>
              <a:buClr>
                <a:srgbClr val="0033CC"/>
              </a:buClr>
              <a:buSzPct val="60000"/>
              <a:buFont typeface="Wingdings" panose="05000000000000000000"/>
              <a:buChar char=""/>
              <a:tabLst>
                <a:tab pos="354965" algn="l"/>
                <a:tab pos="355600" algn="l"/>
              </a:tabLst>
            </a:pPr>
            <a:r>
              <a:rPr sz="2400" dirty="0">
                <a:solidFill>
                  <a:srgbClr val="003399"/>
                </a:solidFill>
                <a:latin typeface="Arial" panose="020B0604020202020204"/>
                <a:cs typeface="Arial" panose="020B0604020202020204"/>
              </a:rPr>
              <a:t>Fermi </a:t>
            </a:r>
            <a:r>
              <a:rPr sz="2400" spc="-5" dirty="0">
                <a:solidFill>
                  <a:srgbClr val="003399"/>
                </a:solidFill>
                <a:latin typeface="Arial" panose="020B0604020202020204"/>
                <a:cs typeface="Arial" panose="020B0604020202020204"/>
              </a:rPr>
              <a:t>has 16 physical </a:t>
            </a:r>
            <a:r>
              <a:rPr sz="2400" dirty="0">
                <a:solidFill>
                  <a:srgbClr val="003399"/>
                </a:solidFill>
                <a:latin typeface="Arial" panose="020B0604020202020204"/>
                <a:cs typeface="Arial" panose="020B0604020202020204"/>
              </a:rPr>
              <a:t>SIMD </a:t>
            </a:r>
            <a:r>
              <a:rPr sz="2400" spc="-5" dirty="0">
                <a:solidFill>
                  <a:srgbClr val="003399"/>
                </a:solidFill>
                <a:latin typeface="Arial" panose="020B0604020202020204"/>
                <a:cs typeface="Arial" panose="020B0604020202020204"/>
              </a:rPr>
              <a:t>lanes, each containing 2048  registers (2048 </a:t>
            </a:r>
            <a:r>
              <a:rPr sz="2400" dirty="0">
                <a:solidFill>
                  <a:srgbClr val="003399"/>
                </a:solidFill>
                <a:latin typeface="Arial" panose="020B0604020202020204"/>
                <a:cs typeface="Arial" panose="020B0604020202020204"/>
              </a:rPr>
              <a:t>x </a:t>
            </a:r>
            <a:r>
              <a:rPr sz="2400" spc="-5" dirty="0">
                <a:solidFill>
                  <a:srgbClr val="003399"/>
                </a:solidFill>
                <a:latin typeface="Arial" panose="020B0604020202020204"/>
                <a:cs typeface="Arial" panose="020B0604020202020204"/>
              </a:rPr>
              <a:t>16 </a:t>
            </a:r>
            <a:r>
              <a:rPr sz="2400" dirty="0">
                <a:solidFill>
                  <a:srgbClr val="003399"/>
                </a:solidFill>
                <a:latin typeface="Arial" panose="020B0604020202020204"/>
                <a:cs typeface="Arial" panose="020B0604020202020204"/>
              </a:rPr>
              <a:t>=</a:t>
            </a:r>
            <a:r>
              <a:rPr sz="2400" spc="2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32,768)</a:t>
            </a:r>
            <a:endParaRPr sz="2400" dirty="0">
              <a:latin typeface="Arial" panose="020B0604020202020204"/>
              <a:cs typeface="Arial" panose="020B0604020202020204"/>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47</a:t>
            </a:r>
            <a:endParaRPr sz="1200">
              <a:latin typeface="Times New Roman" panose="02020603050405020304"/>
              <a:cs typeface="Times New Roman" panose="02020603050405020304"/>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a:cs typeface="Times New Roman" panose="02020603050405020304"/>
              </a:rPr>
              <a:t> </a:t>
            </a:r>
            <a:endParaRPr sz="1200" dirty="0">
              <a:latin typeface="Times New Roman" panose="02020603050405020304"/>
              <a:cs typeface="Times New Roman" panose="02020603050405020304"/>
            </a:endParaRPr>
          </a:p>
        </p:txBody>
      </p:sp>
      <p:sp>
        <p:nvSpPr>
          <p:cNvPr id="4" name="object 4"/>
          <p:cNvSpPr/>
          <p:nvPr/>
        </p:nvSpPr>
        <p:spPr>
          <a:xfrm>
            <a:off x="1331594" y="154686"/>
            <a:ext cx="6264656" cy="51847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89915" y="5403900"/>
            <a:ext cx="7987030" cy="848994"/>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4.14 </a:t>
            </a:r>
            <a:r>
              <a:rPr sz="1800" b="1" spc="-5" dirty="0">
                <a:latin typeface="Arial" panose="020B0604020202020204" pitchFamily="34" charset="0"/>
                <a:cs typeface="Arial" panose="020B0604020202020204" pitchFamily="34" charset="0"/>
              </a:rPr>
              <a:t>Simplified block </a:t>
            </a:r>
            <a:r>
              <a:rPr sz="1800" b="1" dirty="0">
                <a:latin typeface="Arial" panose="020B0604020202020204" pitchFamily="34" charset="0"/>
                <a:cs typeface="Arial" panose="020B0604020202020204" pitchFamily="34" charset="0"/>
              </a:rPr>
              <a:t>diagram of a </a:t>
            </a:r>
            <a:r>
              <a:rPr sz="1800" b="1" spc="-5" dirty="0">
                <a:latin typeface="Arial" panose="020B0604020202020204" pitchFamily="34" charset="0"/>
                <a:cs typeface="Arial" panose="020B0604020202020204" pitchFamily="34" charset="0"/>
              </a:rPr>
              <a:t>Multithreaded SIMD Processor </a:t>
            </a:r>
            <a:r>
              <a:rPr sz="1800" b="1" dirty="0">
                <a:latin typeface="Arial" panose="020B0604020202020204" pitchFamily="34" charset="0"/>
                <a:cs typeface="Arial" panose="020B0604020202020204" pitchFamily="34" charset="0"/>
              </a:rPr>
              <a:t>with 16  </a:t>
            </a:r>
            <a:r>
              <a:rPr sz="1800" b="1" spc="-5" dirty="0">
                <a:latin typeface="Arial" panose="020B0604020202020204" pitchFamily="34" charset="0"/>
                <a:cs typeface="Arial" panose="020B0604020202020204" pitchFamily="34" charset="0"/>
              </a:rPr>
              <a:t>SIMD lanes. </a:t>
            </a:r>
            <a:r>
              <a:rPr sz="1800" dirty="0">
                <a:latin typeface="Arial" panose="020B0604020202020204" pitchFamily="34" charset="0"/>
                <a:cs typeface="Arial" panose="020B0604020202020204" pitchFamily="34" charset="0"/>
              </a:rPr>
              <a:t>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Thread Scheduler </a:t>
            </a:r>
            <a:r>
              <a:rPr sz="1800" spc="-5" dirty="0">
                <a:latin typeface="Arial" panose="020B0604020202020204" pitchFamily="34" charset="0"/>
                <a:cs typeface="Arial" panose="020B0604020202020204" pitchFamily="34" charset="0"/>
              </a:rPr>
              <a:t>has, </a:t>
            </a:r>
            <a:r>
              <a:rPr sz="1800" spc="-30" dirty="0">
                <a:latin typeface="Arial" panose="020B0604020202020204" pitchFamily="34" charset="0"/>
                <a:cs typeface="Arial" panose="020B0604020202020204" pitchFamily="34" charset="0"/>
              </a:rPr>
              <a:t>say, </a:t>
            </a:r>
            <a:r>
              <a:rPr sz="1800" dirty="0">
                <a:latin typeface="Arial" panose="020B0604020202020204" pitchFamily="34" charset="0"/>
                <a:cs typeface="Arial" panose="020B0604020202020204" pitchFamily="34" charset="0"/>
              </a:rPr>
              <a:t>48 independent threads of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instructions that it </a:t>
            </a:r>
            <a:r>
              <a:rPr sz="1800" spc="-5" dirty="0">
                <a:latin typeface="Arial" panose="020B0604020202020204" pitchFamily="34" charset="0"/>
                <a:cs typeface="Arial" panose="020B0604020202020204" pitchFamily="34" charset="0"/>
              </a:rPr>
              <a:t>schedules </a:t>
            </a:r>
            <a:r>
              <a:rPr sz="1800" dirty="0">
                <a:latin typeface="Arial" panose="020B0604020202020204" pitchFamily="34" charset="0"/>
                <a:cs typeface="Arial" panose="020B0604020202020204" pitchFamily="34" charset="0"/>
              </a:rPr>
              <a:t>with a table of 48</a:t>
            </a:r>
            <a:r>
              <a:rPr sz="1800" spc="-6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PCs.</a:t>
            </a:r>
            <a:endParaRPr sz="1800" dirty="0">
              <a:latin typeface="Arial" panose="020B0604020202020204" pitchFamily="34" charset="0"/>
              <a:cs typeface="Arial" panose="020B0604020202020204" pitchFamily="34" charset="0"/>
            </a:endParaRPr>
          </a:p>
        </p:txBody>
      </p:sp>
      <p:sp>
        <p:nvSpPr>
          <p:cNvPr id="6" name="TextBox 5"/>
          <p:cNvSpPr txBox="1"/>
          <p:nvPr/>
        </p:nvSpPr>
        <p:spPr>
          <a:xfrm>
            <a:off x="3151377" y="130863"/>
            <a:ext cx="1612493" cy="276999"/>
          </a:xfrm>
          <a:prstGeom prst="rect">
            <a:avLst/>
          </a:prstGeom>
          <a:solidFill>
            <a:schemeClr val="accent1">
              <a:lumMod val="40000"/>
              <a:lumOff val="60000"/>
            </a:schemeClr>
          </a:solidFill>
        </p:spPr>
        <p:txBody>
          <a:bodyPr wrap="none" rtlCol="0">
            <a:spAutoFit/>
          </a:bodyPr>
          <a:lstStyle/>
          <a:p>
            <a:r>
              <a:rPr lang="en-US" altLang="zh-CN" sz="1200" dirty="0"/>
              <a:t>SIMD</a:t>
            </a:r>
            <a:r>
              <a:rPr lang="zh-CN" altLang="en-US" sz="1200" dirty="0"/>
              <a:t> </a:t>
            </a:r>
            <a:r>
              <a:rPr lang="en-US" altLang="zh-CN" sz="1200" dirty="0"/>
              <a:t>thread</a:t>
            </a:r>
            <a:r>
              <a:rPr lang="zh-CN" altLang="en-US" sz="1200" dirty="0"/>
              <a:t> </a:t>
            </a:r>
            <a:r>
              <a:rPr lang="en-US" altLang="zh-CN" sz="1200" dirty="0"/>
              <a:t>scheduler</a:t>
            </a:r>
            <a:endParaRPr lang="en-US" sz="12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48</a:t>
            </a:r>
            <a:endParaRPr sz="1200">
              <a:latin typeface="Arial" panose="020B0604020202020204"/>
              <a:cs typeface="Arial" panose="020B0604020202020204"/>
            </a:endParaRPr>
          </a:p>
        </p:txBody>
      </p:sp>
      <p:sp>
        <p:nvSpPr>
          <p:cNvPr id="4" name="object 4"/>
          <p:cNvSpPr txBox="1"/>
          <p:nvPr/>
        </p:nvSpPr>
        <p:spPr>
          <a:xfrm>
            <a:off x="2841751" y="6496303"/>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a:cs typeface="Arial" panose="020B0604020202020204"/>
              </a:rPr>
              <a:t> </a:t>
            </a:r>
            <a:endParaRPr sz="1200" dirty="0">
              <a:latin typeface="Arial" panose="020B0604020202020204"/>
              <a:cs typeface="Arial" panose="020B0604020202020204"/>
            </a:endParaRPr>
          </a:p>
        </p:txBody>
      </p:sp>
      <p:sp>
        <p:nvSpPr>
          <p:cNvPr id="5" name="object 5"/>
          <p:cNvSpPr txBox="1">
            <a:spLocks noGrp="1"/>
          </p:cNvSpPr>
          <p:nvPr>
            <p:ph type="title"/>
          </p:nvPr>
        </p:nvSpPr>
        <p:spPr>
          <a:xfrm>
            <a:off x="886460" y="88900"/>
            <a:ext cx="6771005" cy="598170"/>
          </a:xfrm>
          <a:prstGeom prst="rect">
            <a:avLst/>
          </a:prstGeom>
        </p:spPr>
        <p:txBody>
          <a:bodyPr vert="horz" wrap="square" lIns="0" tIns="12700" rIns="0" bIns="0" rtlCol="0">
            <a:spAutoFit/>
          </a:bodyPr>
          <a:lstStyle/>
          <a:p>
            <a:pPr marL="12700">
              <a:lnSpc>
                <a:spcPct val="100000"/>
              </a:lnSpc>
              <a:spcBef>
                <a:spcPts val="100"/>
              </a:spcBef>
              <a:tabLst>
                <a:tab pos="1616075" algn="l"/>
              </a:tabLst>
            </a:pPr>
            <a:r>
              <a:rPr dirty="0"/>
              <a:t>NVIDIA	ISA --</a:t>
            </a:r>
            <a:r>
              <a:rPr spc="-100" dirty="0"/>
              <a:t> </a:t>
            </a:r>
            <a:r>
              <a:rPr spc="-5" dirty="0"/>
              <a:t>PTX</a:t>
            </a:r>
          </a:p>
        </p:txBody>
      </p:sp>
      <p:sp>
        <p:nvSpPr>
          <p:cNvPr id="6" name="object 6"/>
          <p:cNvSpPr txBox="1"/>
          <p:nvPr/>
        </p:nvSpPr>
        <p:spPr>
          <a:xfrm>
            <a:off x="258267" y="730097"/>
            <a:ext cx="8027034" cy="2843530"/>
          </a:xfrm>
          <a:prstGeom prst="rect">
            <a:avLst/>
          </a:prstGeom>
        </p:spPr>
        <p:txBody>
          <a:bodyPr vert="horz" wrap="square" lIns="0" tIns="73660" rIns="0" bIns="0" rtlCol="0">
            <a:spAutoFit/>
          </a:bodyPr>
          <a:lstStyle/>
          <a:p>
            <a:pPr marL="355600" indent="-342900">
              <a:lnSpc>
                <a:spcPct val="100000"/>
              </a:lnSpc>
              <a:spcBef>
                <a:spcPts val="580"/>
              </a:spcBef>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PTX </a:t>
            </a:r>
            <a:r>
              <a:rPr sz="2000" dirty="0">
                <a:solidFill>
                  <a:srgbClr val="003399"/>
                </a:solidFill>
                <a:latin typeface="Wingdings" panose="05000000000000000000"/>
                <a:cs typeface="Wingdings" panose="05000000000000000000"/>
              </a:rPr>
              <a:t></a:t>
            </a:r>
            <a:r>
              <a:rPr sz="2000" dirty="0">
                <a:solidFill>
                  <a:srgbClr val="003399"/>
                </a:solidFill>
                <a:latin typeface="Times New Roman" panose="02020603050405020304"/>
                <a:cs typeface="Times New Roman" panose="02020603050405020304"/>
              </a:rPr>
              <a:t> </a:t>
            </a:r>
            <a:r>
              <a:rPr sz="2000" dirty="0">
                <a:solidFill>
                  <a:srgbClr val="003399"/>
                </a:solidFill>
                <a:latin typeface="Arial" panose="020B0604020202020204"/>
                <a:cs typeface="Arial" panose="020B0604020202020204"/>
              </a:rPr>
              <a:t>Parallel Thread</a:t>
            </a:r>
            <a:r>
              <a:rPr sz="2000" spc="1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Execution</a:t>
            </a:r>
            <a:endParaRPr sz="2000" dirty="0">
              <a:latin typeface="Arial" panose="020B0604020202020204"/>
              <a:cs typeface="Arial" panose="020B0604020202020204"/>
            </a:endParaRPr>
          </a:p>
          <a:p>
            <a:pPr marL="355600" indent="-342900">
              <a:lnSpc>
                <a:spcPct val="100000"/>
              </a:lnSpc>
              <a:spcBef>
                <a:spcPts val="480"/>
              </a:spcBef>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A PTX instruction describes the operation of a single CUDA</a:t>
            </a:r>
            <a:r>
              <a:rPr sz="2000" spc="-16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thread!!</a:t>
            </a:r>
            <a:endParaRPr sz="2000" dirty="0">
              <a:latin typeface="Arial" panose="020B0604020202020204"/>
              <a:cs typeface="Arial" panose="020B0604020202020204"/>
            </a:endParaRPr>
          </a:p>
          <a:p>
            <a:pPr marL="355600" indent="-342900">
              <a:lnSpc>
                <a:spcPct val="100000"/>
              </a:lnSpc>
              <a:spcBef>
                <a:spcPts val="480"/>
              </a:spcBef>
              <a:buClr>
                <a:srgbClr val="0033CC"/>
              </a:buClr>
              <a:buSzPct val="60000"/>
              <a:buFont typeface="Wingdings" panose="05000000000000000000"/>
              <a:buChar char=""/>
              <a:tabLst>
                <a:tab pos="354965" algn="l"/>
                <a:tab pos="355600" algn="l"/>
                <a:tab pos="2794635" algn="l"/>
              </a:tabLst>
            </a:pPr>
            <a:r>
              <a:rPr sz="2000" dirty="0">
                <a:solidFill>
                  <a:srgbClr val="003399"/>
                </a:solidFill>
                <a:latin typeface="Arial" panose="020B0604020202020204"/>
                <a:cs typeface="Arial" panose="020B0604020202020204"/>
              </a:rPr>
              <a:t>Like</a:t>
            </a:r>
            <a:r>
              <a:rPr sz="2000" spc="-1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x86 instructions	</a:t>
            </a:r>
            <a:r>
              <a:rPr sz="2000" spc="-5" dirty="0">
                <a:solidFill>
                  <a:srgbClr val="003399"/>
                </a:solidFill>
                <a:latin typeface="Arial" panose="020B0604020202020204"/>
                <a:cs typeface="Arial" panose="020B0604020202020204"/>
              </a:rPr>
              <a:t>PTX </a:t>
            </a:r>
            <a:r>
              <a:rPr sz="2000" dirty="0">
                <a:solidFill>
                  <a:srgbClr val="003399"/>
                </a:solidFill>
                <a:latin typeface="Arial" panose="020B0604020202020204"/>
                <a:cs typeface="Arial" panose="020B0604020202020204"/>
              </a:rPr>
              <a:t>instructions translate to an internal</a:t>
            </a:r>
            <a:r>
              <a:rPr sz="2000" spc="-13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format</a:t>
            </a:r>
            <a:endParaRPr sz="2000" dirty="0">
              <a:latin typeface="Arial" panose="020B0604020202020204"/>
              <a:cs typeface="Arial" panose="020B0604020202020204"/>
            </a:endParaRPr>
          </a:p>
          <a:p>
            <a:pPr marL="756285" lvl="1" indent="-287020">
              <a:lnSpc>
                <a:spcPct val="100000"/>
              </a:lnSpc>
              <a:spcBef>
                <a:spcPts val="440"/>
              </a:spcBef>
              <a:buClr>
                <a:srgbClr val="003399"/>
              </a:buClr>
              <a:buSzPct val="56000"/>
              <a:buFont typeface="Wingdings" panose="05000000000000000000"/>
              <a:buChar char=""/>
              <a:tabLst>
                <a:tab pos="756285" algn="l"/>
                <a:tab pos="756920" algn="l"/>
              </a:tabLst>
            </a:pPr>
            <a:r>
              <a:rPr sz="1800" spc="-10" dirty="0">
                <a:solidFill>
                  <a:srgbClr val="0033CC"/>
                </a:solidFill>
                <a:latin typeface="Arial" panose="020B0604020202020204"/>
                <a:cs typeface="Arial" panose="020B0604020202020204"/>
              </a:rPr>
              <a:t>X86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translation </a:t>
            </a:r>
            <a:r>
              <a:rPr sz="1800" spc="-10" dirty="0">
                <a:solidFill>
                  <a:srgbClr val="0033CC"/>
                </a:solidFill>
                <a:latin typeface="Arial" panose="020B0604020202020204"/>
                <a:cs typeface="Arial" panose="020B0604020202020204"/>
              </a:rPr>
              <a:t>done </a:t>
            </a:r>
            <a:r>
              <a:rPr sz="1800" spc="-5" dirty="0">
                <a:solidFill>
                  <a:srgbClr val="0033CC"/>
                </a:solidFill>
                <a:latin typeface="Arial" panose="020B0604020202020204"/>
                <a:cs typeface="Arial" panose="020B0604020202020204"/>
              </a:rPr>
              <a:t>by </a:t>
            </a:r>
            <a:r>
              <a:rPr sz="1800" spc="-10" dirty="0">
                <a:solidFill>
                  <a:srgbClr val="0033CC"/>
                </a:solidFill>
                <a:latin typeface="Arial" panose="020B0604020202020204"/>
                <a:cs typeface="Arial" panose="020B0604020202020204"/>
              </a:rPr>
              <a:t>hardware </a:t>
            </a:r>
            <a:r>
              <a:rPr sz="1800" spc="-5" dirty="0">
                <a:solidFill>
                  <a:srgbClr val="0033CC"/>
                </a:solidFill>
                <a:latin typeface="Arial" panose="020B0604020202020204"/>
                <a:cs typeface="Arial" panose="020B0604020202020204"/>
              </a:rPr>
              <a:t>at </a:t>
            </a:r>
            <a:r>
              <a:rPr sz="1800" spc="-10" dirty="0">
                <a:solidFill>
                  <a:srgbClr val="0033CC"/>
                </a:solidFill>
                <a:latin typeface="Arial" panose="020B0604020202020204"/>
                <a:cs typeface="Arial" panose="020B0604020202020204"/>
              </a:rPr>
              <a:t>execution</a:t>
            </a:r>
            <a:r>
              <a:rPr sz="1800" spc="185"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time</a:t>
            </a:r>
            <a:endParaRPr sz="1800" dirty="0">
              <a:latin typeface="Arial" panose="020B0604020202020204"/>
              <a:cs typeface="Arial" panose="020B0604020202020204"/>
            </a:endParaRPr>
          </a:p>
          <a:p>
            <a:pPr marL="756285" lvl="1" indent="-287020">
              <a:lnSpc>
                <a:spcPct val="100000"/>
              </a:lnSpc>
              <a:spcBef>
                <a:spcPts val="430"/>
              </a:spcBef>
              <a:buClr>
                <a:srgbClr val="003399"/>
              </a:buClr>
              <a:buSzPct val="56000"/>
              <a:buFont typeface="Wingdings" panose="05000000000000000000"/>
              <a:buChar char=""/>
              <a:tabLst>
                <a:tab pos="756285" algn="l"/>
                <a:tab pos="756920" algn="l"/>
              </a:tabLst>
            </a:pPr>
            <a:r>
              <a:rPr sz="1800" dirty="0">
                <a:solidFill>
                  <a:srgbClr val="0033CC"/>
                </a:solidFill>
                <a:latin typeface="Arial" panose="020B0604020202020204"/>
                <a:cs typeface="Arial" panose="020B0604020202020204"/>
              </a:rPr>
              <a:t>PTX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translation done by </a:t>
            </a:r>
            <a:r>
              <a:rPr sz="1800" spc="-10" dirty="0">
                <a:solidFill>
                  <a:srgbClr val="0033CC"/>
                </a:solidFill>
                <a:latin typeface="Arial" panose="020B0604020202020204"/>
                <a:cs typeface="Arial" panose="020B0604020202020204"/>
              </a:rPr>
              <a:t>software </a:t>
            </a:r>
            <a:r>
              <a:rPr sz="1800" dirty="0">
                <a:solidFill>
                  <a:srgbClr val="0033CC"/>
                </a:solidFill>
                <a:latin typeface="Arial" panose="020B0604020202020204"/>
                <a:cs typeface="Arial" panose="020B0604020202020204"/>
              </a:rPr>
              <a:t>at </a:t>
            </a:r>
            <a:r>
              <a:rPr sz="1800" spc="-5" dirty="0">
                <a:solidFill>
                  <a:srgbClr val="0033CC"/>
                </a:solidFill>
                <a:latin typeface="Arial" panose="020B0604020202020204"/>
                <a:cs typeface="Arial" panose="020B0604020202020204"/>
              </a:rPr>
              <a:t>compile</a:t>
            </a:r>
            <a:r>
              <a:rPr sz="1800" spc="110" dirty="0">
                <a:solidFill>
                  <a:srgbClr val="0033CC"/>
                </a:solidFill>
                <a:latin typeface="Arial" panose="020B0604020202020204"/>
                <a:cs typeface="Arial" panose="020B0604020202020204"/>
              </a:rPr>
              <a:t> </a:t>
            </a:r>
            <a:r>
              <a:rPr sz="1800" dirty="0">
                <a:solidFill>
                  <a:srgbClr val="0033CC"/>
                </a:solidFill>
                <a:latin typeface="Arial" panose="020B0604020202020204"/>
                <a:cs typeface="Arial" panose="020B0604020202020204"/>
              </a:rPr>
              <a:t>time.</a:t>
            </a:r>
            <a:endParaRPr sz="1800" dirty="0">
              <a:latin typeface="Arial" panose="020B0604020202020204"/>
              <a:cs typeface="Arial" panose="020B0604020202020204"/>
            </a:endParaRPr>
          </a:p>
          <a:p>
            <a:pPr marL="355600" indent="-342900">
              <a:lnSpc>
                <a:spcPct val="100000"/>
              </a:lnSpc>
              <a:spcBef>
                <a:spcPts val="515"/>
              </a:spcBef>
              <a:buClr>
                <a:srgbClr val="0033CC"/>
              </a:buClr>
              <a:buSzPct val="59000"/>
              <a:buFont typeface="Wingdings" panose="05000000000000000000"/>
              <a:buChar char=""/>
              <a:tabLst>
                <a:tab pos="354965" algn="l"/>
                <a:tab pos="355600" algn="l"/>
                <a:tab pos="4695190" algn="l"/>
                <a:tab pos="6501130" algn="l"/>
              </a:tabLst>
            </a:pPr>
            <a:r>
              <a:rPr sz="2200" spc="-5" dirty="0">
                <a:solidFill>
                  <a:srgbClr val="003399"/>
                </a:solidFill>
                <a:latin typeface="Arial" panose="020B0604020202020204"/>
                <a:cs typeface="Arial" panose="020B0604020202020204"/>
              </a:rPr>
              <a:t>The format of a</a:t>
            </a:r>
            <a:r>
              <a:rPr sz="2200" spc="105" dirty="0">
                <a:solidFill>
                  <a:srgbClr val="003399"/>
                </a:solidFill>
                <a:latin typeface="Arial" panose="020B0604020202020204"/>
                <a:cs typeface="Arial" panose="020B0604020202020204"/>
              </a:rPr>
              <a:t> </a:t>
            </a:r>
            <a:r>
              <a:rPr sz="2200" spc="-5" dirty="0">
                <a:solidFill>
                  <a:srgbClr val="003399"/>
                </a:solidFill>
                <a:latin typeface="Arial" panose="020B0604020202020204"/>
                <a:cs typeface="Arial" panose="020B0604020202020204"/>
              </a:rPr>
              <a:t>PTX</a:t>
            </a:r>
            <a:r>
              <a:rPr sz="2200" spc="15" dirty="0">
                <a:solidFill>
                  <a:srgbClr val="003399"/>
                </a:solidFill>
                <a:latin typeface="Arial" panose="020B0604020202020204"/>
                <a:cs typeface="Arial" panose="020B0604020202020204"/>
              </a:rPr>
              <a:t> </a:t>
            </a:r>
            <a:r>
              <a:rPr sz="2200" spc="-5" dirty="0">
                <a:solidFill>
                  <a:srgbClr val="003399"/>
                </a:solidFill>
                <a:latin typeface="Arial" panose="020B0604020202020204"/>
                <a:cs typeface="Arial" panose="020B0604020202020204"/>
              </a:rPr>
              <a:t>instruction:	</a:t>
            </a:r>
            <a:r>
              <a:rPr sz="2200" b="1" spc="-5" dirty="0">
                <a:solidFill>
                  <a:srgbClr val="003399"/>
                </a:solidFill>
                <a:latin typeface="Arial" panose="020B0604020202020204"/>
                <a:cs typeface="Arial" panose="020B0604020202020204"/>
              </a:rPr>
              <a:t>opcode.type	d,a,b,c</a:t>
            </a:r>
            <a:endParaRPr sz="2200" dirty="0">
              <a:latin typeface="Arial" panose="020B0604020202020204"/>
              <a:cs typeface="Arial" panose="020B0604020202020204"/>
            </a:endParaRPr>
          </a:p>
          <a:p>
            <a:pPr marL="756285" lvl="1" indent="-287020">
              <a:lnSpc>
                <a:spcPct val="100000"/>
              </a:lnSpc>
              <a:spcBef>
                <a:spcPts val="44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d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destination</a:t>
            </a:r>
            <a:r>
              <a:rPr sz="1800" spc="5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operand</a:t>
            </a:r>
            <a:endParaRPr sz="1800" dirty="0">
              <a:latin typeface="Arial" panose="020B0604020202020204"/>
              <a:cs typeface="Arial" panose="020B0604020202020204"/>
            </a:endParaRPr>
          </a:p>
          <a:p>
            <a:pPr marL="756285" lvl="1" indent="-287020">
              <a:lnSpc>
                <a:spcPct val="100000"/>
              </a:lnSpc>
              <a:spcBef>
                <a:spcPts val="435"/>
              </a:spcBef>
              <a:buClr>
                <a:srgbClr val="003399"/>
              </a:buClr>
              <a:buSzPct val="56000"/>
              <a:buFont typeface="Wingdings" panose="05000000000000000000"/>
              <a:buChar char=""/>
              <a:tabLst>
                <a:tab pos="756285" algn="l"/>
                <a:tab pos="756920" algn="l"/>
              </a:tabLst>
            </a:pPr>
            <a:r>
              <a:rPr sz="1800" spc="-5" dirty="0">
                <a:solidFill>
                  <a:srgbClr val="0033CC"/>
                </a:solidFill>
                <a:latin typeface="Arial" panose="020B0604020202020204"/>
                <a:cs typeface="Arial" panose="020B0604020202020204"/>
              </a:rPr>
              <a:t>a, </a:t>
            </a:r>
            <a:r>
              <a:rPr sz="1800" dirty="0">
                <a:solidFill>
                  <a:srgbClr val="0033CC"/>
                </a:solidFill>
                <a:latin typeface="Arial" panose="020B0604020202020204"/>
                <a:cs typeface="Arial" panose="020B0604020202020204"/>
              </a:rPr>
              <a:t>b, c </a:t>
            </a:r>
            <a:r>
              <a:rPr sz="1800" dirty="0">
                <a:solidFill>
                  <a:srgbClr val="0033CC"/>
                </a:solidFill>
                <a:latin typeface="Wingdings" panose="05000000000000000000"/>
                <a:cs typeface="Wingdings" panose="05000000000000000000"/>
              </a:rPr>
              <a:t></a:t>
            </a:r>
            <a:r>
              <a:rPr sz="1800" dirty="0">
                <a:solidFill>
                  <a:srgbClr val="0033CC"/>
                </a:solidFill>
                <a:latin typeface="Times New Roman" panose="02020603050405020304"/>
                <a:cs typeface="Times New Roman" panose="02020603050405020304"/>
              </a:rPr>
              <a:t> </a:t>
            </a:r>
            <a:r>
              <a:rPr sz="1800" spc="-5" dirty="0">
                <a:solidFill>
                  <a:srgbClr val="0033CC"/>
                </a:solidFill>
                <a:latin typeface="Arial" panose="020B0604020202020204"/>
                <a:cs typeface="Arial" panose="020B0604020202020204"/>
              </a:rPr>
              <a:t>source</a:t>
            </a:r>
            <a:r>
              <a:rPr sz="1800" spc="50" dirty="0">
                <a:solidFill>
                  <a:srgbClr val="0033CC"/>
                </a:solidFill>
                <a:latin typeface="Arial" panose="020B0604020202020204"/>
                <a:cs typeface="Arial" panose="020B0604020202020204"/>
              </a:rPr>
              <a:t> </a:t>
            </a:r>
            <a:r>
              <a:rPr sz="1800" spc="-5" dirty="0">
                <a:solidFill>
                  <a:srgbClr val="0033CC"/>
                </a:solidFill>
                <a:latin typeface="Arial" panose="020B0604020202020204"/>
                <a:cs typeface="Arial" panose="020B0604020202020204"/>
              </a:rPr>
              <a:t>operands</a:t>
            </a:r>
            <a:endParaRPr sz="1800" dirty="0">
              <a:latin typeface="Arial" panose="020B0604020202020204"/>
              <a:cs typeface="Arial" panose="020B0604020202020204"/>
            </a:endParaRPr>
          </a:p>
        </p:txBody>
      </p:sp>
      <p:sp>
        <p:nvSpPr>
          <p:cNvPr id="7" name="object 7"/>
          <p:cNvSpPr txBox="1"/>
          <p:nvPr/>
        </p:nvSpPr>
        <p:spPr>
          <a:xfrm>
            <a:off x="258267" y="5303084"/>
            <a:ext cx="5908040" cy="757555"/>
          </a:xfrm>
          <a:prstGeom prst="rect">
            <a:avLst/>
          </a:prstGeom>
        </p:spPr>
        <p:txBody>
          <a:bodyPr vert="horz" wrap="square" lIns="0" tIns="73025" rIns="0" bIns="0" rtlCol="0">
            <a:spAutoFit/>
          </a:bodyPr>
          <a:lstStyle/>
          <a:p>
            <a:pPr marL="355600" indent="-342900">
              <a:lnSpc>
                <a:spcPct val="100000"/>
              </a:lnSpc>
              <a:spcBef>
                <a:spcPts val="575"/>
              </a:spcBef>
              <a:buClr>
                <a:srgbClr val="0033CC"/>
              </a:buClr>
              <a:buSzPct val="60000"/>
              <a:buFont typeface="Wingdings" panose="05000000000000000000"/>
              <a:buChar char=""/>
              <a:tabLst>
                <a:tab pos="354965" algn="l"/>
                <a:tab pos="355600" algn="l"/>
              </a:tabLst>
            </a:pPr>
            <a:r>
              <a:rPr sz="2000" spc="5" dirty="0">
                <a:solidFill>
                  <a:srgbClr val="003399"/>
                </a:solidFill>
                <a:latin typeface="Arial" panose="020B0604020202020204"/>
                <a:cs typeface="Arial" panose="020B0604020202020204"/>
              </a:rPr>
              <a:t>Use </a:t>
            </a:r>
            <a:r>
              <a:rPr sz="2000" spc="-5" dirty="0">
                <a:solidFill>
                  <a:srgbClr val="003399"/>
                </a:solidFill>
                <a:latin typeface="Arial" panose="020B0604020202020204"/>
                <a:cs typeface="Arial" panose="020B0604020202020204"/>
              </a:rPr>
              <a:t>virtual</a:t>
            </a:r>
            <a:r>
              <a:rPr sz="2000" spc="-4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registers</a:t>
            </a:r>
            <a:endParaRPr sz="2000">
              <a:latin typeface="Arial" panose="020B0604020202020204"/>
              <a:cs typeface="Arial" panose="020B0604020202020204"/>
            </a:endParaRPr>
          </a:p>
          <a:p>
            <a:pPr marL="355600" indent="-342900">
              <a:lnSpc>
                <a:spcPct val="100000"/>
              </a:lnSpc>
              <a:spcBef>
                <a:spcPts val="485"/>
              </a:spcBef>
              <a:buClr>
                <a:srgbClr val="0033CC"/>
              </a:buClr>
              <a:buSzPct val="60000"/>
              <a:buFont typeface="Wingdings" panose="05000000000000000000"/>
              <a:buChar char=""/>
              <a:tabLst>
                <a:tab pos="354965" algn="l"/>
                <a:tab pos="355600" algn="l"/>
                <a:tab pos="3823335" algn="l"/>
              </a:tabLst>
            </a:pPr>
            <a:r>
              <a:rPr sz="2000" dirty="0">
                <a:solidFill>
                  <a:srgbClr val="003399"/>
                </a:solidFill>
                <a:latin typeface="Arial" panose="020B0604020202020204"/>
                <a:cs typeface="Arial" panose="020B0604020202020204"/>
              </a:rPr>
              <a:t>NVIDIA act</a:t>
            </a:r>
            <a:r>
              <a:rPr sz="2000" spc="-2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as co-processors.	</a:t>
            </a:r>
            <a:r>
              <a:rPr sz="2000" spc="-5" dirty="0">
                <a:solidFill>
                  <a:srgbClr val="003399"/>
                </a:solidFill>
                <a:latin typeface="Arial" panose="020B0604020202020204"/>
                <a:cs typeface="Arial" panose="020B0604020202020204"/>
              </a:rPr>
              <a:t>Similar to I/O</a:t>
            </a:r>
            <a:r>
              <a:rPr sz="2000" spc="-7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units</a:t>
            </a:r>
            <a:endParaRPr sz="2000">
              <a:latin typeface="Arial" panose="020B0604020202020204"/>
              <a:cs typeface="Arial" panose="020B0604020202020204"/>
            </a:endParaRPr>
          </a:p>
        </p:txBody>
      </p:sp>
      <p:sp>
        <p:nvSpPr>
          <p:cNvPr id="8" name="object 8"/>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9" name="object 9"/>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10" name="object 10"/>
          <p:cNvSpPr/>
          <p:nvPr/>
        </p:nvSpPr>
        <p:spPr>
          <a:xfrm>
            <a:off x="1043609" y="3637407"/>
            <a:ext cx="6223635" cy="18013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49</a:t>
            </a:r>
            <a:endParaRPr sz="1200">
              <a:latin typeface="Arial" panose="020B0604020202020204"/>
              <a:cs typeface="Arial" panose="020B0604020202020204"/>
            </a:endParaRPr>
          </a:p>
        </p:txBody>
      </p:sp>
      <p:sp>
        <p:nvSpPr>
          <p:cNvPr id="4" name="object 4"/>
          <p:cNvSpPr txBox="1">
            <a:spLocks noGrp="1"/>
          </p:cNvSpPr>
          <p:nvPr>
            <p:ph type="title"/>
          </p:nvPr>
        </p:nvSpPr>
        <p:spPr>
          <a:xfrm>
            <a:off x="887044" y="130515"/>
            <a:ext cx="7474392" cy="599138"/>
          </a:xfrm>
          <a:prstGeom prst="rect">
            <a:avLst/>
          </a:prstGeom>
        </p:spPr>
        <p:txBody>
          <a:bodyPr vert="horz" wrap="square" lIns="0" tIns="12700" rIns="0" bIns="0" rtlCol="0">
            <a:spAutoFit/>
          </a:bodyPr>
          <a:lstStyle/>
          <a:p>
            <a:pPr marL="12700">
              <a:lnSpc>
                <a:spcPct val="100000"/>
              </a:lnSpc>
              <a:spcBef>
                <a:spcPts val="100"/>
              </a:spcBef>
            </a:pPr>
            <a:r>
              <a:rPr dirty="0"/>
              <a:t>PTX arithmetic</a:t>
            </a:r>
            <a:r>
              <a:rPr spc="-105" dirty="0"/>
              <a:t> </a:t>
            </a:r>
            <a:r>
              <a:rPr dirty="0"/>
              <a:t>instructions</a:t>
            </a:r>
          </a:p>
        </p:txBody>
      </p:sp>
      <p:sp>
        <p:nvSpPr>
          <p:cNvPr id="5" name="object 5"/>
          <p:cNvSpPr txBox="1"/>
          <p:nvPr/>
        </p:nvSpPr>
        <p:spPr>
          <a:xfrm>
            <a:off x="3166110" y="6613652"/>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a:cs typeface="Arial" panose="020B0604020202020204"/>
              </a:rPr>
              <a:t> </a:t>
            </a:r>
            <a:endParaRPr sz="1200" dirty="0">
              <a:latin typeface="Arial" panose="020B0604020202020204"/>
              <a:cs typeface="Arial" panose="020B0604020202020204"/>
            </a:endParaRPr>
          </a:p>
        </p:txBody>
      </p:sp>
      <p:pic>
        <p:nvPicPr>
          <p:cNvPr id="3" name="图片 2"/>
          <p:cNvPicPr>
            <a:picLocks noChangeAspect="1"/>
          </p:cNvPicPr>
          <p:nvPr/>
        </p:nvPicPr>
        <p:blipFill>
          <a:blip r:embed="rId2"/>
          <a:stretch>
            <a:fillRect/>
          </a:stretch>
        </p:blipFill>
        <p:spPr>
          <a:xfrm>
            <a:off x="104596" y="1378605"/>
            <a:ext cx="9039404" cy="432911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0829" y="315871"/>
            <a:ext cx="9293861" cy="444352"/>
          </a:xfrm>
          <a:prstGeom prst="rect">
            <a:avLst/>
          </a:prstGeom>
        </p:spPr>
        <p:txBody>
          <a:bodyPr vert="horz" wrap="square" lIns="0" tIns="13335" rIns="0" bIns="0" rtlCol="0">
            <a:spAutoFit/>
          </a:bodyPr>
          <a:lstStyle/>
          <a:p>
            <a:pPr marL="12700">
              <a:lnSpc>
                <a:spcPct val="100000"/>
              </a:lnSpc>
              <a:spcBef>
                <a:spcPts val="105"/>
              </a:spcBef>
            </a:pPr>
            <a:r>
              <a:rPr lang="zh-CN" altLang="en-US" sz="2800" dirty="0"/>
              <a:t>PTX logical, memory access, and control flow</a:t>
            </a:r>
          </a:p>
        </p:txBody>
      </p:sp>
      <p:sp>
        <p:nvSpPr>
          <p:cNvPr id="5" name="object 5"/>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79</a:t>
            </a:fld>
            <a:endParaRPr spc="-5" dirty="0"/>
          </a:p>
        </p:txBody>
      </p:sp>
      <p:pic>
        <p:nvPicPr>
          <p:cNvPr id="2" name="图片 1"/>
          <p:cNvPicPr>
            <a:picLocks noChangeAspect="1"/>
          </p:cNvPicPr>
          <p:nvPr/>
        </p:nvPicPr>
        <p:blipFill rotWithShape="1">
          <a:blip r:embed="rId2"/>
          <a:srcRect t="1197"/>
          <a:stretch>
            <a:fillRect/>
          </a:stretch>
        </p:blipFill>
        <p:spPr>
          <a:xfrm>
            <a:off x="78739" y="1638300"/>
            <a:ext cx="8919713" cy="47180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6</a:t>
            </a:r>
            <a:endParaRPr sz="1200">
              <a:latin typeface="Times New Roman" panose="02020603050405020304"/>
              <a:cs typeface="Times New Roman" panose="02020603050405020304"/>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a:cs typeface="Times New Roman" panose="02020603050405020304"/>
              </a:rPr>
              <a:t> </a:t>
            </a:r>
            <a:endParaRPr sz="1200" dirty="0">
              <a:latin typeface="Times New Roman" panose="02020603050405020304"/>
              <a:cs typeface="Times New Roman" panose="02020603050405020304"/>
            </a:endParaRPr>
          </a:p>
        </p:txBody>
      </p:sp>
      <p:sp>
        <p:nvSpPr>
          <p:cNvPr id="4" name="object 4"/>
          <p:cNvSpPr/>
          <p:nvPr/>
        </p:nvSpPr>
        <p:spPr>
          <a:xfrm>
            <a:off x="663031" y="269363"/>
            <a:ext cx="4235450" cy="4464050"/>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489914" y="5038090"/>
            <a:ext cx="8111921" cy="997709"/>
          </a:xfrm>
          <a:prstGeom prst="rect">
            <a:avLst/>
          </a:prstGeom>
        </p:spPr>
        <p:txBody>
          <a:bodyPr vert="horz" wrap="square" lIns="0" tIns="12700" rIns="0" bIns="0" rtlCol="0">
            <a:spAutoFit/>
          </a:bodyPr>
          <a:lstStyle/>
          <a:p>
            <a:pPr marL="12700" marR="5080">
              <a:lnSpc>
                <a:spcPct val="100000"/>
              </a:lnSpc>
              <a:spcBef>
                <a:spcPts val="100"/>
              </a:spcBef>
            </a:pPr>
            <a:r>
              <a:rPr sz="1600" b="1" spc="-10" dirty="0">
                <a:latin typeface="Arial" panose="020B0604020202020204" pitchFamily="34" charset="0"/>
                <a:cs typeface="Arial" panose="020B0604020202020204" pitchFamily="34" charset="0"/>
              </a:rPr>
              <a:t>Figure </a:t>
            </a:r>
            <a:r>
              <a:rPr sz="1600" b="1" dirty="0">
                <a:latin typeface="Arial" panose="020B0604020202020204" pitchFamily="34" charset="0"/>
                <a:cs typeface="Arial" panose="020B0604020202020204" pitchFamily="34" charset="0"/>
              </a:rPr>
              <a:t>4.1 </a:t>
            </a:r>
            <a:r>
              <a:rPr sz="1600" b="1" spc="-5" dirty="0">
                <a:latin typeface="Arial" panose="020B0604020202020204" pitchFamily="34" charset="0"/>
                <a:cs typeface="Arial" panose="020B0604020202020204" pitchFamily="34" charset="0"/>
              </a:rPr>
              <a:t>Potential speedup </a:t>
            </a:r>
            <a:r>
              <a:rPr sz="1600" b="1" dirty="0">
                <a:latin typeface="Arial" panose="020B0604020202020204" pitchFamily="34" charset="0"/>
                <a:cs typeface="Arial" panose="020B0604020202020204" pitchFamily="34" charset="0"/>
              </a:rPr>
              <a:t>via </a:t>
            </a:r>
            <a:r>
              <a:rPr sz="1600" b="1" spc="-5" dirty="0">
                <a:latin typeface="Arial" panose="020B0604020202020204" pitchFamily="34" charset="0"/>
                <a:cs typeface="Arial" panose="020B0604020202020204" pitchFamily="34" charset="0"/>
              </a:rPr>
              <a:t>parallelism </a:t>
            </a:r>
            <a:r>
              <a:rPr sz="1600" b="1" spc="-10" dirty="0">
                <a:latin typeface="Arial" panose="020B0604020202020204" pitchFamily="34" charset="0"/>
                <a:cs typeface="Arial" panose="020B0604020202020204" pitchFamily="34" charset="0"/>
              </a:rPr>
              <a:t>from </a:t>
            </a:r>
            <a:r>
              <a:rPr sz="1600" b="1" spc="-5" dirty="0">
                <a:latin typeface="Arial" panose="020B0604020202020204" pitchFamily="34" charset="0"/>
                <a:cs typeface="Arial" panose="020B0604020202020204" pitchFamily="34" charset="0"/>
              </a:rPr>
              <a:t>MIMD, SIMD, and both MIMD and SIMD over time </a:t>
            </a:r>
            <a:r>
              <a:rPr sz="1600" b="1" dirty="0">
                <a:latin typeface="Arial" panose="020B0604020202020204" pitchFamily="34" charset="0"/>
                <a:cs typeface="Arial" panose="020B0604020202020204" pitchFamily="34" charset="0"/>
              </a:rPr>
              <a:t>for  x86 </a:t>
            </a:r>
            <a:r>
              <a:rPr sz="1600" b="1" spc="-5" dirty="0">
                <a:latin typeface="Arial" panose="020B0604020202020204" pitchFamily="34" charset="0"/>
                <a:cs typeface="Arial" panose="020B0604020202020204" pitchFamily="34" charset="0"/>
              </a:rPr>
              <a:t>computers. </a:t>
            </a:r>
            <a:r>
              <a:rPr sz="1600" dirty="0">
                <a:latin typeface="Arial" panose="020B0604020202020204" pitchFamily="34" charset="0"/>
                <a:cs typeface="Arial" panose="020B0604020202020204" pitchFamily="34" charset="0"/>
              </a:rPr>
              <a:t>This </a:t>
            </a:r>
            <a:r>
              <a:rPr sz="1600" spc="-5" dirty="0">
                <a:latin typeface="Arial" panose="020B0604020202020204" pitchFamily="34" charset="0"/>
                <a:cs typeface="Arial" panose="020B0604020202020204" pitchFamily="34" charset="0"/>
              </a:rPr>
              <a:t>figure assumes </a:t>
            </a:r>
            <a:r>
              <a:rPr sz="1600" dirty="0">
                <a:latin typeface="Arial" panose="020B0604020202020204" pitchFamily="34" charset="0"/>
                <a:cs typeface="Arial" panose="020B0604020202020204" pitchFamily="34" charset="0"/>
              </a:rPr>
              <a:t>that </a:t>
            </a:r>
            <a:r>
              <a:rPr sz="1600" spc="-5" dirty="0">
                <a:latin typeface="Arial" panose="020B0604020202020204" pitchFamily="34" charset="0"/>
                <a:cs typeface="Arial" panose="020B0604020202020204" pitchFamily="34" charset="0"/>
              </a:rPr>
              <a:t>two cores per chip </a:t>
            </a:r>
            <a:r>
              <a:rPr sz="1600" dirty="0">
                <a:latin typeface="Arial" panose="020B0604020202020204" pitchFamily="34" charset="0"/>
                <a:cs typeface="Arial" panose="020B0604020202020204" pitchFamily="34" charset="0"/>
              </a:rPr>
              <a:t>for </a:t>
            </a:r>
            <a:r>
              <a:rPr sz="1600" spc="-10" dirty="0">
                <a:latin typeface="Arial" panose="020B0604020202020204" pitchFamily="34" charset="0"/>
                <a:cs typeface="Arial" panose="020B0604020202020204" pitchFamily="34" charset="0"/>
              </a:rPr>
              <a:t>MIMD </a:t>
            </a:r>
            <a:r>
              <a:rPr sz="1600" spc="-5" dirty="0">
                <a:latin typeface="Arial" panose="020B0604020202020204" pitchFamily="34" charset="0"/>
                <a:cs typeface="Arial" panose="020B0604020202020204" pitchFamily="34" charset="0"/>
              </a:rPr>
              <a:t>will </a:t>
            </a:r>
            <a:r>
              <a:rPr sz="1600" dirty="0">
                <a:latin typeface="Arial" panose="020B0604020202020204" pitchFamily="34" charset="0"/>
                <a:cs typeface="Arial" panose="020B0604020202020204" pitchFamily="34" charset="0"/>
              </a:rPr>
              <a:t>be </a:t>
            </a:r>
            <a:r>
              <a:rPr sz="1600" spc="-5" dirty="0">
                <a:latin typeface="Arial" panose="020B0604020202020204" pitchFamily="34" charset="0"/>
                <a:cs typeface="Arial" panose="020B0604020202020204" pitchFamily="34" charset="0"/>
              </a:rPr>
              <a:t>added every two </a:t>
            </a:r>
            <a:r>
              <a:rPr sz="1600" spc="-10" dirty="0">
                <a:latin typeface="Arial" panose="020B0604020202020204" pitchFamily="34" charset="0"/>
                <a:cs typeface="Arial" panose="020B0604020202020204" pitchFamily="34" charset="0"/>
              </a:rPr>
              <a:t>years </a:t>
            </a:r>
            <a:r>
              <a:rPr sz="1600" spc="-5" dirty="0">
                <a:latin typeface="Arial" panose="020B0604020202020204" pitchFamily="34" charset="0"/>
                <a:cs typeface="Arial" panose="020B0604020202020204" pitchFamily="34" charset="0"/>
              </a:rPr>
              <a:t>and </a:t>
            </a:r>
            <a:r>
              <a:rPr sz="1600" dirty="0">
                <a:latin typeface="Arial" panose="020B0604020202020204" pitchFamily="34" charset="0"/>
                <a:cs typeface="Arial" panose="020B0604020202020204" pitchFamily="34" charset="0"/>
              </a:rPr>
              <a:t>the  number of </a:t>
            </a:r>
            <a:r>
              <a:rPr sz="1600" spc="-5" dirty="0">
                <a:latin typeface="Arial" panose="020B0604020202020204" pitchFamily="34" charset="0"/>
                <a:cs typeface="Arial" panose="020B0604020202020204" pitchFamily="34" charset="0"/>
              </a:rPr>
              <a:t>operations </a:t>
            </a:r>
            <a:r>
              <a:rPr sz="1600" dirty="0">
                <a:latin typeface="Arial" panose="020B0604020202020204" pitchFamily="34" charset="0"/>
                <a:cs typeface="Arial" panose="020B0604020202020204" pitchFamily="34" charset="0"/>
              </a:rPr>
              <a:t>for </a:t>
            </a:r>
            <a:r>
              <a:rPr sz="1600" spc="-10" dirty="0">
                <a:latin typeface="Arial" panose="020B0604020202020204" pitchFamily="34" charset="0"/>
                <a:cs typeface="Arial" panose="020B0604020202020204" pitchFamily="34" charset="0"/>
              </a:rPr>
              <a:t>SIMD </a:t>
            </a:r>
            <a:r>
              <a:rPr sz="1600" spc="-5" dirty="0">
                <a:latin typeface="Arial" panose="020B0604020202020204" pitchFamily="34" charset="0"/>
                <a:cs typeface="Arial" panose="020B0604020202020204" pitchFamily="34" charset="0"/>
              </a:rPr>
              <a:t>will </a:t>
            </a:r>
            <a:r>
              <a:rPr sz="1600" dirty="0">
                <a:latin typeface="Arial" panose="020B0604020202020204" pitchFamily="34" charset="0"/>
                <a:cs typeface="Arial" panose="020B0604020202020204" pitchFamily="34" charset="0"/>
              </a:rPr>
              <a:t>double </a:t>
            </a:r>
            <a:r>
              <a:rPr sz="1600" spc="-5" dirty="0">
                <a:latin typeface="Arial" panose="020B0604020202020204" pitchFamily="34" charset="0"/>
                <a:cs typeface="Arial" panose="020B0604020202020204" pitchFamily="34" charset="0"/>
              </a:rPr>
              <a:t>every </a:t>
            </a:r>
            <a:r>
              <a:rPr sz="1600" dirty="0">
                <a:latin typeface="Arial" panose="020B0604020202020204" pitchFamily="34" charset="0"/>
                <a:cs typeface="Arial" panose="020B0604020202020204" pitchFamily="34" charset="0"/>
              </a:rPr>
              <a:t>four</a:t>
            </a:r>
            <a:r>
              <a:rPr sz="1600" spc="6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years.</a:t>
            </a:r>
            <a:endParaRPr sz="1600" dirty="0">
              <a:latin typeface="Arial" panose="020B0604020202020204" pitchFamily="34" charset="0"/>
              <a:cs typeface="Arial" panose="020B0604020202020204" pitchFamily="34" charset="0"/>
            </a:endParaRPr>
          </a:p>
        </p:txBody>
      </p:sp>
      <p:sp>
        <p:nvSpPr>
          <p:cNvPr id="6" name="TextBox 5"/>
          <p:cNvSpPr txBox="1"/>
          <p:nvPr/>
        </p:nvSpPr>
        <p:spPr>
          <a:xfrm>
            <a:off x="4898481" y="1023753"/>
            <a:ext cx="4055961" cy="3293209"/>
          </a:xfrm>
          <a:prstGeom prst="rect">
            <a:avLst/>
          </a:prstGeom>
          <a:noFill/>
        </p:spPr>
        <p:txBody>
          <a:bodyPr wrap="square" rtlCol="0">
            <a:spAutoFit/>
          </a:bodyPr>
          <a:lstStyle/>
          <a:p>
            <a:pPr marL="355600" marR="335915" indent="-342900">
              <a:lnSpc>
                <a:spcPts val="2590"/>
              </a:lnSpc>
              <a:spcBef>
                <a:spcPts val="5"/>
              </a:spcBef>
              <a:buClr>
                <a:srgbClr val="0033CC"/>
              </a:buClr>
              <a:buSzPct val="60000"/>
              <a:buFont typeface="Wingdings" panose="05000000000000000000"/>
              <a:buChar char=""/>
              <a:tabLst>
                <a:tab pos="354965" algn="l"/>
                <a:tab pos="355600" algn="l"/>
              </a:tabLst>
            </a:pPr>
            <a:r>
              <a:rPr lang="en-US" sz="2400" dirty="0">
                <a:solidFill>
                  <a:srgbClr val="003399"/>
                </a:solidFill>
                <a:latin typeface="Arial" panose="020B0604020202020204"/>
                <a:cs typeface="Arial" panose="020B0604020202020204"/>
              </a:rPr>
              <a:t>SIMD/MIMD </a:t>
            </a:r>
            <a:r>
              <a:rPr lang="en-US" sz="2400" spc="-5" dirty="0">
                <a:solidFill>
                  <a:srgbClr val="003399"/>
                </a:solidFill>
                <a:latin typeface="Arial" panose="020B0604020202020204"/>
                <a:cs typeface="Arial" panose="020B0604020202020204"/>
              </a:rPr>
              <a:t>comparison. Potential speedup </a:t>
            </a:r>
            <a:r>
              <a:rPr lang="en-US" sz="2400" dirty="0">
                <a:solidFill>
                  <a:srgbClr val="003399"/>
                </a:solidFill>
                <a:latin typeface="Arial" panose="020B0604020202020204"/>
                <a:cs typeface="Arial" panose="020B0604020202020204"/>
              </a:rPr>
              <a:t>for SIMD  </a:t>
            </a:r>
            <a:r>
              <a:rPr lang="en-US" sz="2400" spc="-5" dirty="0">
                <a:solidFill>
                  <a:srgbClr val="003399"/>
                </a:solidFill>
                <a:latin typeface="Arial" panose="020B0604020202020204"/>
                <a:cs typeface="Arial" panose="020B0604020202020204"/>
              </a:rPr>
              <a:t>twice </a:t>
            </a:r>
            <a:r>
              <a:rPr lang="en-US" sz="2400" dirty="0">
                <a:solidFill>
                  <a:srgbClr val="003399"/>
                </a:solidFill>
                <a:latin typeface="Arial" panose="020B0604020202020204"/>
                <a:cs typeface="Arial" panose="020B0604020202020204"/>
              </a:rPr>
              <a:t>that from</a:t>
            </a:r>
            <a:r>
              <a:rPr lang="en-US" sz="2400" spc="-15" dirty="0">
                <a:solidFill>
                  <a:srgbClr val="003399"/>
                </a:solidFill>
                <a:latin typeface="Arial" panose="020B0604020202020204"/>
                <a:cs typeface="Arial" panose="020B0604020202020204"/>
              </a:rPr>
              <a:t> </a:t>
            </a:r>
            <a:r>
              <a:rPr lang="en-US" sz="2400" dirty="0">
                <a:solidFill>
                  <a:srgbClr val="003399"/>
                </a:solidFill>
                <a:latin typeface="Arial" panose="020B0604020202020204"/>
                <a:cs typeface="Arial" panose="020B0604020202020204"/>
              </a:rPr>
              <a:t>MIMD!</a:t>
            </a:r>
            <a:endParaRPr lang="en-US" sz="2400" dirty="0">
              <a:latin typeface="Arial" panose="020B0604020202020204"/>
              <a:cs typeface="Arial" panose="020B0604020202020204"/>
            </a:endParaRPr>
          </a:p>
          <a:p>
            <a:pPr marL="756285" lvl="1" indent="-287020">
              <a:lnSpc>
                <a:spcPct val="100000"/>
              </a:lnSpc>
              <a:spcBef>
                <a:spcPts val="21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x86 multicore processors </a:t>
            </a:r>
            <a:r>
              <a:rPr lang="en-US" sz="2000" dirty="0">
                <a:solidFill>
                  <a:srgbClr val="0033CC"/>
                </a:solidFill>
                <a:latin typeface="Wingdings" panose="05000000000000000000"/>
                <a:cs typeface="Wingdings" panose="05000000000000000000"/>
              </a:rPr>
              <a:t></a:t>
            </a:r>
            <a:r>
              <a:rPr lang="en-US" sz="2000" dirty="0">
                <a:solidFill>
                  <a:srgbClr val="0033CC"/>
                </a:solidFill>
                <a:latin typeface="Times New Roman" panose="02020603050405020304"/>
                <a:cs typeface="Times New Roman" panose="02020603050405020304"/>
              </a:rPr>
              <a:t> </a:t>
            </a:r>
            <a:r>
              <a:rPr lang="en-US" sz="2000" dirty="0">
                <a:solidFill>
                  <a:srgbClr val="0033CC"/>
                </a:solidFill>
                <a:latin typeface="Arial" panose="020B0604020202020204"/>
                <a:cs typeface="Arial" panose="020B0604020202020204"/>
              </a:rPr>
              <a:t>expect two additional cores per chip per</a:t>
            </a:r>
            <a:r>
              <a:rPr lang="en-US" sz="2000" spc="-140" dirty="0">
                <a:solidFill>
                  <a:srgbClr val="0033CC"/>
                </a:solidFill>
                <a:latin typeface="Arial" panose="020B0604020202020204"/>
                <a:cs typeface="Arial" panose="020B0604020202020204"/>
              </a:rPr>
              <a:t> </a:t>
            </a:r>
            <a:r>
              <a:rPr lang="en-US" sz="2000" dirty="0">
                <a:solidFill>
                  <a:srgbClr val="0033CC"/>
                </a:solidFill>
                <a:latin typeface="Arial" panose="020B0604020202020204"/>
                <a:cs typeface="Arial" panose="020B0604020202020204"/>
              </a:rPr>
              <a:t>year</a:t>
            </a:r>
            <a:endParaRPr lang="en-US"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SIMD </a:t>
            </a:r>
            <a:r>
              <a:rPr lang="en-US" sz="2000" dirty="0">
                <a:solidFill>
                  <a:srgbClr val="0033CC"/>
                </a:solidFill>
                <a:latin typeface="Wingdings" panose="05000000000000000000"/>
                <a:cs typeface="Wingdings" panose="05000000000000000000"/>
              </a:rPr>
              <a:t></a:t>
            </a:r>
            <a:r>
              <a:rPr lang="en-US" sz="2000" dirty="0">
                <a:solidFill>
                  <a:srgbClr val="0033CC"/>
                </a:solidFill>
                <a:latin typeface="Times New Roman" panose="02020603050405020304"/>
                <a:cs typeface="Times New Roman" panose="02020603050405020304"/>
              </a:rPr>
              <a:t> </a:t>
            </a:r>
            <a:r>
              <a:rPr lang="en-US" sz="2000" dirty="0">
                <a:solidFill>
                  <a:srgbClr val="0033CC"/>
                </a:solidFill>
                <a:latin typeface="Arial" panose="020B0604020202020204"/>
                <a:cs typeface="Arial" panose="020B0604020202020204"/>
              </a:rPr>
              <a:t>width to double every four</a:t>
            </a:r>
            <a:r>
              <a:rPr lang="en-US" sz="2000" spc="-55" dirty="0">
                <a:solidFill>
                  <a:srgbClr val="0033CC"/>
                </a:solidFill>
                <a:latin typeface="Arial" panose="020B0604020202020204"/>
                <a:cs typeface="Arial" panose="020B0604020202020204"/>
              </a:rPr>
              <a:t> </a:t>
            </a:r>
            <a:r>
              <a:rPr lang="en-US" sz="2000" dirty="0">
                <a:solidFill>
                  <a:srgbClr val="0033CC"/>
                </a:solidFill>
                <a:latin typeface="Arial" panose="020B0604020202020204"/>
                <a:cs typeface="Arial" panose="020B0604020202020204"/>
              </a:rPr>
              <a:t>years</a:t>
            </a:r>
            <a:endParaRPr lang="en-US" sz="2000" dirty="0">
              <a:latin typeface="Arial" panose="020B0604020202020204"/>
              <a:cs typeface="Arial" panose="020B0604020202020204"/>
            </a:endParaRP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7032" y="359671"/>
            <a:ext cx="7899400" cy="443711"/>
          </a:xfrm>
          <a:prstGeom prst="rect">
            <a:avLst/>
          </a:prstGeom>
        </p:spPr>
        <p:txBody>
          <a:bodyPr vert="horz" wrap="square" lIns="0" tIns="12700" rIns="0" bIns="0" rtlCol="0">
            <a:spAutoFit/>
          </a:bodyPr>
          <a:lstStyle/>
          <a:p>
            <a:pPr marL="12700">
              <a:lnSpc>
                <a:spcPct val="100000"/>
              </a:lnSpc>
              <a:spcBef>
                <a:spcPts val="100"/>
              </a:spcBef>
            </a:pPr>
            <a:r>
              <a:rPr sz="2800" spc="-5" dirty="0"/>
              <a:t>Parallel Thread Execution </a:t>
            </a:r>
            <a:r>
              <a:rPr sz="2800" dirty="0"/>
              <a:t>(PTX)</a:t>
            </a:r>
            <a:r>
              <a:rPr sz="2800" spc="-30" dirty="0"/>
              <a:t> </a:t>
            </a:r>
            <a:r>
              <a:rPr sz="2800" spc="-5" dirty="0"/>
              <a:t>example</a:t>
            </a:r>
          </a:p>
        </p:txBody>
      </p:sp>
      <p:sp>
        <p:nvSpPr>
          <p:cNvPr id="10" name="object 10"/>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11" name="object 11"/>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12" name="object 12"/>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3" name="object 13"/>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5" name="object 4"/>
          <p:cNvSpPr txBox="1"/>
          <p:nvPr/>
        </p:nvSpPr>
        <p:spPr>
          <a:xfrm>
            <a:off x="258267" y="1229359"/>
            <a:ext cx="6045200" cy="751488"/>
          </a:xfrm>
          <a:prstGeom prst="rect">
            <a:avLst/>
          </a:prstGeom>
        </p:spPr>
        <p:txBody>
          <a:bodyPr vert="horz" wrap="square" lIns="0" tIns="12700" rIns="0" bIns="0" rtlCol="0">
            <a:spAutoFit/>
          </a:bodyPr>
          <a:lstStyle/>
          <a:p>
            <a:pPr marL="355600" indent="-342900">
              <a:lnSpc>
                <a:spcPct val="100000"/>
              </a:lnSpc>
              <a:spcBef>
                <a:spcPts val="100"/>
              </a:spcBef>
              <a:buClr>
                <a:srgbClr val="0033CC"/>
              </a:buClr>
              <a:buSzPct val="60000"/>
              <a:buFont typeface="Wingdings" panose="05000000000000000000"/>
              <a:buChar char=""/>
              <a:tabLst>
                <a:tab pos="354965" algn="l"/>
                <a:tab pos="355600" algn="l"/>
              </a:tabLst>
            </a:pPr>
            <a:r>
              <a:rPr lang="en-US" sz="2400" dirty="0">
                <a:solidFill>
                  <a:srgbClr val="003399"/>
                </a:solidFill>
                <a:latin typeface="Arial" panose="020B0604020202020204"/>
                <a:cs typeface="Arial" panose="020B0604020202020204"/>
              </a:rPr>
              <a:t>The</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following</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code</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is</a:t>
            </a:r>
            <a:r>
              <a:rPr lang="zh-CN" altLang="en-US" sz="2400" dirty="0">
                <a:solidFill>
                  <a:srgbClr val="003399"/>
                </a:solidFill>
                <a:latin typeface="Arial" panose="020B0604020202020204"/>
                <a:cs typeface="Arial" panose="020B0604020202020204"/>
              </a:rPr>
              <a:t> </a:t>
            </a:r>
            <a:r>
              <a:rPr lang="en-US" altLang="zh-CN" sz="2400" dirty="0">
                <a:solidFill>
                  <a:srgbClr val="003399"/>
                </a:solidFill>
                <a:latin typeface="Arial" panose="020B0604020202020204"/>
                <a:cs typeface="Arial" panose="020B0604020202020204"/>
              </a:rPr>
              <a:t>o</a:t>
            </a:r>
            <a:r>
              <a:rPr sz="2400" dirty="0">
                <a:solidFill>
                  <a:srgbClr val="003399"/>
                </a:solidFill>
                <a:latin typeface="Arial" panose="020B0604020202020204"/>
                <a:cs typeface="Arial" panose="020B0604020202020204"/>
              </a:rPr>
              <a:t>ne </a:t>
            </a:r>
            <a:r>
              <a:rPr sz="2400" spc="-5" dirty="0">
                <a:solidFill>
                  <a:srgbClr val="003399"/>
                </a:solidFill>
                <a:latin typeface="Arial" panose="020B0604020202020204"/>
                <a:cs typeface="Arial" panose="020B0604020202020204"/>
              </a:rPr>
              <a:t>CUDA </a:t>
            </a:r>
            <a:r>
              <a:rPr sz="2400" dirty="0">
                <a:solidFill>
                  <a:srgbClr val="003399"/>
                </a:solidFill>
                <a:latin typeface="Arial" panose="020B0604020202020204"/>
                <a:cs typeface="Arial" panose="020B0604020202020204"/>
              </a:rPr>
              <a:t>thread, </a:t>
            </a:r>
            <a:r>
              <a:rPr lang="en-US" altLang="zh-CN" sz="2400" dirty="0">
                <a:solidFill>
                  <a:srgbClr val="003399"/>
                </a:solidFill>
                <a:latin typeface="Arial" panose="020B0604020202020204"/>
                <a:cs typeface="Arial" panose="020B0604020202020204"/>
              </a:rPr>
              <a:t>and</a:t>
            </a:r>
            <a:r>
              <a:rPr lang="zh-CN" altLang="en-US" sz="240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8192 </a:t>
            </a:r>
            <a:r>
              <a:rPr sz="2400" dirty="0">
                <a:solidFill>
                  <a:srgbClr val="003399"/>
                </a:solidFill>
                <a:latin typeface="Arial" panose="020B0604020202020204"/>
                <a:cs typeface="Arial" panose="020B0604020202020204"/>
              </a:rPr>
              <a:t>of </a:t>
            </a:r>
            <a:r>
              <a:rPr sz="2400" spc="-5" dirty="0">
                <a:solidFill>
                  <a:srgbClr val="003399"/>
                </a:solidFill>
                <a:latin typeface="Arial" panose="020B0604020202020204"/>
                <a:cs typeface="Arial" panose="020B0604020202020204"/>
              </a:rPr>
              <a:t>these</a:t>
            </a:r>
            <a:r>
              <a:rPr sz="2400" spc="-3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created</a:t>
            </a:r>
            <a:r>
              <a:rPr lang="en-US" altLang="zh-CN" sz="2400" dirty="0">
                <a:solidFill>
                  <a:srgbClr val="003399"/>
                </a:solidFill>
                <a:latin typeface="Arial" panose="020B0604020202020204"/>
                <a:cs typeface="Arial" panose="020B0604020202020204"/>
              </a:rPr>
              <a:t>.</a:t>
            </a:r>
            <a:endParaRPr sz="2400" dirty="0">
              <a:latin typeface="Arial" panose="020B0604020202020204"/>
              <a:cs typeface="Arial" panose="020B0604020202020204"/>
            </a:endParaRPr>
          </a:p>
        </p:txBody>
      </p:sp>
      <p:sp>
        <p:nvSpPr>
          <p:cNvPr id="16" name="object 5"/>
          <p:cNvSpPr txBox="1"/>
          <p:nvPr/>
        </p:nvSpPr>
        <p:spPr>
          <a:xfrm>
            <a:off x="2061972" y="2095245"/>
            <a:ext cx="6514465" cy="330835"/>
          </a:xfrm>
          <a:prstGeom prst="rect">
            <a:avLst/>
          </a:prstGeom>
        </p:spPr>
        <p:txBody>
          <a:bodyPr vert="horz" wrap="square" lIns="0" tIns="13335" rIns="0" bIns="0" rtlCol="0">
            <a:spAutoFit/>
          </a:bodyPr>
          <a:lstStyle/>
          <a:p>
            <a:pPr marL="38100">
              <a:lnSpc>
                <a:spcPct val="100000"/>
              </a:lnSpc>
              <a:spcBef>
                <a:spcPts val="105"/>
              </a:spcBef>
              <a:tabLst>
                <a:tab pos="1866900" algn="l"/>
              </a:tabLst>
            </a:pPr>
            <a:r>
              <a:rPr sz="2000" dirty="0">
                <a:latin typeface="Arial" panose="020B0604020202020204"/>
                <a:cs typeface="Arial" panose="020B0604020202020204"/>
              </a:rPr>
              <a:t>R8,</a:t>
            </a:r>
            <a:r>
              <a:rPr sz="2000" spc="-15" dirty="0">
                <a:latin typeface="Arial" panose="020B0604020202020204"/>
                <a:cs typeface="Arial" panose="020B0604020202020204"/>
              </a:rPr>
              <a:t> </a:t>
            </a:r>
            <a:r>
              <a:rPr sz="2000" dirty="0">
                <a:latin typeface="Arial" panose="020B0604020202020204"/>
                <a:cs typeface="Arial" panose="020B0604020202020204"/>
              </a:rPr>
              <a:t>blockIdx,</a:t>
            </a:r>
            <a:r>
              <a:rPr sz="2000" spc="-30" dirty="0">
                <a:latin typeface="Arial" panose="020B0604020202020204"/>
                <a:cs typeface="Arial" panose="020B0604020202020204"/>
              </a:rPr>
              <a:t> </a:t>
            </a:r>
            <a:r>
              <a:rPr sz="2000" dirty="0">
                <a:latin typeface="Arial" panose="020B0604020202020204"/>
                <a:cs typeface="Arial" panose="020B0604020202020204"/>
              </a:rPr>
              <a:t>9	; Thread Block ID * </a:t>
            </a:r>
            <a:r>
              <a:rPr sz="2000" spc="-5" dirty="0">
                <a:latin typeface="Arial" panose="020B0604020202020204"/>
                <a:cs typeface="Arial" panose="020B0604020202020204"/>
              </a:rPr>
              <a:t>Block </a:t>
            </a:r>
            <a:r>
              <a:rPr sz="2000" dirty="0">
                <a:latin typeface="Arial" panose="020B0604020202020204"/>
                <a:cs typeface="Arial" panose="020B0604020202020204"/>
              </a:rPr>
              <a:t>size (512 or</a:t>
            </a:r>
            <a:r>
              <a:rPr sz="2000" spc="-150" dirty="0">
                <a:latin typeface="Arial" panose="020B0604020202020204"/>
                <a:cs typeface="Arial" panose="020B0604020202020204"/>
              </a:rPr>
              <a:t> </a:t>
            </a:r>
            <a:r>
              <a:rPr sz="2000" spc="15" dirty="0">
                <a:latin typeface="Arial" panose="020B0604020202020204"/>
                <a:cs typeface="Arial" panose="020B0604020202020204"/>
              </a:rPr>
              <a:t>2</a:t>
            </a:r>
            <a:r>
              <a:rPr sz="1950" spc="22" baseline="26000" dirty="0">
                <a:latin typeface="Arial" panose="020B0604020202020204"/>
                <a:cs typeface="Arial" panose="020B0604020202020204"/>
              </a:rPr>
              <a:t>9</a:t>
            </a:r>
            <a:r>
              <a:rPr sz="2000" spc="15" dirty="0">
                <a:latin typeface="Arial" panose="020B0604020202020204"/>
                <a:cs typeface="Arial" panose="020B0604020202020204"/>
              </a:rPr>
              <a:t>)</a:t>
            </a:r>
            <a:endParaRPr sz="2000" dirty="0">
              <a:latin typeface="Arial" panose="020B0604020202020204"/>
              <a:cs typeface="Arial" panose="020B0604020202020204"/>
            </a:endParaRPr>
          </a:p>
        </p:txBody>
      </p:sp>
      <p:sp>
        <p:nvSpPr>
          <p:cNvPr id="17" name="object 6"/>
          <p:cNvSpPr txBox="1"/>
          <p:nvPr/>
        </p:nvSpPr>
        <p:spPr>
          <a:xfrm>
            <a:off x="715467" y="2034895"/>
            <a:ext cx="931544" cy="717569"/>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Arial" panose="020B0604020202020204"/>
                <a:cs typeface="Arial" panose="020B0604020202020204"/>
              </a:rPr>
              <a:t>shl.s32  add.s32</a:t>
            </a:r>
          </a:p>
        </p:txBody>
      </p:sp>
      <p:sp>
        <p:nvSpPr>
          <p:cNvPr id="18" name="object 7"/>
          <p:cNvSpPr txBox="1"/>
          <p:nvPr/>
        </p:nvSpPr>
        <p:spPr>
          <a:xfrm>
            <a:off x="2087372" y="2461006"/>
            <a:ext cx="6109335" cy="330835"/>
          </a:xfrm>
          <a:prstGeom prst="rect">
            <a:avLst/>
          </a:prstGeom>
        </p:spPr>
        <p:txBody>
          <a:bodyPr vert="horz" wrap="square" lIns="0" tIns="13335" rIns="0" bIns="0" rtlCol="0">
            <a:spAutoFit/>
          </a:bodyPr>
          <a:lstStyle/>
          <a:p>
            <a:pPr marL="12700">
              <a:lnSpc>
                <a:spcPct val="100000"/>
              </a:lnSpc>
              <a:spcBef>
                <a:spcPts val="105"/>
              </a:spcBef>
              <a:tabLst>
                <a:tab pos="2755900" algn="l"/>
              </a:tabLst>
            </a:pPr>
            <a:r>
              <a:rPr sz="2000" dirty="0">
                <a:latin typeface="Arial" panose="020B0604020202020204"/>
                <a:cs typeface="Arial" panose="020B0604020202020204"/>
              </a:rPr>
              <a:t>R8,</a:t>
            </a:r>
            <a:r>
              <a:rPr sz="2000" spc="-20" dirty="0">
                <a:latin typeface="Arial" panose="020B0604020202020204"/>
                <a:cs typeface="Arial" panose="020B0604020202020204"/>
              </a:rPr>
              <a:t> </a:t>
            </a:r>
            <a:r>
              <a:rPr sz="2000" dirty="0">
                <a:latin typeface="Arial" panose="020B0604020202020204"/>
                <a:cs typeface="Arial" panose="020B0604020202020204"/>
              </a:rPr>
              <a:t>R8,</a:t>
            </a:r>
            <a:r>
              <a:rPr sz="2000" spc="-10" dirty="0">
                <a:latin typeface="Arial" panose="020B0604020202020204"/>
                <a:cs typeface="Arial" panose="020B0604020202020204"/>
              </a:rPr>
              <a:t> </a:t>
            </a:r>
            <a:r>
              <a:rPr sz="2000" dirty="0" err="1">
                <a:latin typeface="Arial" panose="020B0604020202020204"/>
                <a:cs typeface="Arial" panose="020B0604020202020204"/>
              </a:rPr>
              <a:t>threadIdx</a:t>
            </a:r>
            <a:r>
              <a:rPr lang="en-US" sz="2000" dirty="0">
                <a:latin typeface="Arial" panose="020B0604020202020204"/>
                <a:cs typeface="Arial" panose="020B0604020202020204"/>
              </a:rPr>
              <a:t>        </a:t>
            </a:r>
            <a:r>
              <a:rPr sz="2000" dirty="0">
                <a:latin typeface="Arial" panose="020B0604020202020204"/>
                <a:cs typeface="Arial" panose="020B0604020202020204"/>
              </a:rPr>
              <a:t>; R8 = i = my CUDA thread</a:t>
            </a:r>
            <a:r>
              <a:rPr sz="2000" spc="-165" dirty="0">
                <a:latin typeface="Arial" panose="020B0604020202020204"/>
                <a:cs typeface="Arial" panose="020B0604020202020204"/>
              </a:rPr>
              <a:t> </a:t>
            </a:r>
            <a:r>
              <a:rPr sz="2000" dirty="0">
                <a:latin typeface="Arial" panose="020B0604020202020204"/>
                <a:cs typeface="Arial" panose="020B0604020202020204"/>
              </a:rPr>
              <a:t>ID</a:t>
            </a:r>
          </a:p>
        </p:txBody>
      </p:sp>
      <p:sp>
        <p:nvSpPr>
          <p:cNvPr id="19" name="object 8"/>
          <p:cNvSpPr txBox="1"/>
          <p:nvPr/>
        </p:nvSpPr>
        <p:spPr>
          <a:xfrm>
            <a:off x="715467" y="2766411"/>
            <a:ext cx="3870121" cy="1874872"/>
          </a:xfrm>
          <a:prstGeom prst="rect">
            <a:avLst/>
          </a:prstGeom>
        </p:spPr>
        <p:txBody>
          <a:bodyPr vert="horz" wrap="square" lIns="0" tIns="12700" rIns="0" bIns="0" rtlCol="0">
            <a:spAutoFit/>
          </a:bodyPr>
          <a:lstStyle/>
          <a:p>
            <a:pPr marL="12700" marR="69215">
              <a:lnSpc>
                <a:spcPct val="120000"/>
              </a:lnSpc>
              <a:spcBef>
                <a:spcPts val="100"/>
              </a:spcBef>
            </a:pPr>
            <a:r>
              <a:rPr sz="2000" dirty="0">
                <a:latin typeface="Arial" panose="020B0604020202020204"/>
                <a:cs typeface="Arial" panose="020B0604020202020204"/>
              </a:rPr>
              <a:t>ld.global.f64</a:t>
            </a:r>
            <a:r>
              <a:rPr lang="en-US" sz="2000" dirty="0">
                <a:latin typeface="Arial" panose="020B0604020202020204"/>
                <a:cs typeface="Arial" panose="020B0604020202020204"/>
              </a:rPr>
              <a:t>	</a:t>
            </a:r>
            <a:r>
              <a:rPr sz="2000" dirty="0">
                <a:latin typeface="Arial" panose="020B0604020202020204"/>
                <a:cs typeface="Arial" panose="020B0604020202020204"/>
              </a:rPr>
              <a:t>RD0,</a:t>
            </a:r>
            <a:r>
              <a:rPr sz="2000" spc="-85" dirty="0">
                <a:latin typeface="Arial" panose="020B0604020202020204"/>
                <a:cs typeface="Arial" panose="020B0604020202020204"/>
              </a:rPr>
              <a:t> </a:t>
            </a:r>
            <a:r>
              <a:rPr sz="2000" dirty="0">
                <a:latin typeface="Arial" panose="020B0604020202020204"/>
                <a:cs typeface="Arial" panose="020B0604020202020204"/>
              </a:rPr>
              <a:t>[X+R8]  ld.global.f64</a:t>
            </a:r>
            <a:r>
              <a:rPr lang="en-US" sz="2000" dirty="0">
                <a:latin typeface="Arial" panose="020B0604020202020204"/>
                <a:cs typeface="Arial" panose="020B0604020202020204"/>
              </a:rPr>
              <a:t>	</a:t>
            </a:r>
            <a:r>
              <a:rPr sz="2000" dirty="0">
                <a:latin typeface="Arial" panose="020B0604020202020204"/>
                <a:cs typeface="Arial" panose="020B0604020202020204"/>
              </a:rPr>
              <a:t>RD2,</a:t>
            </a:r>
            <a:r>
              <a:rPr sz="2000" spc="-90" dirty="0">
                <a:latin typeface="Arial" panose="020B0604020202020204"/>
                <a:cs typeface="Arial" panose="020B0604020202020204"/>
              </a:rPr>
              <a:t> </a:t>
            </a:r>
            <a:r>
              <a:rPr sz="2000" dirty="0">
                <a:latin typeface="Arial" panose="020B0604020202020204"/>
                <a:cs typeface="Arial" panose="020B0604020202020204"/>
              </a:rPr>
              <a:t>[Y+R8]  </a:t>
            </a:r>
            <a:endParaRPr lang="en-US" sz="2000" dirty="0">
              <a:latin typeface="Arial" panose="020B0604020202020204"/>
              <a:cs typeface="Arial" panose="020B0604020202020204"/>
            </a:endParaRPr>
          </a:p>
          <a:p>
            <a:pPr marL="12700" marR="69215">
              <a:lnSpc>
                <a:spcPct val="120000"/>
              </a:lnSpc>
              <a:spcBef>
                <a:spcPts val="100"/>
              </a:spcBef>
            </a:pPr>
            <a:r>
              <a:rPr sz="2000" dirty="0">
                <a:latin typeface="Arial" panose="020B0604020202020204"/>
                <a:cs typeface="Arial" panose="020B0604020202020204"/>
              </a:rPr>
              <a:t>mul.f64 </a:t>
            </a:r>
            <a:r>
              <a:rPr lang="en-US" sz="2000" dirty="0">
                <a:latin typeface="Arial" panose="020B0604020202020204"/>
                <a:cs typeface="Arial" panose="020B0604020202020204"/>
              </a:rPr>
              <a:t>	</a:t>
            </a:r>
            <a:r>
              <a:rPr sz="2000" dirty="0">
                <a:latin typeface="Arial" panose="020B0604020202020204"/>
                <a:cs typeface="Arial" panose="020B0604020202020204"/>
              </a:rPr>
              <a:t>RD</a:t>
            </a:r>
            <a:r>
              <a:rPr lang="en-US" sz="2000" dirty="0">
                <a:latin typeface="Arial" panose="020B0604020202020204"/>
                <a:cs typeface="Arial" panose="020B0604020202020204"/>
              </a:rPr>
              <a:t>0</a:t>
            </a:r>
            <a:r>
              <a:rPr sz="2000" dirty="0">
                <a:latin typeface="Arial" panose="020B0604020202020204"/>
                <a:cs typeface="Arial" panose="020B0604020202020204"/>
              </a:rPr>
              <a:t>, RD0, RD4  </a:t>
            </a:r>
            <a:endParaRPr lang="en-US" sz="2000" dirty="0">
              <a:latin typeface="Arial" panose="020B0604020202020204"/>
              <a:cs typeface="Arial" panose="020B0604020202020204"/>
            </a:endParaRPr>
          </a:p>
          <a:p>
            <a:pPr marL="12700" marR="69215">
              <a:lnSpc>
                <a:spcPct val="120000"/>
              </a:lnSpc>
              <a:spcBef>
                <a:spcPts val="100"/>
              </a:spcBef>
            </a:pPr>
            <a:r>
              <a:rPr sz="2000" dirty="0">
                <a:latin typeface="Arial" panose="020B0604020202020204"/>
                <a:cs typeface="Arial" panose="020B0604020202020204"/>
              </a:rPr>
              <a:t>add.f64 </a:t>
            </a:r>
            <a:r>
              <a:rPr lang="en-US" sz="2000" dirty="0">
                <a:latin typeface="Arial" panose="020B0604020202020204"/>
                <a:cs typeface="Arial" panose="020B0604020202020204"/>
              </a:rPr>
              <a:t>	</a:t>
            </a:r>
            <a:r>
              <a:rPr sz="2000" dirty="0">
                <a:latin typeface="Arial" panose="020B0604020202020204"/>
                <a:cs typeface="Arial" panose="020B0604020202020204"/>
              </a:rPr>
              <a:t>RD</a:t>
            </a:r>
            <a:r>
              <a:rPr lang="en-US" sz="2000" dirty="0">
                <a:latin typeface="Arial" panose="020B0604020202020204"/>
                <a:cs typeface="Arial" panose="020B0604020202020204"/>
              </a:rPr>
              <a:t>0</a:t>
            </a:r>
            <a:r>
              <a:rPr sz="2000" dirty="0">
                <a:latin typeface="Arial" panose="020B0604020202020204"/>
                <a:cs typeface="Arial" panose="020B0604020202020204"/>
              </a:rPr>
              <a:t>, RD0,</a:t>
            </a:r>
            <a:r>
              <a:rPr sz="2000" spc="-110" dirty="0">
                <a:latin typeface="Arial" panose="020B0604020202020204"/>
                <a:cs typeface="Arial" panose="020B0604020202020204"/>
              </a:rPr>
              <a:t> </a:t>
            </a:r>
            <a:r>
              <a:rPr sz="2000" dirty="0">
                <a:latin typeface="Arial" panose="020B0604020202020204"/>
                <a:cs typeface="Arial" panose="020B0604020202020204"/>
              </a:rPr>
              <a:t>RD2</a:t>
            </a:r>
          </a:p>
          <a:p>
            <a:pPr marL="12700">
              <a:lnSpc>
                <a:spcPct val="100000"/>
              </a:lnSpc>
              <a:spcBef>
                <a:spcPts val="480"/>
              </a:spcBef>
            </a:pPr>
            <a:r>
              <a:rPr sz="2000" dirty="0">
                <a:latin typeface="Arial" panose="020B0604020202020204"/>
                <a:cs typeface="Arial" panose="020B0604020202020204"/>
              </a:rPr>
              <a:t>st.global.f64 </a:t>
            </a:r>
            <a:r>
              <a:rPr lang="en-US" sz="2000" dirty="0">
                <a:latin typeface="Arial" panose="020B0604020202020204"/>
                <a:cs typeface="Arial" panose="020B0604020202020204"/>
              </a:rPr>
              <a:t>	</a:t>
            </a:r>
            <a:r>
              <a:rPr sz="2000" dirty="0">
                <a:latin typeface="Arial" panose="020B0604020202020204"/>
                <a:cs typeface="Arial" panose="020B0604020202020204"/>
              </a:rPr>
              <a:t>[Y+R8],</a:t>
            </a:r>
            <a:r>
              <a:rPr sz="2000" spc="-135" dirty="0">
                <a:latin typeface="Arial" panose="020B0604020202020204"/>
                <a:cs typeface="Arial" panose="020B0604020202020204"/>
              </a:rPr>
              <a:t> </a:t>
            </a:r>
            <a:r>
              <a:rPr sz="2000" dirty="0">
                <a:latin typeface="Arial" panose="020B0604020202020204"/>
                <a:cs typeface="Arial" panose="020B0604020202020204"/>
              </a:rPr>
              <a:t>RD0</a:t>
            </a:r>
          </a:p>
        </p:txBody>
      </p:sp>
      <p:sp>
        <p:nvSpPr>
          <p:cNvPr id="20" name="object 9"/>
          <p:cNvSpPr txBox="1"/>
          <p:nvPr/>
        </p:nvSpPr>
        <p:spPr>
          <a:xfrm>
            <a:off x="4585588" y="2748069"/>
            <a:ext cx="4558665" cy="1869743"/>
          </a:xfrm>
          <a:prstGeom prst="rect">
            <a:avLst/>
          </a:prstGeom>
        </p:spPr>
        <p:txBody>
          <a:bodyPr vert="horz" wrap="square" lIns="0" tIns="73660" rIns="0" bIns="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80"/>
              </a:spcBef>
              <a:buNone/>
            </a:pPr>
            <a:r>
              <a:rPr lang="en-US" sz="2000" dirty="0">
                <a:latin typeface="Arial" panose="020B0604020202020204"/>
                <a:cs typeface="Arial" panose="020B0604020202020204"/>
              </a:rPr>
              <a:t>; RD0 = X[</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a:t>
            </a:r>
          </a:p>
          <a:p>
            <a:pPr marL="0" indent="0">
              <a:lnSpc>
                <a:spcPct val="100000"/>
              </a:lnSpc>
              <a:spcBef>
                <a:spcPts val="480"/>
              </a:spcBef>
              <a:buNone/>
            </a:pPr>
            <a:r>
              <a:rPr lang="en-US" sz="2000" dirty="0">
                <a:latin typeface="Arial" panose="020B0604020202020204"/>
                <a:cs typeface="Arial" panose="020B0604020202020204"/>
              </a:rPr>
              <a:t>; RD2 = Y[</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a:t>
            </a:r>
          </a:p>
          <a:p>
            <a:pPr marL="0" indent="0">
              <a:lnSpc>
                <a:spcPct val="100000"/>
              </a:lnSpc>
              <a:spcBef>
                <a:spcPts val="480"/>
              </a:spcBef>
              <a:buNone/>
            </a:pPr>
            <a:r>
              <a:rPr lang="en-US" sz="2000" dirty="0">
                <a:latin typeface="Arial" panose="020B0604020202020204"/>
                <a:cs typeface="Arial" panose="020B0604020202020204"/>
              </a:rPr>
              <a:t>; Product in RD0 = RD0 * RD4 (scalar a)</a:t>
            </a:r>
          </a:p>
          <a:p>
            <a:pPr marL="0" indent="0">
              <a:lnSpc>
                <a:spcPct val="100000"/>
              </a:lnSpc>
              <a:spcBef>
                <a:spcPts val="480"/>
              </a:spcBef>
              <a:buNone/>
            </a:pPr>
            <a:r>
              <a:rPr lang="en-US" sz="2000" dirty="0">
                <a:latin typeface="Arial" panose="020B0604020202020204"/>
                <a:cs typeface="Arial" panose="020B0604020202020204"/>
              </a:rPr>
              <a:t>; Sum in RD0 = RD0 + RD2 (Y[</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a:t>
            </a:r>
          </a:p>
          <a:p>
            <a:pPr marL="0" indent="0">
              <a:lnSpc>
                <a:spcPct val="100000"/>
              </a:lnSpc>
              <a:spcBef>
                <a:spcPts val="485"/>
              </a:spcBef>
              <a:buNone/>
            </a:pPr>
            <a:r>
              <a:rPr lang="en-US" sz="2000" dirty="0">
                <a:latin typeface="Arial" panose="020B0604020202020204"/>
                <a:cs typeface="Arial" panose="020B0604020202020204"/>
              </a:rPr>
              <a:t>; Y[</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 = sum (X[</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]*a + Y[</a:t>
            </a:r>
            <a:r>
              <a:rPr lang="en-US" sz="2000" dirty="0" err="1">
                <a:latin typeface="Arial" panose="020B0604020202020204"/>
                <a:cs typeface="Arial" panose="020B0604020202020204"/>
              </a:rPr>
              <a:t>i</a:t>
            </a:r>
            <a:r>
              <a:rPr lang="en-US" sz="2000" dirty="0">
                <a:latin typeface="Arial" panose="020B0604020202020204"/>
                <a:cs typeface="Arial" panose="020B0604020202020204"/>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98091" y="103338"/>
            <a:ext cx="5846502" cy="599138"/>
          </a:xfrm>
          <a:prstGeom prst="rect">
            <a:avLst/>
          </a:prstGeom>
        </p:spPr>
        <p:txBody>
          <a:bodyPr vert="horz" wrap="square" lIns="0" tIns="12700" rIns="0" bIns="0" rtlCol="0">
            <a:spAutoFit/>
          </a:bodyPr>
          <a:lstStyle/>
          <a:p>
            <a:pPr marL="12700">
              <a:lnSpc>
                <a:spcPct val="100000"/>
              </a:lnSpc>
              <a:spcBef>
                <a:spcPts val="100"/>
              </a:spcBef>
            </a:pPr>
            <a:r>
              <a:rPr dirty="0"/>
              <a:t>Conditional</a:t>
            </a:r>
            <a:r>
              <a:rPr spc="-95" dirty="0"/>
              <a:t> </a:t>
            </a:r>
            <a:r>
              <a:rPr dirty="0"/>
              <a:t>branching</a:t>
            </a:r>
          </a:p>
        </p:txBody>
      </p:sp>
      <p:sp>
        <p:nvSpPr>
          <p:cNvPr id="4" name="object 4"/>
          <p:cNvSpPr txBox="1"/>
          <p:nvPr/>
        </p:nvSpPr>
        <p:spPr>
          <a:xfrm>
            <a:off x="330200" y="717441"/>
            <a:ext cx="8382634" cy="5170005"/>
          </a:xfrm>
          <a:prstGeom prst="rect">
            <a:avLst/>
          </a:prstGeom>
        </p:spPr>
        <p:txBody>
          <a:bodyPr vert="horz" wrap="square" lIns="0" tIns="85725" rIns="0" bIns="0" rtlCol="0">
            <a:spAutoFit/>
          </a:bodyPr>
          <a:lstStyle/>
          <a:p>
            <a:pPr marL="355600" indent="-343535">
              <a:lnSpc>
                <a:spcPct val="100000"/>
              </a:lnSpc>
              <a:spcBef>
                <a:spcPts val="675"/>
              </a:spcBef>
              <a:buClr>
                <a:srgbClr val="0033CC"/>
              </a:buClr>
              <a:buSzPct val="60000"/>
              <a:buFont typeface="Wingdings" panose="05000000000000000000"/>
              <a:buChar char=""/>
              <a:tabLst>
                <a:tab pos="355600" algn="l"/>
                <a:tab pos="356235" algn="l"/>
              </a:tabLst>
            </a:pPr>
            <a:r>
              <a:rPr sz="2400" dirty="0">
                <a:solidFill>
                  <a:srgbClr val="003399"/>
                </a:solidFill>
                <a:latin typeface="Arial" panose="020B0604020202020204"/>
                <a:cs typeface="Arial" panose="020B0604020202020204"/>
              </a:rPr>
              <a:t>GPU </a:t>
            </a:r>
            <a:r>
              <a:rPr sz="2400" spc="-5" dirty="0">
                <a:solidFill>
                  <a:srgbClr val="003399"/>
                </a:solidFill>
                <a:latin typeface="Arial" panose="020B0604020202020204"/>
                <a:cs typeface="Arial" panose="020B0604020202020204"/>
              </a:rPr>
              <a:t>branch hardware</a:t>
            </a:r>
            <a:r>
              <a:rPr sz="2400" spc="2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uses:</a:t>
            </a:r>
            <a:endParaRPr sz="24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Internal</a:t>
            </a:r>
            <a:r>
              <a:rPr sz="2400" spc="-30" dirty="0">
                <a:solidFill>
                  <a:srgbClr val="0033CC"/>
                </a:solidFill>
                <a:latin typeface="Arial" panose="020B0604020202020204"/>
                <a:cs typeface="Arial" panose="020B0604020202020204"/>
              </a:rPr>
              <a:t> </a:t>
            </a:r>
            <a:r>
              <a:rPr sz="2400">
                <a:solidFill>
                  <a:srgbClr val="0033CC"/>
                </a:solidFill>
                <a:latin typeface="Arial" panose="020B0604020202020204"/>
                <a:cs typeface="Arial" panose="020B0604020202020204"/>
              </a:rPr>
              <a:t>mask</a:t>
            </a:r>
            <a:r>
              <a:rPr lang="en-US" sz="2400">
                <a:solidFill>
                  <a:srgbClr val="0033CC"/>
                </a:solidFill>
                <a:latin typeface="Arial" panose="020B0604020202020204"/>
                <a:cs typeface="Arial" panose="020B0604020202020204"/>
              </a:rPr>
              <a:t> registers</a:t>
            </a:r>
            <a:endParaRPr sz="24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Branch synchronization</a:t>
            </a:r>
            <a:r>
              <a:rPr sz="2400" spc="-7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stack</a:t>
            </a:r>
            <a:endParaRPr sz="2400" dirty="0">
              <a:latin typeface="Arial" panose="020B0604020202020204"/>
              <a:cs typeface="Arial" panose="020B0604020202020204"/>
            </a:endParaRPr>
          </a:p>
          <a:p>
            <a:pPr marL="1155700" lvl="2" indent="-229235">
              <a:lnSpc>
                <a:spcPct val="100000"/>
              </a:lnSpc>
              <a:spcBef>
                <a:spcPts val="445"/>
              </a:spcBef>
              <a:buClr>
                <a:srgbClr val="0033CC"/>
              </a:buClr>
              <a:buSzPct val="50000"/>
              <a:buFont typeface="Wingdings" panose="05000000000000000000"/>
              <a:buChar char=""/>
              <a:tabLst>
                <a:tab pos="1155700" algn="l"/>
                <a:tab pos="1156335" algn="l"/>
              </a:tabLst>
            </a:pPr>
            <a:r>
              <a:rPr sz="2000" spc="-5" dirty="0">
                <a:solidFill>
                  <a:srgbClr val="000066"/>
                </a:solidFill>
                <a:latin typeface="Arial" panose="020B0604020202020204"/>
                <a:cs typeface="Arial" panose="020B0604020202020204"/>
              </a:rPr>
              <a:t>Entries consist of masks </a:t>
            </a:r>
            <a:r>
              <a:rPr sz="2000" dirty="0">
                <a:solidFill>
                  <a:srgbClr val="000066"/>
                </a:solidFill>
                <a:latin typeface="Arial" panose="020B0604020202020204"/>
                <a:cs typeface="Arial" panose="020B0604020202020204"/>
              </a:rPr>
              <a:t>for </a:t>
            </a:r>
            <a:r>
              <a:rPr sz="2000" spc="-5" dirty="0">
                <a:solidFill>
                  <a:srgbClr val="000066"/>
                </a:solidFill>
                <a:latin typeface="Arial" panose="020B0604020202020204"/>
                <a:cs typeface="Arial" panose="020B0604020202020204"/>
              </a:rPr>
              <a:t>each </a:t>
            </a:r>
            <a:r>
              <a:rPr sz="2000" dirty="0">
                <a:solidFill>
                  <a:srgbClr val="000066"/>
                </a:solidFill>
                <a:latin typeface="Arial" panose="020B0604020202020204"/>
                <a:cs typeface="Arial" panose="020B0604020202020204"/>
              </a:rPr>
              <a:t>SIMD</a:t>
            </a:r>
            <a:r>
              <a:rPr sz="2000" spc="20" dirty="0">
                <a:solidFill>
                  <a:srgbClr val="000066"/>
                </a:solidFill>
                <a:latin typeface="Arial" panose="020B0604020202020204"/>
                <a:cs typeface="Arial" panose="020B0604020202020204"/>
              </a:rPr>
              <a:t> </a:t>
            </a:r>
            <a:r>
              <a:rPr sz="2000" spc="-10" dirty="0">
                <a:solidFill>
                  <a:srgbClr val="000066"/>
                </a:solidFill>
                <a:latin typeface="Arial" panose="020B0604020202020204"/>
                <a:cs typeface="Arial" panose="020B0604020202020204"/>
              </a:rPr>
              <a:t>lane</a:t>
            </a:r>
            <a:endParaRPr sz="2000" dirty="0">
              <a:latin typeface="Arial" panose="020B0604020202020204"/>
              <a:cs typeface="Arial" panose="020B0604020202020204"/>
            </a:endParaRPr>
          </a:p>
          <a:p>
            <a:pPr marL="1155700" lvl="2" indent="-229235">
              <a:lnSpc>
                <a:spcPct val="100000"/>
              </a:lnSpc>
              <a:spcBef>
                <a:spcPts val="430"/>
              </a:spcBef>
              <a:buClr>
                <a:srgbClr val="0033CC"/>
              </a:buClr>
              <a:buSzPct val="50000"/>
              <a:buFont typeface="Wingdings" panose="05000000000000000000"/>
              <a:buChar char=""/>
              <a:tabLst>
                <a:tab pos="1155700" algn="l"/>
                <a:tab pos="1156335" algn="l"/>
              </a:tabLst>
            </a:pPr>
            <a:r>
              <a:rPr sz="2000" spc="-5" dirty="0">
                <a:solidFill>
                  <a:srgbClr val="000066"/>
                </a:solidFill>
                <a:latin typeface="Arial" panose="020B0604020202020204"/>
                <a:cs typeface="Arial" panose="020B0604020202020204"/>
              </a:rPr>
              <a:t>i.e. </a:t>
            </a:r>
            <a:r>
              <a:rPr sz="2000" spc="-15" dirty="0">
                <a:solidFill>
                  <a:srgbClr val="000066"/>
                </a:solidFill>
                <a:latin typeface="Arial" panose="020B0604020202020204"/>
                <a:cs typeface="Arial" panose="020B0604020202020204"/>
              </a:rPr>
              <a:t>which </a:t>
            </a:r>
            <a:r>
              <a:rPr sz="2000" spc="-5" dirty="0">
                <a:solidFill>
                  <a:srgbClr val="000066"/>
                </a:solidFill>
                <a:latin typeface="Arial" panose="020B0604020202020204"/>
                <a:cs typeface="Arial" panose="020B0604020202020204"/>
              </a:rPr>
              <a:t>threads </a:t>
            </a:r>
            <a:r>
              <a:rPr sz="2000" dirty="0">
                <a:solidFill>
                  <a:srgbClr val="000066"/>
                </a:solidFill>
                <a:latin typeface="Arial" panose="020B0604020202020204"/>
                <a:cs typeface="Arial" panose="020B0604020202020204"/>
              </a:rPr>
              <a:t>commit </a:t>
            </a:r>
            <a:r>
              <a:rPr sz="2000" spc="-5" dirty="0">
                <a:solidFill>
                  <a:srgbClr val="000066"/>
                </a:solidFill>
                <a:latin typeface="Arial" panose="020B0604020202020204"/>
                <a:cs typeface="Arial" panose="020B0604020202020204"/>
              </a:rPr>
              <a:t>their results (all threads</a:t>
            </a:r>
            <a:r>
              <a:rPr sz="2000" spc="110" dirty="0">
                <a:solidFill>
                  <a:srgbClr val="000066"/>
                </a:solidFill>
                <a:latin typeface="Arial" panose="020B0604020202020204"/>
                <a:cs typeface="Arial" panose="020B0604020202020204"/>
              </a:rPr>
              <a:t> </a:t>
            </a:r>
            <a:r>
              <a:rPr sz="2000" spc="-5" dirty="0">
                <a:solidFill>
                  <a:srgbClr val="000066"/>
                </a:solidFill>
                <a:latin typeface="Arial" panose="020B0604020202020204"/>
                <a:cs typeface="Arial" panose="020B0604020202020204"/>
              </a:rPr>
              <a:t>execute)</a:t>
            </a:r>
            <a:endParaRPr sz="2000" dirty="0">
              <a:latin typeface="Arial" panose="020B0604020202020204"/>
              <a:cs typeface="Arial" panose="020B0604020202020204"/>
            </a:endParaRPr>
          </a:p>
          <a:p>
            <a:pPr marL="756285" marR="5080" lvl="1" indent="-287020">
              <a:lnSpc>
                <a:spcPct val="100000"/>
              </a:lnSpc>
              <a:spcBef>
                <a:spcPts val="47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Instruction markers to manage when a branch diverges into</a:t>
            </a:r>
            <a:r>
              <a:rPr sz="2400" spc="-229"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multiple execution</a:t>
            </a:r>
            <a:r>
              <a:rPr sz="2400" spc="-30"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paths</a:t>
            </a:r>
            <a:endParaRPr sz="2400" dirty="0">
              <a:latin typeface="Arial" panose="020B0604020202020204"/>
              <a:cs typeface="Arial" panose="020B0604020202020204"/>
            </a:endParaRPr>
          </a:p>
          <a:p>
            <a:pPr marL="1155700" lvl="2" indent="-229235">
              <a:lnSpc>
                <a:spcPct val="100000"/>
              </a:lnSpc>
              <a:spcBef>
                <a:spcPts val="440"/>
              </a:spcBef>
              <a:buClr>
                <a:srgbClr val="0033CC"/>
              </a:buClr>
              <a:buSzPct val="50000"/>
              <a:buFont typeface="Wingdings" panose="05000000000000000000"/>
              <a:buChar char=""/>
              <a:tabLst>
                <a:tab pos="1155700" algn="l"/>
                <a:tab pos="1156335" algn="l"/>
              </a:tabLst>
            </a:pPr>
            <a:r>
              <a:rPr sz="2000" spc="-5" dirty="0">
                <a:solidFill>
                  <a:srgbClr val="000066"/>
                </a:solidFill>
                <a:latin typeface="Arial" panose="020B0604020202020204"/>
                <a:cs typeface="Arial" panose="020B0604020202020204"/>
              </a:rPr>
              <a:t>Push </a:t>
            </a:r>
            <a:r>
              <a:rPr sz="2000" spc="-10" dirty="0">
                <a:solidFill>
                  <a:srgbClr val="000066"/>
                </a:solidFill>
                <a:latin typeface="Arial" panose="020B0604020202020204"/>
                <a:cs typeface="Arial" panose="020B0604020202020204"/>
              </a:rPr>
              <a:t>on </a:t>
            </a:r>
            <a:r>
              <a:rPr sz="2000" spc="-5" dirty="0">
                <a:solidFill>
                  <a:srgbClr val="000066"/>
                </a:solidFill>
                <a:latin typeface="Arial" panose="020B0604020202020204"/>
                <a:cs typeface="Arial" panose="020B0604020202020204"/>
              </a:rPr>
              <a:t>divergent</a:t>
            </a:r>
            <a:r>
              <a:rPr sz="2000" spc="30" dirty="0">
                <a:solidFill>
                  <a:srgbClr val="000066"/>
                </a:solidFill>
                <a:latin typeface="Arial" panose="020B0604020202020204"/>
                <a:cs typeface="Arial" panose="020B0604020202020204"/>
              </a:rPr>
              <a:t> </a:t>
            </a:r>
            <a:r>
              <a:rPr sz="2000" spc="-5" dirty="0">
                <a:solidFill>
                  <a:srgbClr val="000066"/>
                </a:solidFill>
                <a:latin typeface="Arial" panose="020B0604020202020204"/>
                <a:cs typeface="Arial" panose="020B0604020202020204"/>
              </a:rPr>
              <a:t>branch</a:t>
            </a:r>
            <a:endParaRPr sz="2000" dirty="0">
              <a:latin typeface="Arial" panose="020B0604020202020204"/>
              <a:cs typeface="Arial" panose="020B0604020202020204"/>
            </a:endParaRPr>
          </a:p>
          <a:p>
            <a:pPr marL="756285" lvl="1" indent="-287020">
              <a:lnSpc>
                <a:spcPct val="100000"/>
              </a:lnSpc>
              <a:spcBef>
                <a:spcPts val="475"/>
              </a:spcBef>
              <a:buClr>
                <a:srgbClr val="003399"/>
              </a:buClr>
              <a:buSzPct val="55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…and </a:t>
            </a:r>
            <a:r>
              <a:rPr sz="2400" spc="-5" dirty="0">
                <a:solidFill>
                  <a:srgbClr val="0033CC"/>
                </a:solidFill>
                <a:latin typeface="Arial" panose="020B0604020202020204"/>
                <a:cs typeface="Arial" panose="020B0604020202020204"/>
              </a:rPr>
              <a:t>when paths</a:t>
            </a:r>
            <a:r>
              <a:rPr sz="2400" spc="-60"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converge</a:t>
            </a:r>
            <a:endParaRPr sz="2400" dirty="0">
              <a:latin typeface="Arial" panose="020B0604020202020204"/>
              <a:cs typeface="Arial" panose="020B0604020202020204"/>
            </a:endParaRPr>
          </a:p>
          <a:p>
            <a:pPr marL="1155700" lvl="2" indent="-229235">
              <a:lnSpc>
                <a:spcPct val="100000"/>
              </a:lnSpc>
              <a:spcBef>
                <a:spcPts val="440"/>
              </a:spcBef>
              <a:buClr>
                <a:srgbClr val="0033CC"/>
              </a:buClr>
              <a:buSzPct val="50000"/>
              <a:buFont typeface="Wingdings" panose="05000000000000000000"/>
              <a:buChar char=""/>
              <a:tabLst>
                <a:tab pos="1155700" algn="l"/>
                <a:tab pos="1156335" algn="l"/>
              </a:tabLst>
            </a:pPr>
            <a:r>
              <a:rPr sz="2000" dirty="0">
                <a:solidFill>
                  <a:srgbClr val="000066"/>
                </a:solidFill>
                <a:latin typeface="Arial" panose="020B0604020202020204"/>
                <a:cs typeface="Arial" panose="020B0604020202020204"/>
              </a:rPr>
              <a:t>Act </a:t>
            </a:r>
            <a:r>
              <a:rPr sz="2000" spc="-5" dirty="0">
                <a:solidFill>
                  <a:srgbClr val="000066"/>
                </a:solidFill>
                <a:latin typeface="Arial" panose="020B0604020202020204"/>
                <a:cs typeface="Arial" panose="020B0604020202020204"/>
              </a:rPr>
              <a:t>as</a:t>
            </a:r>
            <a:r>
              <a:rPr sz="2000" spc="-15" dirty="0">
                <a:solidFill>
                  <a:srgbClr val="000066"/>
                </a:solidFill>
                <a:latin typeface="Arial" panose="020B0604020202020204"/>
                <a:cs typeface="Arial" panose="020B0604020202020204"/>
              </a:rPr>
              <a:t> </a:t>
            </a:r>
            <a:r>
              <a:rPr sz="2000" spc="-5" dirty="0">
                <a:solidFill>
                  <a:srgbClr val="000066"/>
                </a:solidFill>
                <a:latin typeface="Arial" panose="020B0604020202020204"/>
                <a:cs typeface="Arial" panose="020B0604020202020204"/>
              </a:rPr>
              <a:t>barriers</a:t>
            </a:r>
            <a:endParaRPr sz="2000" dirty="0">
              <a:latin typeface="Arial" panose="020B0604020202020204"/>
              <a:cs typeface="Arial" panose="020B0604020202020204"/>
            </a:endParaRPr>
          </a:p>
          <a:p>
            <a:pPr marL="1155700" lvl="2" indent="-229235">
              <a:lnSpc>
                <a:spcPct val="100000"/>
              </a:lnSpc>
              <a:spcBef>
                <a:spcPts val="430"/>
              </a:spcBef>
              <a:buClr>
                <a:srgbClr val="0033CC"/>
              </a:buClr>
              <a:buSzPct val="50000"/>
              <a:buFont typeface="Wingdings" panose="05000000000000000000"/>
              <a:buChar char=""/>
              <a:tabLst>
                <a:tab pos="1155700" algn="l"/>
                <a:tab pos="1156335" algn="l"/>
              </a:tabLst>
            </a:pPr>
            <a:r>
              <a:rPr sz="2000" spc="-5" dirty="0">
                <a:solidFill>
                  <a:srgbClr val="000066"/>
                </a:solidFill>
                <a:latin typeface="Arial" panose="020B0604020202020204"/>
                <a:cs typeface="Arial" panose="020B0604020202020204"/>
              </a:rPr>
              <a:t>Pops </a:t>
            </a:r>
            <a:r>
              <a:rPr sz="2000" dirty="0">
                <a:solidFill>
                  <a:srgbClr val="000066"/>
                </a:solidFill>
                <a:latin typeface="Arial" panose="020B0604020202020204"/>
                <a:cs typeface="Arial" panose="020B0604020202020204"/>
              </a:rPr>
              <a:t>stack</a:t>
            </a:r>
            <a:endParaRPr sz="2000" dirty="0">
              <a:latin typeface="Arial" panose="020B0604020202020204"/>
              <a:cs typeface="Arial" panose="020B0604020202020204"/>
            </a:endParaRPr>
          </a:p>
          <a:p>
            <a:pPr marL="355600" marR="998855" indent="-343535">
              <a:lnSpc>
                <a:spcPct val="100000"/>
              </a:lnSpc>
              <a:spcBef>
                <a:spcPts val="565"/>
              </a:spcBef>
              <a:buClr>
                <a:srgbClr val="0033CC"/>
              </a:buClr>
              <a:buSzPct val="60000"/>
              <a:buFont typeface="Wingdings" panose="05000000000000000000"/>
              <a:buChar char=""/>
              <a:tabLst>
                <a:tab pos="355600" algn="l"/>
                <a:tab pos="356235" algn="l"/>
              </a:tabLst>
            </a:pPr>
            <a:r>
              <a:rPr sz="2400" spc="-5" dirty="0">
                <a:solidFill>
                  <a:srgbClr val="003399"/>
                </a:solidFill>
                <a:latin typeface="Arial" panose="020B0604020202020204"/>
                <a:cs typeface="Arial" panose="020B0604020202020204"/>
              </a:rPr>
              <a:t>Per-thread-lane 1-bit predicate </a:t>
            </a:r>
            <a:r>
              <a:rPr sz="2400" dirty="0">
                <a:solidFill>
                  <a:srgbClr val="003399"/>
                </a:solidFill>
                <a:latin typeface="Arial" panose="020B0604020202020204"/>
                <a:cs typeface="Arial" panose="020B0604020202020204"/>
              </a:rPr>
              <a:t>register, </a:t>
            </a:r>
            <a:r>
              <a:rPr sz="2400" spc="-5" dirty="0">
                <a:solidFill>
                  <a:srgbClr val="003399"/>
                </a:solidFill>
                <a:latin typeface="Arial" panose="020B0604020202020204"/>
                <a:cs typeface="Arial" panose="020B0604020202020204"/>
              </a:rPr>
              <a:t>specified by  programmer</a:t>
            </a:r>
            <a:endParaRPr sz="2400" dirty="0">
              <a:latin typeface="Arial" panose="020B0604020202020204"/>
              <a:cs typeface="Arial" panose="020B0604020202020204"/>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5805" y="94448"/>
            <a:ext cx="2928582" cy="599138"/>
          </a:xfrm>
          <a:prstGeom prst="rect">
            <a:avLst/>
          </a:prstGeom>
        </p:spPr>
        <p:txBody>
          <a:bodyPr vert="horz" wrap="square" lIns="0" tIns="12700" rIns="0" bIns="0" rtlCol="0">
            <a:spAutoFit/>
          </a:bodyPr>
          <a:lstStyle/>
          <a:p>
            <a:pPr marL="12700">
              <a:lnSpc>
                <a:spcPct val="100000"/>
              </a:lnSpc>
              <a:spcBef>
                <a:spcPts val="100"/>
              </a:spcBef>
            </a:pPr>
            <a:r>
              <a:rPr spc="-5" dirty="0"/>
              <a:t>Example</a:t>
            </a:r>
          </a:p>
        </p:txBody>
      </p:sp>
      <p:sp>
        <p:nvSpPr>
          <p:cNvPr id="4" name="object 4"/>
          <p:cNvSpPr txBox="1"/>
          <p:nvPr/>
        </p:nvSpPr>
        <p:spPr>
          <a:xfrm>
            <a:off x="841020" y="760835"/>
            <a:ext cx="3164795" cy="1324079"/>
          </a:xfrm>
          <a:prstGeom prst="rect">
            <a:avLst/>
          </a:prstGeom>
        </p:spPr>
        <p:txBody>
          <a:bodyPr vert="horz" wrap="square" lIns="0" tIns="61594" rIns="0" bIns="0" rtlCol="0">
            <a:spAutoFit/>
          </a:bodyPr>
          <a:lstStyle/>
          <a:p>
            <a:pPr marL="12700">
              <a:lnSpc>
                <a:spcPct val="100000"/>
              </a:lnSpc>
              <a:spcBef>
                <a:spcPts val="485"/>
              </a:spcBef>
            </a:pPr>
            <a:r>
              <a:rPr spc="-5" dirty="0">
                <a:latin typeface="Arial" panose="020B0604020202020204" pitchFamily="34" charset="0"/>
                <a:cs typeface="Arial" panose="020B0604020202020204" pitchFamily="34" charset="0"/>
              </a:rPr>
              <a:t>if (X[i] </a:t>
            </a:r>
            <a:r>
              <a:rPr spc="-25" dirty="0">
                <a:latin typeface="Arial" panose="020B0604020202020204" pitchFamily="34" charset="0"/>
                <a:cs typeface="Arial" panose="020B0604020202020204" pitchFamily="34" charset="0"/>
              </a:rPr>
              <a:t>!=</a:t>
            </a:r>
            <a:r>
              <a:rPr spc="5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a:p>
            <a:pPr marL="583565">
              <a:lnSpc>
                <a:spcPct val="100000"/>
              </a:lnSpc>
              <a:spcBef>
                <a:spcPts val="385"/>
              </a:spcBef>
            </a:pPr>
            <a:r>
              <a:rPr spc="-5" dirty="0">
                <a:latin typeface="Arial" panose="020B0604020202020204" pitchFamily="34" charset="0"/>
                <a:cs typeface="Arial" panose="020B0604020202020204" pitchFamily="34" charset="0"/>
              </a:rPr>
              <a:t>X[i] = X[i] –</a:t>
            </a:r>
            <a:r>
              <a:rPr spc="-1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Y[i];</a:t>
            </a:r>
            <a:endParaRPr dirty="0">
              <a:latin typeface="Arial" panose="020B0604020202020204" pitchFamily="34" charset="0"/>
              <a:cs typeface="Arial" panose="020B0604020202020204" pitchFamily="34" charset="0"/>
            </a:endParaRPr>
          </a:p>
          <a:p>
            <a:pPr marL="12700">
              <a:lnSpc>
                <a:spcPct val="100000"/>
              </a:lnSpc>
              <a:spcBef>
                <a:spcPts val="385"/>
              </a:spcBef>
            </a:pPr>
            <a:r>
              <a:rPr spc="-5" dirty="0">
                <a:latin typeface="Arial" panose="020B0604020202020204" pitchFamily="34" charset="0"/>
                <a:cs typeface="Arial" panose="020B0604020202020204" pitchFamily="34" charset="0"/>
              </a:rPr>
              <a:t>else </a:t>
            </a:r>
            <a:endParaRPr lang="en-US" spc="-5" dirty="0">
              <a:latin typeface="Arial" panose="020B0604020202020204" pitchFamily="34" charset="0"/>
              <a:cs typeface="Arial" panose="020B0604020202020204" pitchFamily="34" charset="0"/>
            </a:endParaRPr>
          </a:p>
          <a:p>
            <a:pPr marL="12700">
              <a:lnSpc>
                <a:spcPct val="100000"/>
              </a:lnSpc>
              <a:spcBef>
                <a:spcPts val="385"/>
              </a:spcBef>
            </a:pPr>
            <a:r>
              <a:rPr lang="zh-CN" altLang="en-US" spc="-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X[i] </a:t>
            </a:r>
            <a:r>
              <a:rPr spc="-5" dirty="0">
                <a:latin typeface="Arial" panose="020B0604020202020204" pitchFamily="34" charset="0"/>
                <a:cs typeface="Arial" panose="020B0604020202020204" pitchFamily="34" charset="0"/>
              </a:rPr>
              <a:t>=</a:t>
            </a:r>
            <a:r>
              <a:rPr spc="-1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Z[i];</a:t>
            </a:r>
            <a:endParaRPr dirty="0">
              <a:latin typeface="Arial" panose="020B0604020202020204" pitchFamily="34" charset="0"/>
              <a:cs typeface="Arial" panose="020B0604020202020204" pitchFamily="34" charset="0"/>
            </a:endParaRPr>
          </a:p>
        </p:txBody>
      </p:sp>
      <p:graphicFrame>
        <p:nvGraphicFramePr>
          <p:cNvPr id="5" name="object 5"/>
          <p:cNvGraphicFramePr>
            <a:graphicFrameLocks noGrp="1"/>
          </p:cNvGraphicFramePr>
          <p:nvPr/>
        </p:nvGraphicFramePr>
        <p:xfrm>
          <a:off x="482410" y="2203583"/>
          <a:ext cx="7809865" cy="3216976"/>
        </p:xfrm>
        <a:graphic>
          <a:graphicData uri="http://schemas.openxmlformats.org/drawingml/2006/table">
            <a:tbl>
              <a:tblPr firstRow="1" bandRow="1">
                <a:tableStyleId>{2D5ABB26-0587-4C30-8999-92F81FD0307C}</a:tableStyleId>
              </a:tblPr>
              <a:tblGrid>
                <a:gridCol w="1698625">
                  <a:extLst>
                    <a:ext uri="{9D8B030D-6E8A-4147-A177-3AD203B41FA5}">
                      <a16:colId xmlns:a16="http://schemas.microsoft.com/office/drawing/2014/main" val="20000"/>
                    </a:ext>
                  </a:extLst>
                </a:gridCol>
                <a:gridCol w="2683510">
                  <a:extLst>
                    <a:ext uri="{9D8B030D-6E8A-4147-A177-3AD203B41FA5}">
                      <a16:colId xmlns:a16="http://schemas.microsoft.com/office/drawing/2014/main" val="20001"/>
                    </a:ext>
                  </a:extLst>
                </a:gridCol>
                <a:gridCol w="3427730">
                  <a:extLst>
                    <a:ext uri="{9D8B030D-6E8A-4147-A177-3AD203B41FA5}">
                      <a16:colId xmlns:a16="http://schemas.microsoft.com/office/drawing/2014/main" val="20002"/>
                    </a:ext>
                  </a:extLst>
                </a:gridCol>
              </a:tblGrid>
              <a:tr h="876873">
                <a:tc>
                  <a:txBody>
                    <a:bodyPr/>
                    <a:lstStyle/>
                    <a:p>
                      <a:pPr marL="374650">
                        <a:lnSpc>
                          <a:spcPct val="100000"/>
                        </a:lnSpc>
                        <a:spcBef>
                          <a:spcPts val="95"/>
                        </a:spcBef>
                      </a:pPr>
                      <a:r>
                        <a:rPr sz="1600" spc="-5" dirty="0">
                          <a:solidFill>
                            <a:schemeClr val="tx1"/>
                          </a:solidFill>
                          <a:latin typeface="Arial" panose="020B0604020202020204"/>
                          <a:cs typeface="Arial" panose="020B0604020202020204"/>
                        </a:rPr>
                        <a:t>ld.global.f64</a:t>
                      </a:r>
                      <a:endParaRPr sz="1600" dirty="0">
                        <a:solidFill>
                          <a:schemeClr val="tx1"/>
                        </a:solidFill>
                        <a:latin typeface="Arial" panose="020B0604020202020204"/>
                        <a:cs typeface="Arial" panose="020B0604020202020204"/>
                      </a:endParaRPr>
                    </a:p>
                    <a:p>
                      <a:pPr marL="374650" marR="154305">
                        <a:lnSpc>
                          <a:spcPts val="2310"/>
                        </a:lnSpc>
                        <a:spcBef>
                          <a:spcPts val="135"/>
                        </a:spcBef>
                      </a:pPr>
                      <a:r>
                        <a:rPr sz="1600" dirty="0">
                          <a:solidFill>
                            <a:schemeClr val="tx1"/>
                          </a:solidFill>
                          <a:latin typeface="Arial" panose="020B0604020202020204"/>
                          <a:cs typeface="Arial" panose="020B0604020202020204"/>
                        </a:rPr>
                        <a:t>setp.neq.</a:t>
                      </a:r>
                      <a:r>
                        <a:rPr sz="1600" spc="5" dirty="0">
                          <a:solidFill>
                            <a:schemeClr val="tx1"/>
                          </a:solidFill>
                          <a:latin typeface="Arial" panose="020B0604020202020204"/>
                          <a:cs typeface="Arial" panose="020B0604020202020204"/>
                        </a:rPr>
                        <a:t>s</a:t>
                      </a:r>
                      <a:r>
                        <a:rPr sz="1600" dirty="0">
                          <a:solidFill>
                            <a:schemeClr val="tx1"/>
                          </a:solidFill>
                          <a:latin typeface="Arial" panose="020B0604020202020204"/>
                          <a:cs typeface="Arial" panose="020B0604020202020204"/>
                        </a:rPr>
                        <a:t>32  </a:t>
                      </a:r>
                      <a:r>
                        <a:rPr sz="1600" spc="-15" dirty="0">
                          <a:solidFill>
                            <a:schemeClr val="tx1"/>
                          </a:solidFill>
                          <a:latin typeface="Arial" panose="020B0604020202020204"/>
                          <a:cs typeface="Arial" panose="020B0604020202020204"/>
                        </a:rPr>
                        <a:t>@!P1,</a:t>
                      </a:r>
                      <a:r>
                        <a:rPr sz="1600" spc="3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bra</a:t>
                      </a:r>
                      <a:endParaRPr sz="1600" dirty="0">
                        <a:solidFill>
                          <a:schemeClr val="tx1"/>
                        </a:solidFill>
                        <a:latin typeface="Arial" panose="020B0604020202020204"/>
                        <a:cs typeface="Arial" panose="020B0604020202020204"/>
                      </a:endParaRPr>
                    </a:p>
                  </a:txBody>
                  <a:tcPr marL="0" marR="0" marT="12065" marB="0"/>
                </a:tc>
                <a:tc>
                  <a:txBody>
                    <a:bodyPr/>
                    <a:lstStyle/>
                    <a:p>
                      <a:pPr marL="161925">
                        <a:lnSpc>
                          <a:spcPct val="100000"/>
                        </a:lnSpc>
                        <a:spcBef>
                          <a:spcPts val="95"/>
                        </a:spcBef>
                      </a:pPr>
                      <a:r>
                        <a:rPr sz="1600" spc="-5" dirty="0">
                          <a:solidFill>
                            <a:schemeClr val="tx1"/>
                          </a:solidFill>
                          <a:latin typeface="Arial" panose="020B0604020202020204"/>
                          <a:cs typeface="Arial" panose="020B0604020202020204"/>
                        </a:rPr>
                        <a:t>RD0,</a:t>
                      </a:r>
                      <a:r>
                        <a:rPr sz="1600" spc="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[X+R8]</a:t>
                      </a:r>
                      <a:endParaRPr sz="1600" dirty="0">
                        <a:solidFill>
                          <a:schemeClr val="tx1"/>
                        </a:solidFill>
                        <a:latin typeface="Arial" panose="020B0604020202020204"/>
                        <a:cs typeface="Arial" panose="020B0604020202020204"/>
                      </a:endParaRPr>
                    </a:p>
                    <a:p>
                      <a:pPr marL="161925">
                        <a:lnSpc>
                          <a:spcPct val="100000"/>
                        </a:lnSpc>
                        <a:spcBef>
                          <a:spcPts val="380"/>
                        </a:spcBef>
                      </a:pPr>
                      <a:r>
                        <a:rPr sz="1600" spc="-5" dirty="0">
                          <a:solidFill>
                            <a:schemeClr val="tx1"/>
                          </a:solidFill>
                          <a:latin typeface="Arial" panose="020B0604020202020204"/>
                          <a:cs typeface="Arial" panose="020B0604020202020204"/>
                        </a:rPr>
                        <a:t>P1, RD0,</a:t>
                      </a:r>
                      <a:r>
                        <a:rPr sz="1600"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#0</a:t>
                      </a:r>
                      <a:endParaRPr sz="1600" dirty="0">
                        <a:solidFill>
                          <a:schemeClr val="tx1"/>
                        </a:solidFill>
                        <a:latin typeface="Arial" panose="020B0604020202020204"/>
                        <a:cs typeface="Arial" panose="020B0604020202020204"/>
                      </a:endParaRPr>
                    </a:p>
                    <a:p>
                      <a:pPr marL="161925">
                        <a:lnSpc>
                          <a:spcPct val="100000"/>
                        </a:lnSpc>
                        <a:spcBef>
                          <a:spcPts val="390"/>
                        </a:spcBef>
                      </a:pPr>
                      <a:r>
                        <a:rPr sz="1600" spc="-5" dirty="0">
                          <a:solidFill>
                            <a:schemeClr val="tx1"/>
                          </a:solidFill>
                          <a:latin typeface="Arial" panose="020B0604020202020204"/>
                          <a:cs typeface="Arial" panose="020B0604020202020204"/>
                        </a:rPr>
                        <a:t>ELSE1,</a:t>
                      </a:r>
                      <a:r>
                        <a:rPr sz="1600" dirty="0">
                          <a:solidFill>
                            <a:schemeClr val="tx1"/>
                          </a:solidFill>
                          <a:latin typeface="Arial" panose="020B0604020202020204"/>
                          <a:cs typeface="Arial" panose="020B0604020202020204"/>
                        </a:rPr>
                        <a:t> </a:t>
                      </a:r>
                      <a:r>
                        <a:rPr sz="1600" i="1" spc="-5" dirty="0">
                          <a:solidFill>
                            <a:schemeClr val="tx1"/>
                          </a:solidFill>
                          <a:latin typeface="Arial" panose="020B0604020202020204"/>
                          <a:cs typeface="Arial" panose="020B0604020202020204"/>
                        </a:rPr>
                        <a:t>*Push</a:t>
                      </a:r>
                      <a:endParaRPr sz="1600" dirty="0">
                        <a:solidFill>
                          <a:schemeClr val="tx1"/>
                        </a:solidFill>
                        <a:latin typeface="Arial" panose="020B0604020202020204"/>
                        <a:cs typeface="Arial" panose="020B0604020202020204"/>
                      </a:endParaRPr>
                    </a:p>
                  </a:txBody>
                  <a:tcPr marL="0" marR="0" marT="12065" marB="0"/>
                </a:tc>
                <a:tc>
                  <a:txBody>
                    <a:bodyPr/>
                    <a:lstStyle/>
                    <a:p>
                      <a:pPr marL="221615">
                        <a:lnSpc>
                          <a:spcPct val="100000"/>
                        </a:lnSpc>
                        <a:spcBef>
                          <a:spcPts val="95"/>
                        </a:spcBef>
                      </a:pPr>
                      <a:r>
                        <a:rPr sz="1600" spc="-5" dirty="0">
                          <a:solidFill>
                            <a:schemeClr val="tx1"/>
                          </a:solidFill>
                          <a:latin typeface="Arial" panose="020B0604020202020204"/>
                          <a:cs typeface="Arial" panose="020B0604020202020204"/>
                        </a:rPr>
                        <a:t>; RD0 =</a:t>
                      </a:r>
                      <a:r>
                        <a:rPr sz="1600" spc="15" dirty="0">
                          <a:solidFill>
                            <a:schemeClr val="tx1"/>
                          </a:solidFill>
                          <a:latin typeface="Arial" panose="020B0604020202020204"/>
                          <a:cs typeface="Arial" panose="020B0604020202020204"/>
                        </a:rPr>
                        <a:t> </a:t>
                      </a:r>
                      <a:r>
                        <a:rPr sz="1600" dirty="0">
                          <a:solidFill>
                            <a:schemeClr val="tx1"/>
                          </a:solidFill>
                          <a:latin typeface="Arial" panose="020B0604020202020204"/>
                          <a:cs typeface="Arial" panose="020B0604020202020204"/>
                        </a:rPr>
                        <a:t>X[i]</a:t>
                      </a:r>
                      <a:endParaRPr sz="1600">
                        <a:solidFill>
                          <a:schemeClr val="tx1"/>
                        </a:solidFill>
                        <a:latin typeface="Arial" panose="020B0604020202020204"/>
                        <a:cs typeface="Arial" panose="020B0604020202020204"/>
                      </a:endParaRPr>
                    </a:p>
                    <a:p>
                      <a:pPr marL="221615">
                        <a:lnSpc>
                          <a:spcPct val="100000"/>
                        </a:lnSpc>
                        <a:spcBef>
                          <a:spcPts val="380"/>
                        </a:spcBef>
                      </a:pPr>
                      <a:r>
                        <a:rPr sz="1600" spc="-5" dirty="0">
                          <a:solidFill>
                            <a:schemeClr val="tx1"/>
                          </a:solidFill>
                          <a:latin typeface="Arial" panose="020B0604020202020204"/>
                          <a:cs typeface="Arial" panose="020B0604020202020204"/>
                        </a:rPr>
                        <a:t>; P1 </a:t>
                      </a:r>
                      <a:r>
                        <a:rPr sz="1600" dirty="0">
                          <a:solidFill>
                            <a:schemeClr val="tx1"/>
                          </a:solidFill>
                          <a:latin typeface="Arial" panose="020B0604020202020204"/>
                          <a:cs typeface="Arial" panose="020B0604020202020204"/>
                        </a:rPr>
                        <a:t>is </a:t>
                      </a:r>
                      <a:r>
                        <a:rPr sz="1600" spc="-5" dirty="0">
                          <a:solidFill>
                            <a:schemeClr val="tx1"/>
                          </a:solidFill>
                          <a:latin typeface="Arial" panose="020B0604020202020204"/>
                          <a:cs typeface="Arial" panose="020B0604020202020204"/>
                        </a:rPr>
                        <a:t>predicate register</a:t>
                      </a:r>
                      <a:r>
                        <a:rPr sz="1600" spc="1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1</a:t>
                      </a:r>
                      <a:endParaRPr sz="1600">
                        <a:solidFill>
                          <a:schemeClr val="tx1"/>
                        </a:solidFill>
                        <a:latin typeface="Arial" panose="020B0604020202020204"/>
                        <a:cs typeface="Arial" panose="020B0604020202020204"/>
                      </a:endParaRPr>
                    </a:p>
                    <a:p>
                      <a:pPr marL="221615">
                        <a:lnSpc>
                          <a:spcPct val="100000"/>
                        </a:lnSpc>
                        <a:spcBef>
                          <a:spcPts val="390"/>
                        </a:spcBef>
                      </a:pPr>
                      <a:r>
                        <a:rPr sz="1600" i="1" spc="-5" dirty="0">
                          <a:solidFill>
                            <a:schemeClr val="tx1"/>
                          </a:solidFill>
                          <a:latin typeface="Arial" panose="020B0604020202020204"/>
                          <a:cs typeface="Arial" panose="020B0604020202020204"/>
                        </a:rPr>
                        <a:t>; Push old mask, set new mask</a:t>
                      </a:r>
                      <a:r>
                        <a:rPr sz="1600" i="1" spc="25" dirty="0">
                          <a:solidFill>
                            <a:schemeClr val="tx1"/>
                          </a:solidFill>
                          <a:latin typeface="Arial" panose="020B0604020202020204"/>
                          <a:cs typeface="Arial" panose="020B0604020202020204"/>
                        </a:rPr>
                        <a:t> </a:t>
                      </a:r>
                      <a:r>
                        <a:rPr sz="1600" i="1" spc="-5" dirty="0">
                          <a:solidFill>
                            <a:schemeClr val="tx1"/>
                          </a:solidFill>
                          <a:latin typeface="Arial" panose="020B0604020202020204"/>
                          <a:cs typeface="Arial" panose="020B0604020202020204"/>
                        </a:rPr>
                        <a:t>bits</a:t>
                      </a:r>
                      <a:endParaRPr sz="1600">
                        <a:solidFill>
                          <a:schemeClr val="tx1"/>
                        </a:solidFill>
                        <a:latin typeface="Arial" panose="020B0604020202020204"/>
                        <a:cs typeface="Arial" panose="020B0604020202020204"/>
                      </a:endParaRPr>
                    </a:p>
                  </a:txBody>
                  <a:tcPr marL="0" marR="0" marT="12065" marB="0"/>
                </a:tc>
                <a:extLst>
                  <a:ext uri="{0D108BD9-81ED-4DB2-BD59-A6C34878D82A}">
                    <a16:rowId xmlns:a16="http://schemas.microsoft.com/office/drawing/2014/main" val="10000"/>
                  </a:ext>
                </a:extLst>
              </a:tr>
              <a:tr h="292608">
                <a:tc>
                  <a:txBody>
                    <a:bodyPr/>
                    <a:lstStyle/>
                    <a:p>
                      <a:pPr>
                        <a:lnSpc>
                          <a:spcPct val="100000"/>
                        </a:lnSpc>
                      </a:pPr>
                      <a:endParaRPr sz="1500">
                        <a:solidFill>
                          <a:schemeClr val="tx1"/>
                        </a:solidFill>
                        <a:latin typeface="Times New Roman" panose="02020603050405020304"/>
                        <a:cs typeface="Times New Roman" panose="02020603050405020304"/>
                      </a:endParaRPr>
                    </a:p>
                  </a:txBody>
                  <a:tcPr marL="0" marR="0" marT="0" marB="0"/>
                </a:tc>
                <a:tc>
                  <a:txBody>
                    <a:bodyPr/>
                    <a:lstStyle/>
                    <a:p>
                      <a:pPr>
                        <a:lnSpc>
                          <a:spcPct val="100000"/>
                        </a:lnSpc>
                      </a:pPr>
                      <a:endParaRPr sz="1500" dirty="0">
                        <a:solidFill>
                          <a:schemeClr val="tx1"/>
                        </a:solidFill>
                        <a:latin typeface="Times New Roman" panose="02020603050405020304"/>
                        <a:cs typeface="Times New Roman" panose="02020603050405020304"/>
                      </a:endParaRPr>
                    </a:p>
                  </a:txBody>
                  <a:tcPr marL="0" marR="0" marT="0"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if P1 false, go to</a:t>
                      </a:r>
                      <a:r>
                        <a:rPr sz="1600" spc="3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ELSE1</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1"/>
                  </a:ext>
                </a:extLst>
              </a:tr>
              <a:tr h="292608">
                <a:tc>
                  <a:txBody>
                    <a:bodyPr/>
                    <a:lstStyle/>
                    <a:p>
                      <a:pPr marR="220980" algn="r">
                        <a:lnSpc>
                          <a:spcPct val="100000"/>
                        </a:lnSpc>
                        <a:spcBef>
                          <a:spcPts val="105"/>
                        </a:spcBef>
                      </a:pPr>
                      <a:r>
                        <a:rPr sz="1600" dirty="0">
                          <a:solidFill>
                            <a:schemeClr val="tx1"/>
                          </a:solidFill>
                          <a:latin typeface="Arial" panose="020B0604020202020204"/>
                          <a:cs typeface="Arial" panose="020B0604020202020204"/>
                        </a:rPr>
                        <a:t>ld.g</a:t>
                      </a:r>
                      <a:r>
                        <a:rPr sz="1600" spc="5" dirty="0">
                          <a:solidFill>
                            <a:schemeClr val="tx1"/>
                          </a:solidFill>
                          <a:latin typeface="Arial" panose="020B0604020202020204"/>
                          <a:cs typeface="Arial" panose="020B0604020202020204"/>
                        </a:rPr>
                        <a:t>l</a:t>
                      </a:r>
                      <a:r>
                        <a:rPr sz="1600" dirty="0">
                          <a:solidFill>
                            <a:schemeClr val="tx1"/>
                          </a:solidFill>
                          <a:latin typeface="Arial" panose="020B0604020202020204"/>
                          <a:cs typeface="Arial" panose="020B0604020202020204"/>
                        </a:rPr>
                        <a:t>oba</a:t>
                      </a:r>
                      <a:r>
                        <a:rPr sz="1600" spc="5" dirty="0">
                          <a:solidFill>
                            <a:schemeClr val="tx1"/>
                          </a:solidFill>
                          <a:latin typeface="Arial" panose="020B0604020202020204"/>
                          <a:cs typeface="Arial" panose="020B0604020202020204"/>
                        </a:rPr>
                        <a:t>l</a:t>
                      </a:r>
                      <a:r>
                        <a:rPr sz="1600" dirty="0">
                          <a:solidFill>
                            <a:schemeClr val="tx1"/>
                          </a:solidFill>
                          <a:latin typeface="Arial" panose="020B0604020202020204"/>
                          <a:cs typeface="Arial" panose="020B0604020202020204"/>
                        </a:rPr>
                        <a:t>.f64</a:t>
                      </a:r>
                      <a:endParaRPr sz="1600">
                        <a:solidFill>
                          <a:schemeClr val="tx1"/>
                        </a:solidFill>
                        <a:latin typeface="Arial" panose="020B0604020202020204"/>
                        <a:cs typeface="Arial" panose="020B0604020202020204"/>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RD2,</a:t>
                      </a:r>
                      <a:r>
                        <a:rPr sz="1600" spc="5" dirty="0">
                          <a:solidFill>
                            <a:schemeClr val="tx1"/>
                          </a:solidFill>
                          <a:latin typeface="Arial" panose="020B0604020202020204"/>
                          <a:cs typeface="Arial" panose="020B0604020202020204"/>
                        </a:rPr>
                        <a:t> </a:t>
                      </a:r>
                      <a:r>
                        <a:rPr sz="1600" spc="-10" dirty="0">
                          <a:solidFill>
                            <a:schemeClr val="tx1"/>
                          </a:solidFill>
                          <a:latin typeface="Arial" panose="020B0604020202020204"/>
                          <a:cs typeface="Arial" panose="020B0604020202020204"/>
                        </a:rPr>
                        <a:t>[Y+R8]</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RD2 =</a:t>
                      </a:r>
                      <a:r>
                        <a:rPr sz="1600" spc="15" dirty="0">
                          <a:solidFill>
                            <a:schemeClr val="tx1"/>
                          </a:solidFill>
                          <a:latin typeface="Arial" panose="020B0604020202020204"/>
                          <a:cs typeface="Arial" panose="020B0604020202020204"/>
                        </a:rPr>
                        <a:t> </a:t>
                      </a:r>
                      <a:r>
                        <a:rPr sz="1600" spc="-10" dirty="0">
                          <a:solidFill>
                            <a:schemeClr val="tx1"/>
                          </a:solidFill>
                          <a:latin typeface="Arial" panose="020B0604020202020204"/>
                          <a:cs typeface="Arial" panose="020B0604020202020204"/>
                        </a:rPr>
                        <a:t>Y[i]</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2"/>
                  </a:ext>
                </a:extLst>
              </a:tr>
              <a:tr h="292597">
                <a:tc>
                  <a:txBody>
                    <a:bodyPr/>
                    <a:lstStyle/>
                    <a:p>
                      <a:pPr marL="374650">
                        <a:lnSpc>
                          <a:spcPct val="100000"/>
                        </a:lnSpc>
                        <a:spcBef>
                          <a:spcPts val="105"/>
                        </a:spcBef>
                      </a:pPr>
                      <a:r>
                        <a:rPr sz="1600" spc="-5" dirty="0">
                          <a:solidFill>
                            <a:schemeClr val="tx1"/>
                          </a:solidFill>
                          <a:latin typeface="Arial" panose="020B0604020202020204"/>
                          <a:cs typeface="Arial" panose="020B0604020202020204"/>
                        </a:rPr>
                        <a:t>sub.f64</a:t>
                      </a:r>
                      <a:endParaRPr sz="1600">
                        <a:solidFill>
                          <a:schemeClr val="tx1"/>
                        </a:solidFill>
                        <a:latin typeface="Arial" panose="020B0604020202020204"/>
                        <a:cs typeface="Arial" panose="020B0604020202020204"/>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RD0, RD0,</a:t>
                      </a:r>
                      <a:r>
                        <a:rPr sz="1600"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RD2</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Difference in</a:t>
                      </a:r>
                      <a:r>
                        <a:rPr sz="1600" spc="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RD0</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3"/>
                  </a:ext>
                </a:extLst>
              </a:tr>
              <a:tr h="292905">
                <a:tc>
                  <a:txBody>
                    <a:bodyPr/>
                    <a:lstStyle/>
                    <a:p>
                      <a:pPr marR="220980" algn="r">
                        <a:lnSpc>
                          <a:spcPct val="100000"/>
                        </a:lnSpc>
                        <a:spcBef>
                          <a:spcPts val="105"/>
                        </a:spcBef>
                      </a:pPr>
                      <a:r>
                        <a:rPr sz="1600" dirty="0">
                          <a:solidFill>
                            <a:schemeClr val="tx1"/>
                          </a:solidFill>
                          <a:latin typeface="Arial" panose="020B0604020202020204"/>
                          <a:cs typeface="Arial" panose="020B0604020202020204"/>
                        </a:rPr>
                        <a:t>st.global.f64</a:t>
                      </a:r>
                      <a:endParaRPr sz="1600">
                        <a:solidFill>
                          <a:schemeClr val="tx1"/>
                        </a:solidFill>
                        <a:latin typeface="Arial" panose="020B0604020202020204"/>
                        <a:cs typeface="Arial" panose="020B0604020202020204"/>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[X+R8],</a:t>
                      </a:r>
                      <a:r>
                        <a:rPr sz="1600" spc="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RD0</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X[i] =</a:t>
                      </a:r>
                      <a:r>
                        <a:rPr sz="1600" spc="1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RD0</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4"/>
                  </a:ext>
                </a:extLst>
              </a:tr>
              <a:tr h="292575">
                <a:tc>
                  <a:txBody>
                    <a:bodyPr/>
                    <a:lstStyle/>
                    <a:p>
                      <a:pPr marL="374650">
                        <a:lnSpc>
                          <a:spcPct val="100000"/>
                        </a:lnSpc>
                        <a:spcBef>
                          <a:spcPts val="105"/>
                        </a:spcBef>
                      </a:pPr>
                      <a:r>
                        <a:rPr sz="1600" spc="-5" dirty="0">
                          <a:solidFill>
                            <a:schemeClr val="tx1"/>
                          </a:solidFill>
                          <a:latin typeface="Arial" panose="020B0604020202020204"/>
                          <a:cs typeface="Arial" panose="020B0604020202020204"/>
                        </a:rPr>
                        <a:t>@P1,</a:t>
                      </a:r>
                      <a:r>
                        <a:rPr sz="1600" spc="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bra</a:t>
                      </a:r>
                      <a:endParaRPr sz="1600">
                        <a:solidFill>
                          <a:schemeClr val="tx1"/>
                        </a:solidFill>
                        <a:latin typeface="Arial" panose="020B0604020202020204"/>
                        <a:cs typeface="Arial" panose="020B0604020202020204"/>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ENDIF1,</a:t>
                      </a:r>
                      <a:r>
                        <a:rPr sz="1600" spc="5" dirty="0">
                          <a:solidFill>
                            <a:schemeClr val="tx1"/>
                          </a:solidFill>
                          <a:latin typeface="Arial" panose="020B0604020202020204"/>
                          <a:cs typeface="Arial" panose="020B0604020202020204"/>
                        </a:rPr>
                        <a:t> </a:t>
                      </a:r>
                      <a:r>
                        <a:rPr sz="1600" i="1" spc="-5" dirty="0">
                          <a:solidFill>
                            <a:schemeClr val="tx1"/>
                          </a:solidFill>
                          <a:latin typeface="Arial" panose="020B0604020202020204"/>
                          <a:cs typeface="Arial" panose="020B0604020202020204"/>
                        </a:rPr>
                        <a:t>*Comp</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i="1" spc="-5" dirty="0">
                          <a:solidFill>
                            <a:schemeClr val="tx1"/>
                          </a:solidFill>
                          <a:latin typeface="Arial" panose="020B0604020202020204"/>
                          <a:cs typeface="Arial" panose="020B0604020202020204"/>
                        </a:rPr>
                        <a:t>; complement mask</a:t>
                      </a:r>
                      <a:r>
                        <a:rPr sz="1600" i="1" spc="55" dirty="0">
                          <a:solidFill>
                            <a:schemeClr val="tx1"/>
                          </a:solidFill>
                          <a:latin typeface="Arial" panose="020B0604020202020204"/>
                          <a:cs typeface="Arial" panose="020B0604020202020204"/>
                        </a:rPr>
                        <a:t> </a:t>
                      </a:r>
                      <a:r>
                        <a:rPr sz="1600" i="1" spc="-5" dirty="0">
                          <a:solidFill>
                            <a:schemeClr val="tx1"/>
                          </a:solidFill>
                          <a:latin typeface="Arial" panose="020B0604020202020204"/>
                          <a:cs typeface="Arial" panose="020B0604020202020204"/>
                        </a:rPr>
                        <a:t>bits</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5"/>
                  </a:ext>
                </a:extLst>
              </a:tr>
              <a:tr h="292607">
                <a:tc>
                  <a:txBody>
                    <a:bodyPr/>
                    <a:lstStyle/>
                    <a:p>
                      <a:pPr>
                        <a:lnSpc>
                          <a:spcPct val="100000"/>
                        </a:lnSpc>
                      </a:pPr>
                      <a:endParaRPr sz="1500">
                        <a:solidFill>
                          <a:schemeClr val="tx1"/>
                        </a:solidFill>
                        <a:latin typeface="Times New Roman" panose="02020603050405020304"/>
                        <a:cs typeface="Times New Roman" panose="02020603050405020304"/>
                      </a:endParaRPr>
                    </a:p>
                  </a:txBody>
                  <a:tcPr marL="0" marR="0" marT="0" marB="0"/>
                </a:tc>
                <a:tc>
                  <a:txBody>
                    <a:bodyPr/>
                    <a:lstStyle/>
                    <a:p>
                      <a:pPr>
                        <a:lnSpc>
                          <a:spcPct val="100000"/>
                        </a:lnSpc>
                      </a:pPr>
                      <a:endParaRPr sz="1500">
                        <a:solidFill>
                          <a:schemeClr val="tx1"/>
                        </a:solidFill>
                        <a:latin typeface="Times New Roman" panose="02020603050405020304"/>
                        <a:cs typeface="Times New Roman" panose="02020603050405020304"/>
                      </a:endParaRPr>
                    </a:p>
                  </a:txBody>
                  <a:tcPr marL="0" marR="0" marT="0"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if P1 true, go to</a:t>
                      </a:r>
                      <a:r>
                        <a:rPr sz="1600" spc="50"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ENDIF1</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6"/>
                  </a:ext>
                </a:extLst>
              </a:tr>
              <a:tr h="292597">
                <a:tc>
                  <a:txBody>
                    <a:bodyPr/>
                    <a:lstStyle/>
                    <a:p>
                      <a:pPr marL="31750">
                        <a:lnSpc>
                          <a:spcPct val="100000"/>
                        </a:lnSpc>
                        <a:spcBef>
                          <a:spcPts val="105"/>
                        </a:spcBef>
                      </a:pPr>
                      <a:r>
                        <a:rPr sz="1600" spc="-5" dirty="0">
                          <a:solidFill>
                            <a:schemeClr val="tx1"/>
                          </a:solidFill>
                          <a:latin typeface="Arial" panose="020B0604020202020204"/>
                          <a:cs typeface="Arial" panose="020B0604020202020204"/>
                        </a:rPr>
                        <a:t>ELSE1:</a:t>
                      </a:r>
                      <a:endParaRPr sz="1600">
                        <a:solidFill>
                          <a:schemeClr val="tx1"/>
                        </a:solidFill>
                        <a:latin typeface="Arial" panose="020B0604020202020204"/>
                        <a:cs typeface="Arial" panose="020B0604020202020204"/>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ld.global.f64 RD0,</a:t>
                      </a:r>
                      <a:r>
                        <a:rPr sz="1600" spc="-10"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[Z+R8]</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RD0 =</a:t>
                      </a:r>
                      <a:r>
                        <a:rPr sz="1600" spc="1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Z[i]</a:t>
                      </a:r>
                      <a:endParaRPr sz="160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7"/>
                  </a:ext>
                </a:extLst>
              </a:tr>
              <a:tr h="291606">
                <a:tc>
                  <a:txBody>
                    <a:bodyPr/>
                    <a:lstStyle/>
                    <a:p>
                      <a:pPr>
                        <a:lnSpc>
                          <a:spcPct val="100000"/>
                        </a:lnSpc>
                      </a:pPr>
                      <a:endParaRPr sz="1500" dirty="0">
                        <a:solidFill>
                          <a:schemeClr val="tx1"/>
                        </a:solidFill>
                        <a:latin typeface="Times New Roman" panose="02020603050405020304"/>
                        <a:cs typeface="Times New Roman" panose="02020603050405020304"/>
                      </a:endParaRPr>
                    </a:p>
                  </a:txBody>
                  <a:tcPr marL="0" marR="0" marT="0" marB="0"/>
                </a:tc>
                <a:tc>
                  <a:txBody>
                    <a:bodyPr/>
                    <a:lstStyle/>
                    <a:p>
                      <a:pPr marL="161925">
                        <a:lnSpc>
                          <a:spcPct val="100000"/>
                        </a:lnSpc>
                        <a:spcBef>
                          <a:spcPts val="105"/>
                        </a:spcBef>
                      </a:pPr>
                      <a:r>
                        <a:rPr sz="1600" spc="-5" dirty="0">
                          <a:solidFill>
                            <a:schemeClr val="tx1"/>
                          </a:solidFill>
                          <a:latin typeface="Arial" panose="020B0604020202020204"/>
                          <a:cs typeface="Arial" panose="020B0604020202020204"/>
                        </a:rPr>
                        <a:t>st.global.f64 [X+R8],</a:t>
                      </a:r>
                      <a:r>
                        <a:rPr sz="1600" spc="1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RD0</a:t>
                      </a:r>
                      <a:endParaRPr sz="1600">
                        <a:solidFill>
                          <a:schemeClr val="tx1"/>
                        </a:solidFill>
                        <a:latin typeface="Arial" panose="020B0604020202020204"/>
                        <a:cs typeface="Arial" panose="020B0604020202020204"/>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a:cs typeface="Arial" panose="020B0604020202020204"/>
                        </a:rPr>
                        <a:t>; X[i] =</a:t>
                      </a:r>
                      <a:r>
                        <a:rPr sz="1600" spc="15" dirty="0">
                          <a:solidFill>
                            <a:schemeClr val="tx1"/>
                          </a:solidFill>
                          <a:latin typeface="Arial" panose="020B0604020202020204"/>
                          <a:cs typeface="Arial" panose="020B0604020202020204"/>
                        </a:rPr>
                        <a:t> </a:t>
                      </a:r>
                      <a:r>
                        <a:rPr sz="1600" spc="-5" dirty="0">
                          <a:solidFill>
                            <a:schemeClr val="tx1"/>
                          </a:solidFill>
                          <a:latin typeface="Arial" panose="020B0604020202020204"/>
                          <a:cs typeface="Arial" panose="020B0604020202020204"/>
                        </a:rPr>
                        <a:t>RD0</a:t>
                      </a:r>
                      <a:endParaRPr sz="1600" dirty="0">
                        <a:solidFill>
                          <a:schemeClr val="tx1"/>
                        </a:solidFill>
                        <a:latin typeface="Arial" panose="020B0604020202020204"/>
                        <a:cs typeface="Arial" panose="020B0604020202020204"/>
                      </a:endParaRPr>
                    </a:p>
                  </a:txBody>
                  <a:tcPr marL="0" marR="0" marT="13335" marB="0"/>
                </a:tc>
                <a:extLst>
                  <a:ext uri="{0D108BD9-81ED-4DB2-BD59-A6C34878D82A}">
                    <a16:rowId xmlns:a16="http://schemas.microsoft.com/office/drawing/2014/main" val="10008"/>
                  </a:ext>
                </a:extLst>
              </a:tr>
            </a:tbl>
          </a:graphicData>
        </a:graphic>
      </p:graphicFrame>
      <p:sp>
        <p:nvSpPr>
          <p:cNvPr id="6" name="object 6"/>
          <p:cNvSpPr txBox="1"/>
          <p:nvPr/>
        </p:nvSpPr>
        <p:spPr>
          <a:xfrm>
            <a:off x="482410" y="5530984"/>
            <a:ext cx="7729538" cy="948337"/>
          </a:xfrm>
          <a:prstGeom prst="rect">
            <a:avLst/>
          </a:prstGeom>
        </p:spPr>
        <p:txBody>
          <a:bodyPr vert="horz" wrap="square" lIns="0" tIns="12065" rIns="0" bIns="0" rtlCol="0">
            <a:spAutoFit/>
          </a:bodyPr>
          <a:lstStyle/>
          <a:p>
            <a:pPr marL="12700">
              <a:lnSpc>
                <a:spcPct val="100000"/>
              </a:lnSpc>
              <a:spcBef>
                <a:spcPts val="95"/>
              </a:spcBef>
              <a:tabLst>
                <a:tab pos="926465" algn="l"/>
                <a:tab pos="3670300" algn="l"/>
              </a:tabLst>
            </a:pPr>
            <a:r>
              <a:rPr sz="1600" spc="-5" dirty="0">
                <a:latin typeface="Arial" panose="020B0604020202020204" pitchFamily="34" charset="0"/>
                <a:cs typeface="Arial" panose="020B0604020202020204" pitchFamily="34" charset="0"/>
              </a:rPr>
              <a:t>ENDIF1:	</a:t>
            </a:r>
            <a:r>
              <a:rPr lang="zh-CN" altLang="en-US" sz="1600" spc="-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&lt;next</a:t>
            </a:r>
            <a:r>
              <a:rPr sz="1600" i="1" spc="2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instruction&gt;,</a:t>
            </a:r>
            <a:r>
              <a:rPr sz="1600" i="1" spc="1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*Pop	; pop to restore old</a:t>
            </a:r>
            <a:r>
              <a:rPr sz="1600" i="1" spc="30"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mask</a:t>
            </a:r>
            <a:endParaRPr lang="en-US" sz="1600" i="1" spc="-5" dirty="0">
              <a:latin typeface="Arial" panose="020B0604020202020204" pitchFamily="34" charset="0"/>
              <a:cs typeface="Arial" panose="020B0604020202020204" pitchFamily="34" charset="0"/>
            </a:endParaRPr>
          </a:p>
          <a:p>
            <a:pPr marL="12700">
              <a:lnSpc>
                <a:spcPct val="100000"/>
              </a:lnSpc>
              <a:spcBef>
                <a:spcPts val="95"/>
              </a:spcBef>
              <a:tabLst>
                <a:tab pos="926465" algn="l"/>
                <a:tab pos="3670300" algn="l"/>
              </a:tabLst>
            </a:pPr>
            <a:endParaRPr sz="2400" dirty="0">
              <a:latin typeface="Arial" panose="020B0604020202020204" pitchFamily="34" charset="0"/>
              <a:cs typeface="Arial" panose="020B0604020202020204" pitchFamily="34" charset="0"/>
            </a:endParaRPr>
          </a:p>
          <a:p>
            <a:pPr marL="12700">
              <a:lnSpc>
                <a:spcPct val="100000"/>
              </a:lnSpc>
              <a:spcBef>
                <a:spcPts val="5"/>
              </a:spcBef>
            </a:pPr>
            <a:r>
              <a:rPr i="1" spc="-5" dirty="0">
                <a:latin typeface="Arial" panose="020B0604020202020204" pitchFamily="34" charset="0"/>
                <a:cs typeface="Arial" panose="020B0604020202020204" pitchFamily="34" charset="0"/>
              </a:rPr>
              <a:t>Note: a thread has 64 vector components, each a 32 bit floating</a:t>
            </a:r>
            <a:r>
              <a:rPr i="1" spc="185" dirty="0">
                <a:latin typeface="Arial" panose="020B0604020202020204" pitchFamily="34" charset="0"/>
                <a:cs typeface="Arial" panose="020B0604020202020204" pitchFamily="34" charset="0"/>
              </a:rPr>
              <a:t> </a:t>
            </a:r>
            <a:r>
              <a:rPr i="1" spc="-5" dirty="0">
                <a:latin typeface="Arial" panose="020B0604020202020204" pitchFamily="34" charset="0"/>
                <a:cs typeface="Arial" panose="020B0604020202020204" pitchFamily="34" charset="0"/>
              </a:rPr>
              <a:t>point</a:t>
            </a:r>
            <a:endParaRPr dirty="0">
              <a:latin typeface="Arial" panose="020B0604020202020204" pitchFamily="34" charset="0"/>
              <a:cs typeface="Arial" panose="020B0604020202020204" pitchFamily="34" charset="0"/>
            </a:endParaRPr>
          </a:p>
        </p:txBody>
      </p:sp>
      <p:sp>
        <p:nvSpPr>
          <p:cNvPr id="7" name="object 7"/>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8" name="object 8"/>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4424566" y="195566"/>
            <a:ext cx="3964039" cy="1477328"/>
          </a:xfrm>
          <a:prstGeom prst="rect">
            <a:avLst/>
          </a:prstGeom>
          <a:noFill/>
        </p:spPr>
        <p:txBody>
          <a:bodyPr wrap="square" rtlCol="0">
            <a:spAutoFit/>
          </a:bodyPr>
          <a:lstStyle/>
          <a:p>
            <a:r>
              <a:rPr lang="en-US" dirty="0"/>
              <a:t>with *Push, *Comp, *Pop indicating</a:t>
            </a:r>
          </a:p>
          <a:p>
            <a:r>
              <a:rPr lang="en-US" dirty="0"/>
              <a:t>the branch synchronization markers inserted by the PTX assembler that push the old mask, complement the current mask, and pop to restore the old mask</a:t>
            </a:r>
          </a:p>
        </p:txBody>
      </p:sp>
      <p:sp>
        <p:nvSpPr>
          <p:cNvPr id="11" name="文本框 10">
            <a:extLst>
              <a:ext uri="{FF2B5EF4-FFF2-40B4-BE49-F238E27FC236}">
                <a16:creationId xmlns:a16="http://schemas.microsoft.com/office/drawing/2014/main" id="{716E8035-DEB4-4C9D-AD13-388E9817299A}"/>
              </a:ext>
            </a:extLst>
          </p:cNvPr>
          <p:cNvSpPr txBox="1"/>
          <p:nvPr/>
        </p:nvSpPr>
        <p:spPr>
          <a:xfrm>
            <a:off x="7716198" y="3391364"/>
            <a:ext cx="1156447" cy="1477328"/>
          </a:xfrm>
          <a:prstGeom prst="rect">
            <a:avLst/>
          </a:prstGeom>
          <a:noFill/>
        </p:spPr>
        <p:txBody>
          <a:bodyPr wrap="square" rtlCol="0">
            <a:spAutoFit/>
          </a:bodyPr>
          <a:lstStyle/>
          <a:p>
            <a:r>
              <a:rPr lang="en-US" u="sng" dirty="0">
                <a:solidFill>
                  <a:srgbClr val="FF0000"/>
                </a:solidFill>
              </a:rPr>
              <a:t>Q. How the PTX codes are executed on GPU?</a:t>
            </a:r>
          </a:p>
        </p:txBody>
      </p:sp>
      <p:sp>
        <p:nvSpPr>
          <p:cNvPr id="12" name="TextBox 11">
            <a:extLst>
              <a:ext uri="{FF2B5EF4-FFF2-40B4-BE49-F238E27FC236}">
                <a16:creationId xmlns:a16="http://schemas.microsoft.com/office/drawing/2014/main" id="{262C3E1A-6A1F-524E-AA3A-9E8234DAB63F}"/>
              </a:ext>
            </a:extLst>
          </p:cNvPr>
          <p:cNvSpPr txBox="1"/>
          <p:nvPr/>
        </p:nvSpPr>
        <p:spPr>
          <a:xfrm>
            <a:off x="7611328" y="5051227"/>
            <a:ext cx="1265090" cy="707886"/>
          </a:xfrm>
          <a:prstGeom prst="rect">
            <a:avLst/>
          </a:prstGeom>
          <a:noFill/>
        </p:spPr>
        <p:txBody>
          <a:bodyPr wrap="none" rtlCol="0">
            <a:spAutoFit/>
          </a:bodyPr>
          <a:lstStyle/>
          <a:p>
            <a:r>
              <a:rPr lang="en-CN" sz="4000" b="1" dirty="0">
                <a:solidFill>
                  <a:srgbClr val="C00000"/>
                </a:solidFill>
              </a:rPr>
              <a:t>SI</a:t>
            </a:r>
            <a:r>
              <a:rPr lang="en-CN" sz="4000" b="1" dirty="0"/>
              <a:t>MT</a:t>
            </a:r>
          </a:p>
        </p:txBody>
      </p:sp>
      <p:cxnSp>
        <p:nvCxnSpPr>
          <p:cNvPr id="14" name="直接连接符 13">
            <a:extLst>
              <a:ext uri="{FF2B5EF4-FFF2-40B4-BE49-F238E27FC236}">
                <a16:creationId xmlns:a16="http://schemas.microsoft.com/office/drawing/2014/main" id="{76C03353-1F5C-475B-B7BF-261747BB2330}"/>
              </a:ext>
            </a:extLst>
          </p:cNvPr>
          <p:cNvCxnSpPr/>
          <p:nvPr/>
        </p:nvCxnSpPr>
        <p:spPr>
          <a:xfrm>
            <a:off x="489283" y="2133040"/>
            <a:ext cx="758952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a:cs typeface="Arial" panose="020B0604020202020204"/>
              </a:rPr>
              <a:t>56</a:t>
            </a:r>
            <a:endParaRPr sz="1200">
              <a:latin typeface="Arial" panose="020B0604020202020204"/>
              <a:cs typeface="Arial" panose="020B0604020202020204"/>
            </a:endParaRPr>
          </a:p>
        </p:txBody>
      </p:sp>
      <p:sp>
        <p:nvSpPr>
          <p:cNvPr id="4" name="object 4"/>
          <p:cNvSpPr txBox="1"/>
          <p:nvPr/>
        </p:nvSpPr>
        <p:spPr>
          <a:xfrm>
            <a:off x="2841751" y="6496303"/>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a:cs typeface="Arial" panose="020B0604020202020204"/>
              </a:rPr>
              <a:t> </a:t>
            </a:r>
            <a:endParaRPr sz="1200" dirty="0">
              <a:latin typeface="Arial" panose="020B0604020202020204"/>
              <a:cs typeface="Arial" panose="020B0604020202020204"/>
            </a:endParaRPr>
          </a:p>
        </p:txBody>
      </p:sp>
      <p:sp>
        <p:nvSpPr>
          <p:cNvPr id="5" name="object 5"/>
          <p:cNvSpPr txBox="1">
            <a:spLocks noGrp="1"/>
          </p:cNvSpPr>
          <p:nvPr>
            <p:ph type="title"/>
          </p:nvPr>
        </p:nvSpPr>
        <p:spPr>
          <a:xfrm>
            <a:off x="753591" y="227851"/>
            <a:ext cx="7658937" cy="443865"/>
          </a:xfrm>
          <a:prstGeom prst="rect">
            <a:avLst/>
          </a:prstGeom>
        </p:spPr>
        <p:txBody>
          <a:bodyPr vert="horz" wrap="square" lIns="0" tIns="13335" rIns="0" bIns="0" rtlCol="0">
            <a:spAutoFit/>
          </a:bodyPr>
          <a:lstStyle/>
          <a:p>
            <a:pPr marL="12700">
              <a:lnSpc>
                <a:spcPct val="100000"/>
              </a:lnSpc>
              <a:spcBef>
                <a:spcPts val="105"/>
              </a:spcBef>
            </a:pPr>
            <a:r>
              <a:rPr lang="en-US" sz="2800" dirty="0"/>
              <a:t>Pascal</a:t>
            </a:r>
            <a:r>
              <a:rPr sz="2800" dirty="0"/>
              <a:t> architecture</a:t>
            </a:r>
            <a:r>
              <a:rPr sz="2800" spc="-135" dirty="0"/>
              <a:t> </a:t>
            </a:r>
            <a:r>
              <a:rPr sz="2800" dirty="0"/>
              <a:t>innovations</a:t>
            </a:r>
          </a:p>
        </p:txBody>
      </p:sp>
      <p:sp>
        <p:nvSpPr>
          <p:cNvPr id="6" name="object 6"/>
          <p:cNvSpPr txBox="1"/>
          <p:nvPr/>
        </p:nvSpPr>
        <p:spPr>
          <a:xfrm>
            <a:off x="546303" y="801979"/>
            <a:ext cx="8073390" cy="5691302"/>
          </a:xfrm>
          <a:prstGeom prst="rect">
            <a:avLst/>
          </a:prstGeom>
        </p:spPr>
        <p:txBody>
          <a:bodyPr vert="horz" wrap="square" lIns="0" tIns="73660" rIns="0" bIns="0" rtlCol="0">
            <a:spAutoFit/>
          </a:bodyPr>
          <a:lstStyle/>
          <a:p>
            <a:pPr marL="355600" indent="-342900">
              <a:lnSpc>
                <a:spcPct val="100000"/>
              </a:lnSpc>
              <a:spcBef>
                <a:spcPts val="580"/>
              </a:spcBef>
              <a:buClr>
                <a:srgbClr val="0033CC"/>
              </a:buClr>
              <a:buSzPct val="60000"/>
              <a:buFont typeface="Wingdings" panose="05000000000000000000"/>
              <a:buChar char=""/>
              <a:tabLst>
                <a:tab pos="354965" algn="l"/>
                <a:tab pos="355600" algn="l"/>
              </a:tabLst>
            </a:pPr>
            <a:r>
              <a:rPr sz="2000" dirty="0">
                <a:solidFill>
                  <a:srgbClr val="0070C0"/>
                </a:solidFill>
                <a:latin typeface="Arial" panose="020B0604020202020204"/>
                <a:cs typeface="Arial" panose="020B0604020202020204"/>
              </a:rPr>
              <a:t>Each SIMD processor</a:t>
            </a:r>
            <a:r>
              <a:rPr sz="2000" spc="-65"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has</a:t>
            </a: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70C0"/>
                </a:solidFill>
                <a:latin typeface="Arial" panose="020B0604020202020204"/>
                <a:cs typeface="Arial" panose="020B0604020202020204"/>
              </a:rPr>
              <a:t>Two SIMD thread schedulers, two instruction dispatch</a:t>
            </a:r>
            <a:r>
              <a:rPr sz="2000" spc="-175"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units</a:t>
            </a: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70C0"/>
                </a:solidFill>
                <a:latin typeface="Arial" panose="020B0604020202020204"/>
                <a:cs typeface="Arial" panose="020B0604020202020204"/>
              </a:rPr>
              <a:t>Two sets of 16 </a:t>
            </a:r>
            <a:r>
              <a:rPr sz="2000" spc="-5" dirty="0">
                <a:solidFill>
                  <a:srgbClr val="0070C0"/>
                </a:solidFill>
                <a:latin typeface="Arial" panose="020B0604020202020204"/>
                <a:cs typeface="Arial" panose="020B0604020202020204"/>
              </a:rPr>
              <a:t>SIMD </a:t>
            </a:r>
            <a:r>
              <a:rPr sz="2000" dirty="0">
                <a:solidFill>
                  <a:srgbClr val="0070C0"/>
                </a:solidFill>
                <a:latin typeface="Arial" panose="020B0604020202020204"/>
                <a:cs typeface="Arial" panose="020B0604020202020204"/>
              </a:rPr>
              <a:t>lanes (SIMD </a:t>
            </a:r>
            <a:r>
              <a:rPr lang="en-US" altLang="zh-CN" sz="2000" dirty="0">
                <a:solidFill>
                  <a:srgbClr val="0070C0"/>
                </a:solidFill>
                <a:latin typeface="Arial" panose="020B0604020202020204"/>
                <a:cs typeface="Arial" panose="020B0604020202020204"/>
              </a:rPr>
              <a:t>instruction</a:t>
            </a:r>
            <a:r>
              <a:rPr lang="zh-CN" altLang="en-US" sz="2000"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width=32, chime=2 cycles),</a:t>
            </a:r>
            <a:r>
              <a:rPr sz="2000" spc="-180"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16</a:t>
            </a:r>
            <a:r>
              <a:rPr lang="zh-CN" altLang="en-US" sz="2000"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load-store units, 4 special function</a:t>
            </a:r>
            <a:r>
              <a:rPr sz="2000" spc="-125"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units</a:t>
            </a:r>
          </a:p>
          <a:p>
            <a:pPr marL="756285" marR="132080"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70C0"/>
                </a:solidFill>
                <a:latin typeface="Arial" panose="020B0604020202020204"/>
                <a:cs typeface="Arial" panose="020B0604020202020204"/>
              </a:rPr>
              <a:t>Thus, two threads of SIMD instructions are scheduled every</a:t>
            </a:r>
            <a:r>
              <a:rPr sz="2000" spc="-215"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two  clock</a:t>
            </a:r>
            <a:r>
              <a:rPr sz="2000" spc="-25" dirty="0">
                <a:solidFill>
                  <a:srgbClr val="0070C0"/>
                </a:solidFill>
                <a:latin typeface="Arial" panose="020B0604020202020204"/>
                <a:cs typeface="Arial" panose="020B0604020202020204"/>
              </a:rPr>
              <a:t> </a:t>
            </a:r>
            <a:r>
              <a:rPr sz="2000" dirty="0">
                <a:solidFill>
                  <a:srgbClr val="0070C0"/>
                </a:solidFill>
                <a:latin typeface="Arial" panose="020B0604020202020204"/>
                <a:cs typeface="Arial" panose="020B0604020202020204"/>
              </a:rPr>
              <a:t>cycles</a:t>
            </a:r>
          </a:p>
          <a:p>
            <a:pPr marL="355600" indent="-342900">
              <a:lnSpc>
                <a:spcPct val="100000"/>
              </a:lnSpc>
              <a:spcBef>
                <a:spcPts val="485"/>
              </a:spcBef>
              <a:buClr>
                <a:srgbClr val="0033CC"/>
              </a:buClr>
              <a:buSzPct val="60000"/>
              <a:buFont typeface="Wingdings" panose="05000000000000000000"/>
              <a:buChar char=""/>
              <a:tabLst>
                <a:tab pos="354965" algn="l"/>
                <a:tab pos="355600" algn="l"/>
              </a:tabLst>
            </a:pPr>
            <a:r>
              <a:rPr lang="en-US" sz="2000" dirty="0">
                <a:solidFill>
                  <a:srgbClr val="0070C0"/>
                </a:solidFill>
                <a:latin typeface="Arial" panose="020B0604020202020204"/>
                <a:cs typeface="Arial" panose="020B0604020202020204"/>
              </a:rPr>
              <a:t>Fast single-precision, double-precision, and half-precision floating-point</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arithmetic</a:t>
            </a:r>
            <a:r>
              <a:rPr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The single</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precision</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floating-point </a:t>
            </a:r>
            <a:r>
              <a:rPr lang="en-US" altLang="zh-CN" sz="2000" dirty="0">
                <a:solidFill>
                  <a:srgbClr val="0070C0"/>
                </a:solidFill>
                <a:latin typeface="Arial" panose="020B0604020202020204"/>
                <a:cs typeface="Arial" panose="020B0604020202020204"/>
              </a:rPr>
              <a:t>is</a:t>
            </a:r>
            <a:r>
              <a:rPr lang="zh-CN" altLang="en-US" sz="2000" dirty="0">
                <a:solidFill>
                  <a:srgbClr val="0070C0"/>
                </a:solidFill>
                <a:latin typeface="Arial" panose="020B0604020202020204"/>
                <a:cs typeface="Arial" panose="020B0604020202020204"/>
              </a:rPr>
              <a:t> </a:t>
            </a:r>
            <a:r>
              <a:rPr lang="en-US" altLang="zh-CN" sz="2000" dirty="0">
                <a:solidFill>
                  <a:srgbClr val="0070C0"/>
                </a:solidFill>
                <a:latin typeface="Arial" panose="020B0604020202020204"/>
                <a:cs typeface="Arial" panose="020B0604020202020204"/>
              </a:rPr>
              <a:t>up</a:t>
            </a:r>
            <a:r>
              <a:rPr lang="zh-CN" altLang="en-US" sz="2000" dirty="0">
                <a:solidFill>
                  <a:srgbClr val="0070C0"/>
                </a:solidFill>
                <a:latin typeface="Arial" panose="020B0604020202020204"/>
                <a:cs typeface="Arial" panose="020B0604020202020204"/>
              </a:rPr>
              <a:t> </a:t>
            </a:r>
            <a:r>
              <a:rPr lang="en-US" altLang="zh-CN" sz="2000" dirty="0">
                <a:solidFill>
                  <a:srgbClr val="0070C0"/>
                </a:solidFill>
                <a:latin typeface="Arial" panose="020B0604020202020204"/>
                <a:cs typeface="Arial" panose="020B0604020202020204"/>
              </a:rPr>
              <a:t>to</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10 </a:t>
            </a:r>
            <a:r>
              <a:rPr lang="en-US" sz="2000" dirty="0" err="1">
                <a:solidFill>
                  <a:srgbClr val="0070C0"/>
                </a:solidFill>
                <a:latin typeface="Arial" panose="020B0604020202020204"/>
                <a:cs typeface="Arial" panose="020B0604020202020204"/>
              </a:rPr>
              <a:t>TeraFLOP</a:t>
            </a:r>
            <a:r>
              <a:rPr lang="en-US" sz="2000" dirty="0">
                <a:solidFill>
                  <a:srgbClr val="0070C0"/>
                </a:solidFill>
                <a:latin typeface="Arial" panose="020B0604020202020204"/>
                <a:cs typeface="Arial" panose="020B0604020202020204"/>
              </a:rPr>
              <a:t>/s.</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Double-precision is at 5 </a:t>
            </a:r>
            <a:r>
              <a:rPr lang="en-US" sz="2000" dirty="0" err="1">
                <a:solidFill>
                  <a:srgbClr val="0070C0"/>
                </a:solidFill>
                <a:latin typeface="Arial" panose="020B0604020202020204"/>
                <a:cs typeface="Arial" panose="020B0604020202020204"/>
              </a:rPr>
              <a:t>TeraFLOP</a:t>
            </a:r>
            <a:r>
              <a:rPr lang="en-US" sz="2000" dirty="0">
                <a:solidFill>
                  <a:srgbClr val="0070C0"/>
                </a:solidFill>
                <a:latin typeface="Arial" panose="020B0604020202020204"/>
                <a:cs typeface="Arial" panose="020B0604020202020204"/>
              </a:rPr>
              <a:t>/s, and half-precision</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is about at 20 </a:t>
            </a:r>
            <a:r>
              <a:rPr lang="en-US" sz="2000" dirty="0" err="1">
                <a:solidFill>
                  <a:srgbClr val="0070C0"/>
                </a:solidFill>
                <a:latin typeface="Arial" panose="020B0604020202020204"/>
                <a:cs typeface="Arial" panose="020B0604020202020204"/>
              </a:rPr>
              <a:t>TeraFLOP</a:t>
            </a:r>
            <a:r>
              <a:rPr lang="en-US" sz="2000" dirty="0">
                <a:solidFill>
                  <a:srgbClr val="0070C0"/>
                </a:solidFill>
                <a:latin typeface="Arial" panose="020B0604020202020204"/>
                <a:cs typeface="Arial" panose="020B0604020202020204"/>
              </a:rPr>
              <a:t>/s when expressed as 2-element vectors</a:t>
            </a:r>
            <a:r>
              <a:rPr lang="en-US" altLang="zh-CN" sz="2000" dirty="0">
                <a:solidFill>
                  <a:srgbClr val="0070C0"/>
                </a:solidFill>
                <a:latin typeface="Arial" panose="020B0604020202020204"/>
                <a:cs typeface="Arial" panose="020B0604020202020204"/>
              </a:rPr>
              <a:t>.</a:t>
            </a:r>
            <a:endParaRPr sz="2000" dirty="0">
              <a:solidFill>
                <a:srgbClr val="0070C0"/>
              </a:solidFill>
              <a:latin typeface="Arial" panose="020B0604020202020204"/>
              <a:cs typeface="Arial" panose="020B0604020202020204"/>
            </a:endParaRPr>
          </a:p>
          <a:p>
            <a:pPr marL="355600" indent="-342900">
              <a:lnSpc>
                <a:spcPct val="100000"/>
              </a:lnSpc>
              <a:spcBef>
                <a:spcPts val="480"/>
              </a:spcBef>
              <a:buClr>
                <a:srgbClr val="0033CC"/>
              </a:buClr>
              <a:buSzPct val="60000"/>
              <a:buFont typeface="Wingdings" panose="05000000000000000000"/>
              <a:buChar char=""/>
              <a:tabLst>
                <a:tab pos="354965" algn="l"/>
                <a:tab pos="355600" algn="l"/>
              </a:tabLst>
            </a:pPr>
            <a:r>
              <a:rPr lang="en-US" sz="2000" dirty="0">
                <a:solidFill>
                  <a:srgbClr val="0070C0"/>
                </a:solidFill>
                <a:latin typeface="Arial" panose="020B0604020202020204"/>
                <a:cs typeface="Arial" panose="020B0604020202020204"/>
              </a:rPr>
              <a:t>High-bandwidth memory</a:t>
            </a:r>
            <a:r>
              <a:rPr lang="en-US" altLang="zh-CN" sz="2000" dirty="0">
                <a:solidFill>
                  <a:srgbClr val="0070C0"/>
                </a:solidFill>
                <a:latin typeface="Arial" panose="020B0604020202020204"/>
                <a:cs typeface="Arial" panose="020B0604020202020204"/>
              </a:rPr>
              <a:t>:</a:t>
            </a:r>
            <a:r>
              <a:rPr lang="zh-CN" altLang="en-US" sz="2000" dirty="0">
                <a:solidFill>
                  <a:srgbClr val="0070C0"/>
                </a:solidFill>
                <a:latin typeface="Arial" panose="020B0604020202020204"/>
                <a:cs typeface="Arial" panose="020B0604020202020204"/>
              </a:rPr>
              <a:t> </a:t>
            </a:r>
            <a:r>
              <a:rPr lang="en-US" altLang="zh-CN" sz="2000" dirty="0">
                <a:solidFill>
                  <a:srgbClr val="0070C0"/>
                </a:solidFill>
                <a:latin typeface="Arial" panose="020B0604020202020204"/>
                <a:cs typeface="Arial" panose="020B0604020202020204"/>
              </a:rPr>
              <a:t>S</a:t>
            </a:r>
            <a:r>
              <a:rPr lang="en-US" sz="2000" dirty="0">
                <a:solidFill>
                  <a:srgbClr val="0070C0"/>
                </a:solidFill>
                <a:latin typeface="Arial" panose="020B0604020202020204"/>
                <a:cs typeface="Arial" panose="020B0604020202020204"/>
              </a:rPr>
              <a:t>tacked, high-bandwidth memory (HBM2) has a wide</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bus with 4096 data wires running at 0.7 GHz offering a peak bandwidth of 732</a:t>
            </a:r>
            <a:r>
              <a:rPr lang="zh-CN" altLang="en-US" sz="2000" dirty="0">
                <a:solidFill>
                  <a:srgbClr val="0070C0"/>
                </a:solidFill>
                <a:latin typeface="Arial" panose="020B0604020202020204"/>
                <a:cs typeface="Arial" panose="020B0604020202020204"/>
              </a:rPr>
              <a:t> </a:t>
            </a:r>
            <a:r>
              <a:rPr lang="en-US" sz="2000" dirty="0">
                <a:solidFill>
                  <a:srgbClr val="0070C0"/>
                </a:solidFill>
                <a:latin typeface="Arial" panose="020B0604020202020204"/>
                <a:cs typeface="Arial" panose="020B0604020202020204"/>
              </a:rPr>
              <a:t>GB/s, which is more than twice as fast as previous GPUs</a:t>
            </a:r>
            <a:r>
              <a:rPr lang="en-US" altLang="zh-CN" sz="2000" dirty="0">
                <a:solidFill>
                  <a:srgbClr val="0070C0"/>
                </a:solidFill>
                <a:latin typeface="Arial" panose="020B0604020202020204"/>
                <a:cs typeface="Arial" panose="020B0604020202020204"/>
              </a:rPr>
              <a:t>.</a:t>
            </a:r>
            <a:endParaRPr sz="2000" dirty="0">
              <a:solidFill>
                <a:srgbClr val="0070C0"/>
              </a:solidFill>
              <a:latin typeface="Arial" panose="020B0604020202020204"/>
              <a:cs typeface="Arial" panose="020B0604020202020204"/>
            </a:endParaRPr>
          </a:p>
          <a:p>
            <a:pPr marL="355600" indent="-342900">
              <a:lnSpc>
                <a:spcPct val="100000"/>
              </a:lnSpc>
              <a:spcBef>
                <a:spcPts val="480"/>
              </a:spcBef>
              <a:buClr>
                <a:srgbClr val="0033CC"/>
              </a:buClr>
              <a:buSzPct val="60000"/>
              <a:buFont typeface="Wingdings" panose="05000000000000000000"/>
              <a:buChar char=""/>
              <a:tabLst>
                <a:tab pos="354965" algn="l"/>
                <a:tab pos="355600" algn="l"/>
              </a:tabLst>
            </a:pPr>
            <a:r>
              <a:rPr lang="en-US" sz="2000" dirty="0">
                <a:solidFill>
                  <a:srgbClr val="0070C0"/>
                </a:solidFill>
                <a:latin typeface="Arial" panose="020B0604020202020204"/>
                <a:cs typeface="Arial" panose="020B0604020202020204"/>
              </a:rPr>
              <a:t>High-speed chip-to-chip interconnect</a:t>
            </a:r>
            <a:r>
              <a:rPr lang="en-US" altLang="zh-CN" sz="2000" dirty="0">
                <a:solidFill>
                  <a:srgbClr val="0070C0"/>
                </a:solidFill>
                <a:latin typeface="Arial" panose="020B0604020202020204"/>
                <a:cs typeface="Arial" panose="020B0604020202020204"/>
              </a:rPr>
              <a:t>:</a:t>
            </a:r>
            <a:r>
              <a:rPr lang="zh-CN" altLang="en-US" sz="2000" dirty="0">
                <a:solidFill>
                  <a:srgbClr val="0070C0"/>
                </a:solidFill>
                <a:latin typeface="Arial" panose="020B0604020202020204"/>
                <a:cs typeface="Arial" panose="020B0604020202020204"/>
              </a:rPr>
              <a:t> </a:t>
            </a:r>
            <a:r>
              <a:rPr lang="en-US" altLang="zh-CN" sz="2000" dirty="0">
                <a:solidFill>
                  <a:srgbClr val="0070C0"/>
                </a:solidFill>
                <a:latin typeface="Arial" panose="020B0604020202020204"/>
                <a:cs typeface="Arial" panose="020B0604020202020204"/>
              </a:rPr>
              <a:t>Pascal GP100 introduces the </a:t>
            </a:r>
            <a:r>
              <a:rPr lang="en-US" altLang="zh-CN" sz="2000" dirty="0" err="1">
                <a:solidFill>
                  <a:srgbClr val="0070C0"/>
                </a:solidFill>
                <a:latin typeface="Arial" panose="020B0604020202020204"/>
                <a:cs typeface="Arial" panose="020B0604020202020204"/>
              </a:rPr>
              <a:t>NVLink</a:t>
            </a:r>
            <a:r>
              <a:rPr lang="en-US" altLang="zh-CN" sz="2000" dirty="0">
                <a:solidFill>
                  <a:srgbClr val="0070C0"/>
                </a:solidFill>
                <a:latin typeface="Arial" panose="020B0604020202020204"/>
                <a:cs typeface="Arial" panose="020B0604020202020204"/>
              </a:rPr>
              <a:t> communication</a:t>
            </a:r>
            <a:r>
              <a:rPr lang="zh-CN" altLang="en-US" sz="2000" dirty="0">
                <a:solidFill>
                  <a:srgbClr val="0070C0"/>
                </a:solidFill>
                <a:latin typeface="Arial" panose="020B0604020202020204"/>
                <a:cs typeface="Arial" panose="020B0604020202020204"/>
              </a:rPr>
              <a:t> </a:t>
            </a:r>
            <a:r>
              <a:rPr lang="en-US" altLang="zh-CN" sz="2000" dirty="0">
                <a:solidFill>
                  <a:srgbClr val="0070C0"/>
                </a:solidFill>
                <a:latin typeface="Arial" panose="020B0604020202020204"/>
                <a:cs typeface="Arial" panose="020B0604020202020204"/>
              </a:rPr>
              <a:t>channel that supports data transfers of up to 20 GB/s in each direction.</a:t>
            </a:r>
            <a:endParaRPr sz="2000" dirty="0">
              <a:solidFill>
                <a:srgbClr val="0070C0"/>
              </a:solidFill>
              <a:latin typeface="Arial" panose="020B0604020202020204"/>
              <a:cs typeface="Arial" panose="020B0604020202020204"/>
            </a:endParaRPr>
          </a:p>
        </p:txBody>
      </p:sp>
      <p:sp>
        <p:nvSpPr>
          <p:cNvPr id="7" name="object 7"/>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8" name="object 8"/>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a:cs typeface="Times New Roman" panose="02020603050405020304"/>
              </a:rPr>
              <a:t>57</a:t>
            </a:r>
            <a:endParaRPr sz="1200">
              <a:latin typeface="Times New Roman" panose="02020603050405020304"/>
              <a:cs typeface="Times New Roman" panose="02020603050405020304"/>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a:cs typeface="Times New Roman" panose="02020603050405020304"/>
              </a:rPr>
              <a:t> </a:t>
            </a:r>
            <a:endParaRPr sz="1200" dirty="0">
              <a:latin typeface="Times New Roman" panose="02020603050405020304"/>
              <a:cs typeface="Times New Roman" panose="02020603050405020304"/>
            </a:endParaRPr>
          </a:p>
        </p:txBody>
      </p:sp>
      <p:sp>
        <p:nvSpPr>
          <p:cNvPr id="4" name="object 4"/>
          <p:cNvSpPr/>
          <p:nvPr/>
        </p:nvSpPr>
        <p:spPr>
          <a:xfrm>
            <a:off x="1057109" y="332740"/>
            <a:ext cx="7190105" cy="482447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76808" y="5266182"/>
            <a:ext cx="6746875" cy="57404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Times New Roman" panose="02020603050405020304"/>
                <a:cs typeface="Times New Roman" panose="02020603050405020304"/>
              </a:rPr>
              <a:t>Figure </a:t>
            </a:r>
            <a:r>
              <a:rPr sz="1800" b="1" dirty="0">
                <a:latin typeface="Times New Roman" panose="02020603050405020304"/>
                <a:cs typeface="Times New Roman" panose="02020603050405020304"/>
              </a:rPr>
              <a:t>4.19 Block Diagram of </a:t>
            </a:r>
            <a:r>
              <a:rPr sz="1800" b="1" spc="-10" dirty="0">
                <a:latin typeface="Times New Roman" panose="02020603050405020304"/>
                <a:cs typeface="Times New Roman" panose="02020603050405020304"/>
              </a:rPr>
              <a:t>Fermi’s </a:t>
            </a:r>
            <a:r>
              <a:rPr sz="1800" b="1" spc="-5" dirty="0">
                <a:latin typeface="Times New Roman" panose="02020603050405020304"/>
                <a:cs typeface="Times New Roman" panose="02020603050405020304"/>
              </a:rPr>
              <a:t>Dual SIMD </a:t>
            </a:r>
            <a:r>
              <a:rPr sz="1800" b="1" spc="-10" dirty="0">
                <a:latin typeface="Times New Roman" panose="02020603050405020304"/>
                <a:cs typeface="Times New Roman" panose="02020603050405020304"/>
              </a:rPr>
              <a:t>Thread</a:t>
            </a:r>
            <a:r>
              <a:rPr sz="1800" b="1" spc="-20" dirty="0">
                <a:latin typeface="Times New Roman" panose="02020603050405020304"/>
                <a:cs typeface="Times New Roman" panose="02020603050405020304"/>
              </a:rPr>
              <a:t> Scheduler.</a:t>
            </a:r>
            <a:endParaRPr sz="1800">
              <a:latin typeface="Times New Roman" panose="02020603050405020304"/>
              <a:cs typeface="Times New Roman" panose="02020603050405020304"/>
            </a:endParaRPr>
          </a:p>
          <a:p>
            <a:pPr marL="12700">
              <a:lnSpc>
                <a:spcPct val="100000"/>
              </a:lnSpc>
            </a:pPr>
            <a:r>
              <a:rPr sz="1800" spc="-5" dirty="0">
                <a:latin typeface="Times New Roman" panose="02020603050405020304"/>
                <a:cs typeface="Times New Roman" panose="02020603050405020304"/>
              </a:rPr>
              <a:t>Compare this </a:t>
            </a:r>
            <a:r>
              <a:rPr sz="1800" dirty="0">
                <a:latin typeface="Times New Roman" panose="02020603050405020304"/>
                <a:cs typeface="Times New Roman" panose="02020603050405020304"/>
              </a:rPr>
              <a:t>design to the single </a:t>
            </a:r>
            <a:r>
              <a:rPr sz="1800" spc="-5" dirty="0">
                <a:latin typeface="Times New Roman" panose="02020603050405020304"/>
                <a:cs typeface="Times New Roman" panose="02020603050405020304"/>
              </a:rPr>
              <a:t>SIMD </a:t>
            </a:r>
            <a:r>
              <a:rPr sz="1800" dirty="0">
                <a:latin typeface="Times New Roman" panose="02020603050405020304"/>
                <a:cs typeface="Times New Roman" panose="02020603050405020304"/>
              </a:rPr>
              <a:t>Thread </a:t>
            </a:r>
            <a:r>
              <a:rPr sz="1800" spc="-5" dirty="0">
                <a:latin typeface="Times New Roman" panose="02020603050405020304"/>
                <a:cs typeface="Times New Roman" panose="02020603050405020304"/>
              </a:rPr>
              <a:t>Design </a:t>
            </a:r>
            <a:r>
              <a:rPr sz="1800" dirty="0">
                <a:latin typeface="Times New Roman" panose="02020603050405020304"/>
                <a:cs typeface="Times New Roman" panose="02020603050405020304"/>
              </a:rPr>
              <a:t>in Figure</a:t>
            </a:r>
            <a:r>
              <a:rPr sz="1800" spc="-40" dirty="0">
                <a:latin typeface="Times New Roman" panose="02020603050405020304"/>
                <a:cs typeface="Times New Roman" panose="02020603050405020304"/>
              </a:rPr>
              <a:t> </a:t>
            </a:r>
            <a:r>
              <a:rPr sz="1800" dirty="0">
                <a:latin typeface="Times New Roman" panose="02020603050405020304"/>
                <a:cs typeface="Times New Roman" panose="02020603050405020304"/>
              </a:rPr>
              <a:t>4.16.</a:t>
            </a:r>
            <a:endParaRPr sz="1800">
              <a:latin typeface="Times New Roman" panose="02020603050405020304"/>
              <a:cs typeface="Times New Roman" panose="020206030504050203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0844" y="1047953"/>
            <a:ext cx="1383792" cy="875030"/>
          </a:xfrm>
          <a:prstGeom prst="rect">
            <a:avLst/>
          </a:prstGeom>
        </p:spPr>
        <p:txBody>
          <a:bodyPr vert="horz" wrap="square" lIns="0" tIns="13335" rIns="0" bIns="0" rtlCol="0">
            <a:spAutoFit/>
          </a:bodyPr>
          <a:lstStyle/>
          <a:p>
            <a:pPr marL="12700">
              <a:lnSpc>
                <a:spcPct val="100000"/>
              </a:lnSpc>
              <a:spcBef>
                <a:spcPts val="105"/>
              </a:spcBef>
            </a:pPr>
            <a:r>
              <a:rPr lang="en-US" sz="2800" dirty="0"/>
              <a:t>Pascal</a:t>
            </a:r>
            <a:br>
              <a:rPr lang="en-US" sz="2800" dirty="0"/>
            </a:br>
            <a:r>
              <a:rPr lang="en-US" sz="2800" dirty="0"/>
              <a:t> GPU</a:t>
            </a:r>
            <a:endParaRPr sz="2800" spc="-5" dirty="0"/>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a:endParaRPr/>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Graphical Processing</a:t>
            </a:r>
            <a:r>
              <a:rPr sz="1800"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Units</a:t>
            </a:r>
            <a:endParaRPr sz="1800">
              <a:latin typeface="Arial" panose="020B0604020202020204"/>
              <a:cs typeface="Arial" panose="020B0604020202020204"/>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85</a:t>
            </a:fld>
            <a:endParaRPr spc="-5" dirty="0"/>
          </a:p>
        </p:txBody>
      </p:sp>
      <p:pic>
        <p:nvPicPr>
          <p:cNvPr id="2" name="图片 1"/>
          <p:cNvPicPr>
            <a:picLocks noChangeAspect="1"/>
          </p:cNvPicPr>
          <p:nvPr/>
        </p:nvPicPr>
        <p:blipFill>
          <a:blip r:embed="rId2"/>
          <a:stretch>
            <a:fillRect/>
          </a:stretch>
        </p:blipFill>
        <p:spPr>
          <a:xfrm>
            <a:off x="1378055" y="-34925"/>
            <a:ext cx="7137295" cy="68929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4925" y="44450"/>
            <a:ext cx="8569325" cy="38163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1523" y="97739"/>
            <a:ext cx="8282178" cy="6106159"/>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86</a:t>
            </a:fld>
            <a:endParaRPr spc="-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a:endParaRPr/>
          </a:p>
        </p:txBody>
      </p:sp>
      <p:sp>
        <p:nvSpPr>
          <p:cNvPr id="3" name="object 3"/>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a:endParaRPr/>
          </a:p>
        </p:txBody>
      </p:sp>
      <p:sp>
        <p:nvSpPr>
          <p:cNvPr id="4" name="object 4"/>
          <p:cNvSpPr/>
          <p:nvPr/>
        </p:nvSpPr>
        <p:spPr>
          <a:xfrm>
            <a:off x="179387" y="6381748"/>
            <a:ext cx="792162" cy="4603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4925" y="44450"/>
            <a:ext cx="8569325" cy="381635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854451" y="6523440"/>
            <a:ext cx="6020435" cy="166712"/>
          </a:xfrm>
          <a:prstGeom prst="rect">
            <a:avLst/>
          </a:prstGeom>
        </p:spPr>
        <p:txBody>
          <a:bodyPr vert="horz" wrap="square" lIns="0" tIns="0" rIns="0" bIns="0" rtlCol="0">
            <a:spAutoFit/>
          </a:bodyPr>
          <a:lstStyle/>
          <a:p>
            <a:pPr>
              <a:lnSpc>
                <a:spcPts val="1325"/>
              </a:lnSpc>
              <a:tabLst>
                <a:tab pos="5848985" algn="l"/>
              </a:tabLst>
            </a:pPr>
            <a:r>
              <a:rPr lang="en-US" sz="1200" b="1" spc="-5" dirty="0">
                <a:latin typeface="Arial" panose="020B0604020202020204"/>
                <a:cs typeface="Arial" panose="020B0604020202020204"/>
              </a:rPr>
              <a:t> </a:t>
            </a:r>
            <a:r>
              <a:rPr sz="1200" b="1" dirty="0">
                <a:latin typeface="Arial" panose="020B0604020202020204"/>
                <a:cs typeface="Arial" panose="020B0604020202020204"/>
              </a:rPr>
              <a:t>	</a:t>
            </a:r>
            <a:r>
              <a:rPr sz="1800" b="1" spc="-7" baseline="-12000" dirty="0">
                <a:latin typeface="Arial" panose="020B0604020202020204"/>
                <a:cs typeface="Arial" panose="020B0604020202020204"/>
              </a:rPr>
              <a:t>60</a:t>
            </a:r>
            <a:endParaRPr sz="1800" baseline="-12000" dirty="0">
              <a:latin typeface="Arial" panose="020B0604020202020204"/>
              <a:cs typeface="Arial" panose="020B0604020202020204"/>
            </a:endParaRPr>
          </a:p>
        </p:txBody>
      </p:sp>
      <p:sp>
        <p:nvSpPr>
          <p:cNvPr id="7" name="object 7"/>
          <p:cNvSpPr/>
          <p:nvPr/>
        </p:nvSpPr>
        <p:spPr>
          <a:xfrm>
            <a:off x="0" y="0"/>
            <a:ext cx="9114269" cy="685799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031557" y="19113"/>
            <a:ext cx="7284847" cy="6253099"/>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t>88</a:t>
            </a:fld>
            <a:endParaRPr spc="-5"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7487" y="93178"/>
            <a:ext cx="5743386" cy="599138"/>
          </a:xfrm>
          <a:prstGeom prst="rect">
            <a:avLst/>
          </a:prstGeom>
        </p:spPr>
        <p:txBody>
          <a:bodyPr vert="horz" wrap="square" lIns="0" tIns="12700" rIns="0" bIns="0" rtlCol="0">
            <a:spAutoFit/>
          </a:bodyPr>
          <a:lstStyle/>
          <a:p>
            <a:pPr marL="12700">
              <a:lnSpc>
                <a:spcPct val="100000"/>
              </a:lnSpc>
              <a:spcBef>
                <a:spcPts val="100"/>
              </a:spcBef>
            </a:pPr>
            <a:r>
              <a:rPr spc="-5" dirty="0"/>
              <a:t>Loop-level</a:t>
            </a:r>
            <a:r>
              <a:rPr spc="-70" dirty="0"/>
              <a:t> </a:t>
            </a:r>
            <a:r>
              <a:rPr spc="-5" dirty="0"/>
              <a:t>parallelism</a:t>
            </a:r>
          </a:p>
        </p:txBody>
      </p:sp>
      <p:sp>
        <p:nvSpPr>
          <p:cNvPr id="4" name="object 4"/>
          <p:cNvSpPr txBox="1"/>
          <p:nvPr/>
        </p:nvSpPr>
        <p:spPr>
          <a:xfrm>
            <a:off x="402437" y="790447"/>
            <a:ext cx="8335645" cy="4469942"/>
          </a:xfrm>
          <a:prstGeom prst="rect">
            <a:avLst/>
          </a:prstGeom>
        </p:spPr>
        <p:txBody>
          <a:bodyPr vert="horz" wrap="square" lIns="0" tIns="12700" rIns="0" bIns="0" rtlCol="0">
            <a:spAutoFit/>
          </a:bodyPr>
          <a:lstStyle/>
          <a:p>
            <a:pPr marL="355600" marR="5080" indent="-342900">
              <a:lnSpc>
                <a:spcPct val="100000"/>
              </a:lnSpc>
              <a:spcBef>
                <a:spcPts val="100"/>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Focuses on determining whether data accesses in later  iterations are dependent on data values produced in earlier  iterations</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Loop-carried</a:t>
            </a:r>
            <a:r>
              <a:rPr sz="2000" spc="-4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dependence</a:t>
            </a:r>
            <a:endParaRPr sz="2000" dirty="0">
              <a:latin typeface="Arial" panose="020B0604020202020204"/>
              <a:cs typeface="Arial" panose="020B0604020202020204"/>
            </a:endParaRPr>
          </a:p>
          <a:p>
            <a:pPr lvl="1">
              <a:lnSpc>
                <a:spcPct val="100000"/>
              </a:lnSpc>
              <a:buClr>
                <a:srgbClr val="003399"/>
              </a:buClr>
              <a:buFont typeface="Wingdings" panose="05000000000000000000"/>
              <a:buChar char=""/>
            </a:pPr>
            <a:endParaRPr sz="2200" dirty="0">
              <a:latin typeface="Arial" panose="020B0604020202020204"/>
              <a:cs typeface="Arial" panose="020B0604020202020204"/>
            </a:endParaRPr>
          </a:p>
          <a:p>
            <a:pPr lvl="1">
              <a:lnSpc>
                <a:spcPct val="100000"/>
              </a:lnSpc>
              <a:spcBef>
                <a:spcPts val="25"/>
              </a:spcBef>
              <a:buClr>
                <a:srgbClr val="003399"/>
              </a:buClr>
              <a:buFont typeface="Wingdings" panose="05000000000000000000"/>
              <a:buChar char=""/>
            </a:pPr>
            <a:endParaRPr sz="1850" dirty="0">
              <a:latin typeface="Arial" panose="020B0604020202020204"/>
              <a:cs typeface="Arial" panose="020B0604020202020204"/>
            </a:endParaRPr>
          </a:p>
          <a:p>
            <a:pPr marL="355600" indent="-342900">
              <a:lnSpc>
                <a:spcPct val="100000"/>
              </a:lnSpc>
              <a:buClr>
                <a:srgbClr val="0033CC"/>
              </a:buClr>
              <a:buSzPct val="59000"/>
              <a:buFont typeface="Wingdings" panose="05000000000000000000"/>
              <a:buChar char=""/>
              <a:tabLst>
                <a:tab pos="354965" algn="l"/>
                <a:tab pos="355600" algn="l"/>
              </a:tabLst>
            </a:pPr>
            <a:r>
              <a:rPr sz="2800" spc="-5" dirty="0">
                <a:solidFill>
                  <a:srgbClr val="003399"/>
                </a:solidFill>
                <a:latin typeface="Arial" panose="020B0604020202020204"/>
                <a:cs typeface="Arial" panose="020B0604020202020204"/>
              </a:rPr>
              <a:t>Example</a:t>
            </a:r>
            <a:r>
              <a:rPr sz="2800" spc="10" dirty="0">
                <a:solidFill>
                  <a:srgbClr val="003399"/>
                </a:solidFill>
                <a:latin typeface="Arial" panose="020B0604020202020204"/>
                <a:cs typeface="Arial" panose="020B0604020202020204"/>
              </a:rPr>
              <a:t> </a:t>
            </a:r>
            <a:r>
              <a:rPr sz="2800" spc="-5" dirty="0">
                <a:solidFill>
                  <a:srgbClr val="003399"/>
                </a:solidFill>
                <a:latin typeface="Arial" panose="020B0604020202020204"/>
                <a:cs typeface="Arial" panose="020B0604020202020204"/>
              </a:rPr>
              <a:t>1:</a:t>
            </a:r>
            <a:endParaRPr sz="2800" dirty="0">
              <a:latin typeface="Arial" panose="020B0604020202020204"/>
              <a:cs typeface="Arial" panose="020B0604020202020204"/>
            </a:endParaRPr>
          </a:p>
          <a:p>
            <a:pPr marL="927100" marR="5546090" indent="-572135">
              <a:lnSpc>
                <a:spcPct val="127000"/>
              </a:lnSpc>
              <a:spcBef>
                <a:spcPts val="815"/>
              </a:spcBef>
            </a:pPr>
            <a:r>
              <a:rPr sz="2000" dirty="0">
                <a:latin typeface="Arial" panose="020B0604020202020204"/>
                <a:cs typeface="Arial" panose="020B0604020202020204"/>
              </a:rPr>
              <a:t>for (i=999; i&gt;=0;</a:t>
            </a:r>
            <a:r>
              <a:rPr sz="2000" spc="-145" dirty="0">
                <a:latin typeface="Arial" panose="020B0604020202020204"/>
                <a:cs typeface="Arial" panose="020B0604020202020204"/>
              </a:rPr>
              <a:t> </a:t>
            </a:r>
            <a:r>
              <a:rPr sz="2000" dirty="0">
                <a:latin typeface="Arial" panose="020B0604020202020204"/>
                <a:cs typeface="Arial" panose="020B0604020202020204"/>
              </a:rPr>
              <a:t>i=i-1)  </a:t>
            </a:r>
            <a:r>
              <a:rPr sz="2000" spc="-5" dirty="0">
                <a:latin typeface="Arial" panose="020B0604020202020204"/>
                <a:cs typeface="Arial" panose="020B0604020202020204"/>
              </a:rPr>
              <a:t>x[i] </a:t>
            </a:r>
            <a:r>
              <a:rPr sz="2000" dirty="0">
                <a:latin typeface="Arial" panose="020B0604020202020204"/>
                <a:cs typeface="Arial" panose="020B0604020202020204"/>
              </a:rPr>
              <a:t>= </a:t>
            </a:r>
            <a:r>
              <a:rPr sz="2000" spc="-5" dirty="0">
                <a:latin typeface="Arial" panose="020B0604020202020204"/>
                <a:cs typeface="Arial" panose="020B0604020202020204"/>
              </a:rPr>
              <a:t>x[i] </a:t>
            </a:r>
            <a:r>
              <a:rPr sz="2000" dirty="0">
                <a:latin typeface="Arial" panose="020B0604020202020204"/>
                <a:cs typeface="Arial" panose="020B0604020202020204"/>
              </a:rPr>
              <a:t>+</a:t>
            </a:r>
            <a:r>
              <a:rPr sz="2000" spc="-75" dirty="0">
                <a:latin typeface="Arial" panose="020B0604020202020204"/>
                <a:cs typeface="Arial" panose="020B0604020202020204"/>
              </a:rPr>
              <a:t> </a:t>
            </a:r>
            <a:r>
              <a:rPr sz="2000" dirty="0">
                <a:latin typeface="Arial" panose="020B0604020202020204"/>
                <a:cs typeface="Arial" panose="020B0604020202020204"/>
              </a:rPr>
              <a:t>s;</a:t>
            </a:r>
          </a:p>
          <a:p>
            <a:pPr>
              <a:lnSpc>
                <a:spcPct val="100000"/>
              </a:lnSpc>
            </a:pPr>
            <a:endParaRPr sz="2200" dirty="0">
              <a:latin typeface="Arial" panose="020B0604020202020204"/>
              <a:cs typeface="Arial" panose="020B0604020202020204"/>
            </a:endParaRPr>
          </a:p>
          <a:p>
            <a:pPr>
              <a:lnSpc>
                <a:spcPct val="100000"/>
              </a:lnSpc>
              <a:spcBef>
                <a:spcPts val="25"/>
              </a:spcBef>
            </a:pPr>
            <a:endParaRPr sz="2550" dirty="0">
              <a:latin typeface="Arial" panose="020B0604020202020204"/>
              <a:cs typeface="Arial" panose="020B0604020202020204"/>
            </a:endParaRPr>
          </a:p>
          <a:p>
            <a:pPr marL="405765">
              <a:lnSpc>
                <a:spcPct val="100000"/>
              </a:lnSpc>
            </a:pPr>
            <a:r>
              <a:rPr sz="2000" dirty="0">
                <a:solidFill>
                  <a:srgbClr val="6F2F9F"/>
                </a:solidFill>
                <a:latin typeface="Arial" panose="020B0604020202020204"/>
                <a:cs typeface="Arial" panose="020B0604020202020204"/>
              </a:rPr>
              <a:t>No loop-carried</a:t>
            </a:r>
            <a:r>
              <a:rPr sz="2000" spc="-45"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dependence</a:t>
            </a:r>
            <a:endParaRPr sz="2000" dirty="0">
              <a:latin typeface="Arial" panose="020B0604020202020204"/>
              <a:cs typeface="Arial" panose="020B0604020202020204"/>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7835" y="94648"/>
            <a:ext cx="6162088" cy="599780"/>
          </a:xfrm>
          <a:prstGeom prst="rect">
            <a:avLst/>
          </a:prstGeom>
        </p:spPr>
        <p:txBody>
          <a:bodyPr vert="horz" wrap="square" lIns="0" tIns="13335" rIns="0" bIns="0" rtlCol="0">
            <a:spAutoFit/>
          </a:bodyPr>
          <a:lstStyle/>
          <a:p>
            <a:pPr marL="12700">
              <a:lnSpc>
                <a:spcPct val="100000"/>
              </a:lnSpc>
              <a:spcBef>
                <a:spcPts val="105"/>
              </a:spcBef>
            </a:pPr>
            <a:r>
              <a:rPr dirty="0"/>
              <a:t>A. </a:t>
            </a:r>
            <a:r>
              <a:rPr spc="-5" dirty="0"/>
              <a:t>Vector</a:t>
            </a:r>
            <a:r>
              <a:rPr spc="-40" dirty="0"/>
              <a:t> </a:t>
            </a:r>
            <a:r>
              <a:rPr spc="-5" dirty="0"/>
              <a:t>architectures</a:t>
            </a:r>
          </a:p>
        </p:txBody>
      </p:sp>
      <p:sp>
        <p:nvSpPr>
          <p:cNvPr id="4" name="object 4"/>
          <p:cNvSpPr txBox="1"/>
          <p:nvPr/>
        </p:nvSpPr>
        <p:spPr>
          <a:xfrm>
            <a:off x="754080" y="876484"/>
            <a:ext cx="7218009" cy="5763757"/>
          </a:xfrm>
          <a:prstGeom prst="rect">
            <a:avLst/>
          </a:prstGeom>
        </p:spPr>
        <p:txBody>
          <a:bodyPr vert="horz" wrap="square" lIns="0" tIns="48895" rIns="0" bIns="0" rtlCol="0">
            <a:spAutoFit/>
          </a:bodyPr>
          <a:lstStyle/>
          <a:p>
            <a:pPr marL="355600" indent="-342900">
              <a:lnSpc>
                <a:spcPct val="100000"/>
              </a:lnSpc>
              <a:spcBef>
                <a:spcPts val="38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Basic</a:t>
            </a:r>
            <a:r>
              <a:rPr sz="2400" spc="5"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idea:</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spc="-5" dirty="0">
                <a:solidFill>
                  <a:srgbClr val="0033CC"/>
                </a:solidFill>
                <a:latin typeface="Arial" panose="020B0604020202020204"/>
                <a:cs typeface="Arial" panose="020B0604020202020204"/>
              </a:rPr>
              <a:t>Read </a:t>
            </a:r>
            <a:r>
              <a:rPr sz="2000" dirty="0">
                <a:solidFill>
                  <a:srgbClr val="0033CC"/>
                </a:solidFill>
                <a:latin typeface="Arial" panose="020B0604020202020204"/>
                <a:cs typeface="Arial" panose="020B0604020202020204"/>
              </a:rPr>
              <a:t>sets </a:t>
            </a:r>
            <a:r>
              <a:rPr sz="2000" spc="-5" dirty="0">
                <a:solidFill>
                  <a:srgbClr val="0033CC"/>
                </a:solidFill>
                <a:latin typeface="Arial" panose="020B0604020202020204"/>
                <a:cs typeface="Arial" panose="020B0604020202020204"/>
              </a:rPr>
              <a:t>of data elements into </a:t>
            </a:r>
            <a:r>
              <a:rPr sz="2000" dirty="0">
                <a:solidFill>
                  <a:srgbClr val="0033CC"/>
                </a:solidFill>
                <a:latin typeface="Arial" panose="020B0604020202020204"/>
                <a:cs typeface="Arial" panose="020B0604020202020204"/>
              </a:rPr>
              <a:t>“vector</a:t>
            </a:r>
            <a:r>
              <a:rPr sz="2000" spc="-13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registers”</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Operate on those</a:t>
            </a:r>
            <a:r>
              <a:rPr sz="2000" spc="-9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registers</a:t>
            </a:r>
            <a:endParaRPr sz="2000" dirty="0">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Disperse the results back </a:t>
            </a:r>
            <a:r>
              <a:rPr sz="2000" spc="-5" dirty="0">
                <a:solidFill>
                  <a:srgbClr val="0033CC"/>
                </a:solidFill>
                <a:latin typeface="Arial" panose="020B0604020202020204"/>
                <a:cs typeface="Arial" panose="020B0604020202020204"/>
              </a:rPr>
              <a:t>into</a:t>
            </a:r>
            <a:r>
              <a:rPr sz="2000" spc="-13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memory</a:t>
            </a:r>
            <a:endParaRPr lang="en-US" sz="2000" dirty="0">
              <a:solidFill>
                <a:srgbClr val="0033CC"/>
              </a:solidFill>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A single instruction works on vectors of data, which results in dozens of register-register operations on independent data elements.</a:t>
            </a:r>
            <a:endParaRPr sz="2000" dirty="0">
              <a:latin typeface="Arial" panose="020B0604020202020204"/>
              <a:cs typeface="Arial" panose="020B0604020202020204"/>
            </a:endParaRPr>
          </a:p>
          <a:p>
            <a:pPr lvl="1">
              <a:lnSpc>
                <a:spcPct val="100000"/>
              </a:lnSpc>
              <a:spcBef>
                <a:spcPts val="5"/>
              </a:spcBef>
              <a:buClr>
                <a:srgbClr val="003399"/>
              </a:buClr>
              <a:buFont typeface="Wingdings" panose="05000000000000000000"/>
              <a:buChar char=""/>
            </a:pPr>
            <a:endParaRPr sz="30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Registers are controlled by</a:t>
            </a:r>
            <a:r>
              <a:rPr sz="2400" spc="4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compiler</a:t>
            </a:r>
            <a:endParaRPr sz="2400" dirty="0">
              <a:latin typeface="Arial" panose="020B0604020202020204"/>
              <a:cs typeface="Arial" panose="020B0604020202020204"/>
            </a:endParaRPr>
          </a:p>
          <a:p>
            <a:pPr marL="756285" lvl="1" indent="-287020">
              <a:lnSpc>
                <a:spcPct val="100000"/>
              </a:lnSpc>
              <a:spcBef>
                <a:spcPts val="24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Used to hide memory</a:t>
            </a:r>
            <a:r>
              <a:rPr sz="2000" spc="-135" dirty="0">
                <a:solidFill>
                  <a:srgbClr val="0033CC"/>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latency</a:t>
            </a: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Leverage memory</a:t>
            </a:r>
            <a:r>
              <a:rPr sz="2000" spc="-110" dirty="0">
                <a:solidFill>
                  <a:srgbClr val="0033CC"/>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bandwidth</a:t>
            </a:r>
            <a:endParaRPr lang="en-US" sz="2000" dirty="0">
              <a:solidFill>
                <a:srgbClr val="FF0000"/>
              </a:solidFill>
              <a:latin typeface="Arial" panose="020B0604020202020204"/>
              <a:cs typeface="Arial" panose="020B0604020202020204"/>
            </a:endParaRP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Reason: vector loads and stores are </a:t>
            </a:r>
            <a:r>
              <a:rPr lang="en-US" sz="2000" dirty="0">
                <a:solidFill>
                  <a:srgbClr val="FF0000"/>
                </a:solidFill>
                <a:latin typeface="Arial" panose="020B0604020202020204"/>
                <a:cs typeface="Arial" panose="020B0604020202020204"/>
              </a:rPr>
              <a:t>deeply</a:t>
            </a:r>
            <a:r>
              <a:rPr lang="en-US" sz="2000" dirty="0">
                <a:solidFill>
                  <a:srgbClr val="0033CC"/>
                </a:solidFill>
                <a:latin typeface="Arial" panose="020B0604020202020204"/>
                <a:cs typeface="Arial" panose="020B0604020202020204"/>
              </a:rPr>
              <a:t> </a:t>
            </a:r>
            <a:r>
              <a:rPr lang="en-US" sz="2000" dirty="0">
                <a:solidFill>
                  <a:srgbClr val="FF0000"/>
                </a:solidFill>
                <a:latin typeface="Arial" panose="020B0604020202020204"/>
                <a:cs typeface="Arial" panose="020B0604020202020204"/>
              </a:rPr>
              <a:t>pipelined and overlapped with computations</a:t>
            </a:r>
            <a:r>
              <a:rPr lang="en-US" sz="2000" dirty="0">
                <a:solidFill>
                  <a:srgbClr val="0033CC"/>
                </a:solidFill>
                <a:latin typeface="Arial" panose="020B0604020202020204"/>
                <a:cs typeface="Arial" panose="020B0604020202020204"/>
              </a:rPr>
              <a:t>, the program endeavors to pay the long memory latency only once per vector load or store, rather than once per element, thus amortizing the latency, e.g., 32 elements.</a:t>
            </a:r>
          </a:p>
          <a:p>
            <a:pPr marL="756285" lvl="1" indent="-287020">
              <a:lnSpc>
                <a:spcPct val="100000"/>
              </a:lnSpc>
              <a:spcBef>
                <a:spcPts val="240"/>
              </a:spcBef>
              <a:buClr>
                <a:srgbClr val="003399"/>
              </a:buClr>
              <a:buSzPct val="55000"/>
              <a:buFont typeface="Wingdings" panose="05000000000000000000"/>
              <a:buChar char=""/>
              <a:tabLst>
                <a:tab pos="756285" algn="l"/>
                <a:tab pos="756920" algn="l"/>
              </a:tabLst>
            </a:pPr>
            <a:r>
              <a:rPr lang="en-US" sz="2000" dirty="0">
                <a:solidFill>
                  <a:srgbClr val="0033CC"/>
                </a:solidFill>
                <a:latin typeface="Arial" panose="020B0604020202020204"/>
                <a:cs typeface="Arial" panose="020B0604020202020204"/>
              </a:rPr>
              <a:t>Overall, vector programs strive to keep the memory busy.</a:t>
            </a:r>
            <a:endParaRPr sz="2000" dirty="0">
              <a:latin typeface="Arial" panose="020B0604020202020204"/>
              <a:cs typeface="Arial" panose="020B0604020202020204"/>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a:cs typeface="Arial" panose="020B0604020202020204"/>
              </a:rPr>
              <a:t>Vector</a:t>
            </a:r>
            <a:r>
              <a:rPr sz="1800" spc="-14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Architectures</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a:cs typeface="Arial" panose="020B0604020202020204"/>
              </a:rPr>
              <a:t>9</a:t>
            </a:fld>
            <a:endParaRPr sz="1200">
              <a:latin typeface="Arial" panose="020B0604020202020204"/>
              <a:cs typeface="Arial" panose="020B0604020202020204"/>
            </a:endParaRPr>
          </a:p>
        </p:txBody>
      </p:sp>
      <p:sp>
        <p:nvSpPr>
          <p:cNvPr id="2" name="右大括号 1">
            <a:extLst>
              <a:ext uri="{FF2B5EF4-FFF2-40B4-BE49-F238E27FC236}">
                <a16:creationId xmlns:a16="http://schemas.microsoft.com/office/drawing/2014/main" id="{EE825D78-6BA6-4B71-8848-848D09F25021}"/>
              </a:ext>
            </a:extLst>
          </p:cNvPr>
          <p:cNvSpPr/>
          <p:nvPr/>
        </p:nvSpPr>
        <p:spPr>
          <a:xfrm>
            <a:off x="4905375" y="4152900"/>
            <a:ext cx="123825" cy="44767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文本框 8">
            <a:extLst>
              <a:ext uri="{FF2B5EF4-FFF2-40B4-BE49-F238E27FC236}">
                <a16:creationId xmlns:a16="http://schemas.microsoft.com/office/drawing/2014/main" id="{AE30D2B5-F112-4C1C-A873-D0CD9DA2DED9}"/>
              </a:ext>
            </a:extLst>
          </p:cNvPr>
          <p:cNvSpPr txBox="1"/>
          <p:nvPr/>
        </p:nvSpPr>
        <p:spPr>
          <a:xfrm>
            <a:off x="5047369" y="4143375"/>
            <a:ext cx="3728585" cy="400110"/>
          </a:xfrm>
          <a:prstGeom prst="rect">
            <a:avLst/>
          </a:prstGeom>
          <a:noFill/>
        </p:spPr>
        <p:txBody>
          <a:bodyPr wrap="none" rtlCol="0">
            <a:spAutoFit/>
          </a:bodyPr>
          <a:lstStyle/>
          <a:p>
            <a:r>
              <a:rPr lang="en-US" sz="2000" dirty="0"/>
              <a:t>Target on memory wall challenges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1600" y="147523"/>
            <a:ext cx="8405345" cy="505460"/>
          </a:xfrm>
          <a:prstGeom prst="rect">
            <a:avLst/>
          </a:prstGeom>
        </p:spPr>
        <p:txBody>
          <a:bodyPr vert="horz" wrap="square" lIns="0" tIns="13335" rIns="0" bIns="0" rtlCol="0">
            <a:spAutoFit/>
          </a:bodyPr>
          <a:lstStyle/>
          <a:p>
            <a:pPr marL="12700">
              <a:lnSpc>
                <a:spcPct val="100000"/>
              </a:lnSpc>
              <a:spcBef>
                <a:spcPts val="105"/>
              </a:spcBef>
            </a:pPr>
            <a:r>
              <a:rPr sz="3200" spc="-5" dirty="0"/>
              <a:t>Loop-level parallelism example</a:t>
            </a:r>
            <a:r>
              <a:rPr sz="3200" spc="-65" dirty="0"/>
              <a:t> </a:t>
            </a:r>
            <a:r>
              <a:rPr sz="3200" dirty="0"/>
              <a:t>2</a:t>
            </a:r>
          </a:p>
        </p:txBody>
      </p:sp>
      <p:sp>
        <p:nvSpPr>
          <p:cNvPr id="4" name="object 4"/>
          <p:cNvSpPr txBox="1"/>
          <p:nvPr/>
        </p:nvSpPr>
        <p:spPr>
          <a:xfrm>
            <a:off x="330200" y="1312011"/>
            <a:ext cx="8350884" cy="5401479"/>
          </a:xfrm>
          <a:prstGeom prst="rect">
            <a:avLst/>
          </a:prstGeom>
        </p:spPr>
        <p:txBody>
          <a:bodyPr vert="horz" wrap="square" lIns="0" tIns="73660" rIns="0" bIns="0" rtlCol="0">
            <a:spAutoFit/>
          </a:bodyPr>
          <a:lstStyle/>
          <a:p>
            <a:pPr marL="291465">
              <a:lnSpc>
                <a:spcPct val="100000"/>
              </a:lnSpc>
              <a:spcBef>
                <a:spcPts val="580"/>
              </a:spcBef>
            </a:pPr>
            <a:r>
              <a:rPr sz="2000" dirty="0">
                <a:latin typeface="Arial" panose="020B0604020202020204"/>
                <a:cs typeface="Arial" panose="020B0604020202020204"/>
              </a:rPr>
              <a:t>for (i=0; i&lt;100; i=i+1)</a:t>
            </a:r>
            <a:r>
              <a:rPr sz="2000" spc="-110" dirty="0">
                <a:latin typeface="Arial" panose="020B0604020202020204"/>
                <a:cs typeface="Arial" panose="020B0604020202020204"/>
              </a:rPr>
              <a:t> </a:t>
            </a:r>
            <a:r>
              <a:rPr sz="2000" dirty="0">
                <a:latin typeface="Arial" panose="020B0604020202020204"/>
                <a:cs typeface="Arial" panose="020B0604020202020204"/>
              </a:rPr>
              <a:t>{</a:t>
            </a:r>
          </a:p>
          <a:p>
            <a:pPr marL="927100" marR="4234180">
              <a:lnSpc>
                <a:spcPct val="120000"/>
              </a:lnSpc>
            </a:pPr>
            <a:r>
              <a:rPr sz="2000" dirty="0">
                <a:latin typeface="Arial" panose="020B0604020202020204"/>
                <a:cs typeface="Arial" panose="020B0604020202020204"/>
              </a:rPr>
              <a:t>A[i+1] = </a:t>
            </a:r>
            <a:r>
              <a:rPr sz="2000" spc="-5" dirty="0">
                <a:latin typeface="Arial" panose="020B0604020202020204"/>
                <a:cs typeface="Arial" panose="020B0604020202020204"/>
              </a:rPr>
              <a:t>A[i] </a:t>
            </a:r>
            <a:r>
              <a:rPr sz="2000" dirty="0">
                <a:latin typeface="Arial" panose="020B0604020202020204"/>
                <a:cs typeface="Arial" panose="020B0604020202020204"/>
              </a:rPr>
              <a:t>+ C[i]; </a:t>
            </a:r>
            <a:r>
              <a:rPr sz="2000" spc="-5" dirty="0">
                <a:latin typeface="Arial" panose="020B0604020202020204"/>
                <a:cs typeface="Arial" panose="020B0604020202020204"/>
              </a:rPr>
              <a:t>/* </a:t>
            </a:r>
            <a:r>
              <a:rPr sz="2000" dirty="0">
                <a:latin typeface="Arial" panose="020B0604020202020204"/>
                <a:cs typeface="Arial" panose="020B0604020202020204"/>
              </a:rPr>
              <a:t>S1 */  B[i+1] = </a:t>
            </a:r>
            <a:r>
              <a:rPr sz="2000" spc="-5" dirty="0">
                <a:latin typeface="Arial" panose="020B0604020202020204"/>
                <a:cs typeface="Arial" panose="020B0604020202020204"/>
              </a:rPr>
              <a:t>B[i] </a:t>
            </a:r>
            <a:r>
              <a:rPr sz="2000" dirty="0">
                <a:latin typeface="Arial" panose="020B0604020202020204"/>
                <a:cs typeface="Arial" panose="020B0604020202020204"/>
              </a:rPr>
              <a:t>+ A[i+1]; /* S2</a:t>
            </a:r>
            <a:r>
              <a:rPr sz="2000" spc="-195" dirty="0">
                <a:latin typeface="Arial" panose="020B0604020202020204"/>
                <a:cs typeface="Arial" panose="020B0604020202020204"/>
              </a:rPr>
              <a:t> </a:t>
            </a:r>
            <a:r>
              <a:rPr sz="2000" dirty="0">
                <a:latin typeface="Arial" panose="020B0604020202020204"/>
                <a:cs typeface="Arial" panose="020B0604020202020204"/>
              </a:rPr>
              <a:t>*/</a:t>
            </a:r>
          </a:p>
          <a:p>
            <a:pPr marL="355600">
              <a:lnSpc>
                <a:spcPct val="100000"/>
              </a:lnSpc>
              <a:spcBef>
                <a:spcPts val="480"/>
              </a:spcBef>
            </a:pPr>
            <a:r>
              <a:rPr sz="2000" dirty="0">
                <a:latin typeface="Arial" panose="020B0604020202020204"/>
                <a:cs typeface="Arial" panose="020B0604020202020204"/>
              </a:rPr>
              <a:t>}</a:t>
            </a:r>
            <a:endParaRPr sz="2200" dirty="0">
              <a:latin typeface="Arial" panose="020B0604020202020204"/>
              <a:cs typeface="Arial" panose="020B0604020202020204"/>
            </a:endParaRPr>
          </a:p>
          <a:p>
            <a:pPr>
              <a:lnSpc>
                <a:spcPct val="100000"/>
              </a:lnSpc>
              <a:spcBef>
                <a:spcPts val="5"/>
              </a:spcBef>
            </a:pPr>
            <a:endParaRPr sz="1800" dirty="0">
              <a:latin typeface="Arial" panose="020B0604020202020204"/>
              <a:cs typeface="Arial" panose="020B0604020202020204"/>
            </a:endParaRPr>
          </a:p>
          <a:p>
            <a:pPr marL="355600" indent="-343535">
              <a:lnSpc>
                <a:spcPct val="100000"/>
              </a:lnSpc>
              <a:buClr>
                <a:srgbClr val="0033CC"/>
              </a:buClr>
              <a:buSzPct val="60000"/>
              <a:buFont typeface="Wingdings" panose="05000000000000000000"/>
              <a:buChar char=""/>
              <a:tabLst>
                <a:tab pos="355600" algn="l"/>
                <a:tab pos="356235" algn="l"/>
              </a:tabLst>
            </a:pPr>
            <a:r>
              <a:rPr sz="2400" spc="-5" dirty="0">
                <a:solidFill>
                  <a:srgbClr val="6F2F9F"/>
                </a:solidFill>
                <a:latin typeface="Arial" panose="020B0604020202020204"/>
                <a:cs typeface="Arial" panose="020B0604020202020204"/>
              </a:rPr>
              <a:t>S1 and S2 use values computed by previous</a:t>
            </a:r>
            <a:r>
              <a:rPr sz="2400" spc="165" dirty="0">
                <a:solidFill>
                  <a:srgbClr val="6F2F9F"/>
                </a:solidFill>
                <a:latin typeface="Arial" panose="020B0604020202020204"/>
                <a:cs typeface="Arial" panose="020B0604020202020204"/>
              </a:rPr>
              <a:t> </a:t>
            </a:r>
            <a:r>
              <a:rPr sz="2400" spc="-5" dirty="0">
                <a:solidFill>
                  <a:srgbClr val="6F2F9F"/>
                </a:solidFill>
                <a:latin typeface="Arial" panose="020B0604020202020204"/>
                <a:cs typeface="Arial" panose="020B0604020202020204"/>
              </a:rPr>
              <a:t>iteration</a:t>
            </a:r>
            <a:endParaRPr sz="2400" dirty="0">
              <a:latin typeface="Arial" panose="020B0604020202020204"/>
              <a:cs typeface="Arial" panose="020B0604020202020204"/>
            </a:endParaRPr>
          </a:p>
          <a:p>
            <a:pPr marL="355600" indent="-343535">
              <a:lnSpc>
                <a:spcPct val="100000"/>
              </a:lnSpc>
              <a:spcBef>
                <a:spcPts val="575"/>
              </a:spcBef>
              <a:buClr>
                <a:srgbClr val="0033CC"/>
              </a:buClr>
              <a:buSzPct val="60000"/>
              <a:buFont typeface="Wingdings" panose="05000000000000000000"/>
              <a:buChar char=""/>
              <a:tabLst>
                <a:tab pos="355600" algn="l"/>
                <a:tab pos="356235" algn="l"/>
              </a:tabLst>
            </a:pPr>
            <a:r>
              <a:rPr sz="2400" spc="-5" dirty="0">
                <a:solidFill>
                  <a:srgbClr val="6F2F9F"/>
                </a:solidFill>
                <a:latin typeface="Arial" panose="020B0604020202020204"/>
                <a:cs typeface="Arial" panose="020B0604020202020204"/>
              </a:rPr>
              <a:t>S2 uses value computed by S1 in same</a:t>
            </a:r>
            <a:r>
              <a:rPr sz="2400" spc="60" dirty="0">
                <a:solidFill>
                  <a:srgbClr val="6F2F9F"/>
                </a:solidFill>
                <a:latin typeface="Arial" panose="020B0604020202020204"/>
                <a:cs typeface="Arial" panose="020B0604020202020204"/>
              </a:rPr>
              <a:t> </a:t>
            </a:r>
            <a:r>
              <a:rPr sz="2400" spc="-5" dirty="0">
                <a:solidFill>
                  <a:srgbClr val="6F2F9F"/>
                </a:solidFill>
                <a:latin typeface="Arial" panose="020B0604020202020204"/>
                <a:cs typeface="Arial" panose="020B0604020202020204"/>
              </a:rPr>
              <a:t>iteration</a:t>
            </a:r>
            <a:endParaRPr lang="en-US" sz="2400" spc="-5" dirty="0">
              <a:solidFill>
                <a:srgbClr val="6F2F9F"/>
              </a:solidFill>
              <a:latin typeface="Arial" panose="020B0604020202020204"/>
              <a:cs typeface="Arial" panose="020B0604020202020204"/>
            </a:endParaRPr>
          </a:p>
          <a:p>
            <a:pPr marL="355600" indent="-343535">
              <a:lnSpc>
                <a:spcPct val="100000"/>
              </a:lnSpc>
              <a:spcBef>
                <a:spcPts val="575"/>
              </a:spcBef>
              <a:buClr>
                <a:srgbClr val="0033CC"/>
              </a:buClr>
              <a:buSzPct val="60000"/>
              <a:buFont typeface="Wingdings" panose="05000000000000000000"/>
              <a:buChar char=""/>
              <a:tabLst>
                <a:tab pos="355600" algn="l"/>
                <a:tab pos="356235" algn="l"/>
              </a:tabLst>
            </a:pPr>
            <a:r>
              <a:rPr lang="en-US" sz="2400" dirty="0">
                <a:latin typeface="Arial" panose="020B0604020202020204"/>
                <a:cs typeface="Arial" panose="020B0604020202020204"/>
              </a:rPr>
              <a:t>There are two different dependences:</a:t>
            </a:r>
          </a:p>
          <a:p>
            <a:pPr marL="355600" indent="-343535">
              <a:lnSpc>
                <a:spcPct val="100000"/>
              </a:lnSpc>
              <a:spcBef>
                <a:spcPts val="575"/>
              </a:spcBef>
              <a:buClr>
                <a:srgbClr val="0033CC"/>
              </a:buClr>
              <a:buSzPct val="60000"/>
              <a:buFont typeface="Wingdings" panose="05000000000000000000"/>
              <a:buChar char=""/>
              <a:tabLst>
                <a:tab pos="355600" algn="l"/>
                <a:tab pos="356235" algn="l"/>
              </a:tabLst>
            </a:pPr>
            <a:r>
              <a:rPr lang="en-US" sz="2400" dirty="0">
                <a:latin typeface="Arial" panose="020B0604020202020204"/>
                <a:cs typeface="Arial" panose="020B0604020202020204"/>
              </a:rPr>
              <a:t>1. S1 uses a value computed by S1 in an earlier iteration, because iteration </a:t>
            </a:r>
            <a:r>
              <a:rPr lang="en-US" sz="2400" dirty="0" err="1">
                <a:latin typeface="Arial" panose="020B0604020202020204"/>
                <a:cs typeface="Arial" panose="020B0604020202020204"/>
              </a:rPr>
              <a:t>i</a:t>
            </a:r>
            <a:r>
              <a:rPr lang="en-US" sz="2400" dirty="0">
                <a:latin typeface="Arial" panose="020B0604020202020204"/>
                <a:cs typeface="Arial" panose="020B0604020202020204"/>
              </a:rPr>
              <a:t> computes A[i+1], which is read in iteration i+1. The same is true of S2 for B[</a:t>
            </a:r>
            <a:r>
              <a:rPr lang="en-US" sz="2400" dirty="0" err="1">
                <a:latin typeface="Arial" panose="020B0604020202020204"/>
                <a:cs typeface="Arial" panose="020B0604020202020204"/>
              </a:rPr>
              <a:t>i</a:t>
            </a:r>
            <a:r>
              <a:rPr lang="en-US" sz="2400" dirty="0">
                <a:latin typeface="Arial" panose="020B0604020202020204"/>
                <a:cs typeface="Arial" panose="020B0604020202020204"/>
              </a:rPr>
              <a:t>] and B[i+1]. (loop-carried)</a:t>
            </a:r>
          </a:p>
          <a:p>
            <a:pPr marL="355600" indent="-343535">
              <a:spcBef>
                <a:spcPts val="575"/>
              </a:spcBef>
              <a:buClr>
                <a:srgbClr val="0033CC"/>
              </a:buClr>
              <a:buSzPct val="60000"/>
              <a:buFont typeface="Wingdings" panose="05000000000000000000"/>
              <a:buChar char=""/>
              <a:tabLst>
                <a:tab pos="355600" algn="l"/>
                <a:tab pos="356235" algn="l"/>
              </a:tabLst>
            </a:pPr>
            <a:r>
              <a:rPr lang="en-US" sz="2400" dirty="0">
                <a:latin typeface="Arial" panose="020B0604020202020204"/>
                <a:cs typeface="Arial" panose="020B0604020202020204"/>
              </a:rPr>
              <a:t>2. S2 uses the value A[i+1] computed by S1 in the same iteration. (no loop-carried)</a:t>
            </a: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4663" y="195783"/>
            <a:ext cx="8431823" cy="505460"/>
          </a:xfrm>
          <a:prstGeom prst="rect">
            <a:avLst/>
          </a:prstGeom>
        </p:spPr>
        <p:txBody>
          <a:bodyPr vert="horz" wrap="square" lIns="0" tIns="13335" rIns="0" bIns="0" rtlCol="0">
            <a:spAutoFit/>
          </a:bodyPr>
          <a:lstStyle/>
          <a:p>
            <a:pPr marL="12700">
              <a:lnSpc>
                <a:spcPct val="100000"/>
              </a:lnSpc>
              <a:spcBef>
                <a:spcPts val="105"/>
              </a:spcBef>
            </a:pPr>
            <a:r>
              <a:rPr sz="3200" spc="-5" dirty="0"/>
              <a:t>Loop-level parallelism example</a:t>
            </a:r>
            <a:r>
              <a:rPr sz="3200" spc="-60" dirty="0"/>
              <a:t> </a:t>
            </a:r>
            <a:r>
              <a:rPr sz="3200" dirty="0"/>
              <a:t>3</a:t>
            </a:r>
          </a:p>
        </p:txBody>
      </p:sp>
      <p:sp>
        <p:nvSpPr>
          <p:cNvPr id="4" name="object 4"/>
          <p:cNvSpPr txBox="1"/>
          <p:nvPr/>
        </p:nvSpPr>
        <p:spPr>
          <a:xfrm>
            <a:off x="673404" y="801979"/>
            <a:ext cx="7696834" cy="5583580"/>
          </a:xfrm>
          <a:prstGeom prst="rect">
            <a:avLst/>
          </a:prstGeom>
        </p:spPr>
        <p:txBody>
          <a:bodyPr vert="horz" wrap="square" lIns="0" tIns="43180" rIns="0" bIns="0" rtlCol="0">
            <a:spAutoFit/>
          </a:bodyPr>
          <a:lstStyle/>
          <a:p>
            <a:pPr marL="12700">
              <a:lnSpc>
                <a:spcPct val="100000"/>
              </a:lnSpc>
              <a:spcBef>
                <a:spcPts val="340"/>
              </a:spcBef>
            </a:pPr>
            <a:r>
              <a:rPr sz="2000" dirty="0">
                <a:latin typeface="Arial" panose="020B0604020202020204"/>
                <a:cs typeface="Arial" panose="020B0604020202020204"/>
              </a:rPr>
              <a:t>for (i=0; i&lt;100; i=i+1)</a:t>
            </a:r>
            <a:r>
              <a:rPr sz="2000" spc="-120" dirty="0">
                <a:latin typeface="Arial" panose="020B0604020202020204"/>
                <a:cs typeface="Arial" panose="020B0604020202020204"/>
              </a:rPr>
              <a:t> </a:t>
            </a:r>
            <a:r>
              <a:rPr sz="2000" dirty="0">
                <a:latin typeface="Arial" panose="020B0604020202020204"/>
                <a:cs typeface="Arial" panose="020B0604020202020204"/>
              </a:rPr>
              <a:t>{</a:t>
            </a:r>
          </a:p>
          <a:p>
            <a:pPr marL="584200">
              <a:lnSpc>
                <a:spcPct val="100000"/>
              </a:lnSpc>
              <a:spcBef>
                <a:spcPts val="240"/>
              </a:spcBef>
            </a:pPr>
            <a:r>
              <a:rPr sz="2000" spc="-5" dirty="0">
                <a:latin typeface="Arial" panose="020B0604020202020204"/>
                <a:cs typeface="Arial" panose="020B0604020202020204"/>
              </a:rPr>
              <a:t>A[i] </a:t>
            </a:r>
            <a:r>
              <a:rPr sz="2000" dirty="0">
                <a:latin typeface="Arial" panose="020B0604020202020204"/>
                <a:cs typeface="Arial" panose="020B0604020202020204"/>
              </a:rPr>
              <a:t>= </a:t>
            </a:r>
            <a:r>
              <a:rPr sz="2000" spc="-5" dirty="0">
                <a:latin typeface="Arial" panose="020B0604020202020204"/>
                <a:cs typeface="Arial" panose="020B0604020202020204"/>
              </a:rPr>
              <a:t>A[i] </a:t>
            </a:r>
            <a:r>
              <a:rPr sz="2000" dirty="0">
                <a:latin typeface="Arial" panose="020B0604020202020204"/>
                <a:cs typeface="Arial" panose="020B0604020202020204"/>
              </a:rPr>
              <a:t>+ </a:t>
            </a:r>
            <a:r>
              <a:rPr sz="2000" spc="-5" dirty="0">
                <a:latin typeface="Arial" panose="020B0604020202020204"/>
                <a:cs typeface="Arial" panose="020B0604020202020204"/>
              </a:rPr>
              <a:t>B[i]; </a:t>
            </a:r>
            <a:r>
              <a:rPr sz="2000" dirty="0">
                <a:latin typeface="Arial" panose="020B0604020202020204"/>
                <a:cs typeface="Arial" panose="020B0604020202020204"/>
              </a:rPr>
              <a:t>/* S1</a:t>
            </a:r>
            <a:r>
              <a:rPr sz="2000" spc="-80" dirty="0">
                <a:latin typeface="Arial" panose="020B0604020202020204"/>
                <a:cs typeface="Arial" panose="020B0604020202020204"/>
              </a:rPr>
              <a:t> </a:t>
            </a:r>
            <a:r>
              <a:rPr sz="2000" dirty="0">
                <a:latin typeface="Arial" panose="020B0604020202020204"/>
                <a:cs typeface="Arial" panose="020B0604020202020204"/>
              </a:rPr>
              <a:t>*/</a:t>
            </a:r>
          </a:p>
          <a:p>
            <a:pPr marL="584200">
              <a:lnSpc>
                <a:spcPct val="100000"/>
              </a:lnSpc>
              <a:spcBef>
                <a:spcPts val="240"/>
              </a:spcBef>
            </a:pPr>
            <a:r>
              <a:rPr sz="2000" spc="-5" dirty="0">
                <a:latin typeface="Arial" panose="020B0604020202020204"/>
                <a:cs typeface="Arial" panose="020B0604020202020204"/>
              </a:rPr>
              <a:t>B[i+1] </a:t>
            </a:r>
            <a:r>
              <a:rPr sz="2000" dirty="0">
                <a:latin typeface="Arial" panose="020B0604020202020204"/>
                <a:cs typeface="Arial" panose="020B0604020202020204"/>
              </a:rPr>
              <a:t>= C[i] + D[i]; </a:t>
            </a:r>
            <a:r>
              <a:rPr sz="2000" spc="-10" dirty="0">
                <a:latin typeface="Arial" panose="020B0604020202020204"/>
                <a:cs typeface="Arial" panose="020B0604020202020204"/>
              </a:rPr>
              <a:t>/* </a:t>
            </a:r>
            <a:r>
              <a:rPr sz="2000" spc="-5" dirty="0">
                <a:latin typeface="Arial" panose="020B0604020202020204"/>
                <a:cs typeface="Arial" panose="020B0604020202020204"/>
              </a:rPr>
              <a:t>S2</a:t>
            </a:r>
            <a:r>
              <a:rPr sz="2000" spc="-90" dirty="0">
                <a:latin typeface="Arial" panose="020B0604020202020204"/>
                <a:cs typeface="Arial" panose="020B0604020202020204"/>
              </a:rPr>
              <a:t> </a:t>
            </a:r>
            <a:r>
              <a:rPr sz="2000" dirty="0">
                <a:latin typeface="Arial" panose="020B0604020202020204"/>
                <a:cs typeface="Arial" panose="020B0604020202020204"/>
              </a:rPr>
              <a:t>*/</a:t>
            </a:r>
          </a:p>
          <a:p>
            <a:pPr marL="12700">
              <a:lnSpc>
                <a:spcPct val="100000"/>
              </a:lnSpc>
              <a:spcBef>
                <a:spcPts val="240"/>
              </a:spcBef>
            </a:pPr>
            <a:r>
              <a:rPr sz="2000" dirty="0">
                <a:latin typeface="Arial" panose="020B0604020202020204"/>
                <a:cs typeface="Arial" panose="020B0604020202020204"/>
              </a:rPr>
              <a:t>}</a:t>
            </a:r>
          </a:p>
          <a:p>
            <a:pPr marL="18415">
              <a:lnSpc>
                <a:spcPct val="100000"/>
              </a:lnSpc>
            </a:pPr>
            <a:r>
              <a:rPr sz="2000">
                <a:solidFill>
                  <a:srgbClr val="6F2F9F"/>
                </a:solidFill>
                <a:latin typeface="Arial" panose="020B0604020202020204"/>
                <a:cs typeface="Arial" panose="020B0604020202020204"/>
              </a:rPr>
              <a:t>S1 </a:t>
            </a:r>
            <a:r>
              <a:rPr sz="2000" dirty="0">
                <a:solidFill>
                  <a:srgbClr val="6F2F9F"/>
                </a:solidFill>
                <a:latin typeface="Arial" panose="020B0604020202020204"/>
                <a:cs typeface="Arial" panose="020B0604020202020204"/>
              </a:rPr>
              <a:t>uses value computed by S2 in previous iteration but</a:t>
            </a:r>
            <a:r>
              <a:rPr sz="2000" spc="-145"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dependence</a:t>
            </a:r>
            <a:endParaRPr sz="2000" dirty="0">
              <a:latin typeface="Arial" panose="020B0604020202020204"/>
              <a:cs typeface="Arial" panose="020B0604020202020204"/>
            </a:endParaRPr>
          </a:p>
          <a:p>
            <a:pPr marL="18415">
              <a:lnSpc>
                <a:spcPct val="100000"/>
              </a:lnSpc>
              <a:spcBef>
                <a:spcPts val="245"/>
              </a:spcBef>
            </a:pPr>
            <a:r>
              <a:rPr sz="2000" dirty="0">
                <a:solidFill>
                  <a:srgbClr val="6F2F9F"/>
                </a:solidFill>
                <a:latin typeface="Arial" panose="020B0604020202020204"/>
                <a:cs typeface="Arial" panose="020B0604020202020204"/>
              </a:rPr>
              <a:t>is not circular</a:t>
            </a:r>
            <a:r>
              <a:rPr lang="zh-CN" altLang="en-US" sz="2000" dirty="0">
                <a:solidFill>
                  <a:srgbClr val="6F2F9F"/>
                </a:solidFill>
                <a:latin typeface="Arial" panose="020B0604020202020204"/>
                <a:cs typeface="Arial" panose="020B0604020202020204"/>
              </a:rPr>
              <a:t>，</a:t>
            </a:r>
            <a:r>
              <a:rPr lang="en-US" altLang="zh-CN" sz="2000" dirty="0">
                <a:solidFill>
                  <a:srgbClr val="6F2F9F"/>
                </a:solidFill>
                <a:latin typeface="Arial" panose="020B0604020202020204"/>
                <a:cs typeface="Arial" panose="020B0604020202020204"/>
              </a:rPr>
              <a:t>neither statement depends on itself, and although S1 depends on S2, S2 does not depend on S1. A loop is parallel if it can be written without a cycle in the dependences because the  absence of a cycle means that the dependences give a partial ordering on the statements.  </a:t>
            </a:r>
            <a:r>
              <a:rPr sz="2000" dirty="0">
                <a:solidFill>
                  <a:srgbClr val="6F2F9F"/>
                </a:solidFill>
                <a:latin typeface="Arial" panose="020B0604020202020204"/>
                <a:cs typeface="Arial" panose="020B0604020202020204"/>
              </a:rPr>
              <a:t>so loop </a:t>
            </a:r>
            <a:r>
              <a:rPr sz="2000" spc="-5" dirty="0">
                <a:solidFill>
                  <a:srgbClr val="6F2F9F"/>
                </a:solidFill>
                <a:latin typeface="Arial" panose="020B0604020202020204"/>
                <a:cs typeface="Arial" panose="020B0604020202020204"/>
              </a:rPr>
              <a:t>is </a:t>
            </a:r>
            <a:r>
              <a:rPr sz="2000" dirty="0">
                <a:solidFill>
                  <a:srgbClr val="6F2F9F"/>
                </a:solidFill>
                <a:latin typeface="Arial" panose="020B0604020202020204"/>
                <a:cs typeface="Arial" panose="020B0604020202020204"/>
              </a:rPr>
              <a:t>parallel. Transform</a:t>
            </a:r>
            <a:r>
              <a:rPr sz="2000" spc="-140"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to:</a:t>
            </a:r>
            <a:endParaRPr sz="2000" dirty="0">
              <a:latin typeface="Arial" panose="020B0604020202020204"/>
              <a:cs typeface="Arial" panose="020B0604020202020204"/>
            </a:endParaRPr>
          </a:p>
          <a:p>
            <a:pPr>
              <a:lnSpc>
                <a:spcPct val="100000"/>
              </a:lnSpc>
            </a:pPr>
            <a:endParaRPr sz="2500" dirty="0">
              <a:latin typeface="Arial" panose="020B0604020202020204"/>
              <a:cs typeface="Arial" panose="020B0604020202020204"/>
            </a:endParaRPr>
          </a:p>
          <a:p>
            <a:pPr marL="12700">
              <a:lnSpc>
                <a:spcPct val="100000"/>
              </a:lnSpc>
              <a:spcBef>
                <a:spcPts val="5"/>
              </a:spcBef>
            </a:pPr>
            <a:r>
              <a:rPr sz="2000" spc="-5" dirty="0">
                <a:latin typeface="Arial" panose="020B0604020202020204"/>
                <a:cs typeface="Arial" panose="020B0604020202020204"/>
              </a:rPr>
              <a:t>A[0] </a:t>
            </a:r>
            <a:r>
              <a:rPr sz="2000" dirty="0">
                <a:latin typeface="Arial" panose="020B0604020202020204"/>
                <a:cs typeface="Arial" panose="020B0604020202020204"/>
              </a:rPr>
              <a:t>= </a:t>
            </a:r>
            <a:r>
              <a:rPr sz="2000" spc="-5" dirty="0">
                <a:latin typeface="Arial" panose="020B0604020202020204"/>
                <a:cs typeface="Arial" panose="020B0604020202020204"/>
              </a:rPr>
              <a:t>A[0] </a:t>
            </a:r>
            <a:r>
              <a:rPr sz="2000" dirty="0">
                <a:latin typeface="Arial" panose="020B0604020202020204"/>
                <a:cs typeface="Arial" panose="020B0604020202020204"/>
              </a:rPr>
              <a:t>+</a:t>
            </a:r>
            <a:r>
              <a:rPr sz="2000" spc="-55" dirty="0">
                <a:latin typeface="Arial" panose="020B0604020202020204"/>
                <a:cs typeface="Arial" panose="020B0604020202020204"/>
              </a:rPr>
              <a:t> </a:t>
            </a:r>
            <a:r>
              <a:rPr sz="2000" spc="-5" dirty="0">
                <a:latin typeface="Arial" panose="020B0604020202020204"/>
                <a:cs typeface="Arial" panose="020B0604020202020204"/>
              </a:rPr>
              <a:t>B[0];</a:t>
            </a:r>
            <a:endParaRPr sz="2000" dirty="0">
              <a:latin typeface="Arial" panose="020B0604020202020204"/>
              <a:cs typeface="Arial" panose="020B0604020202020204"/>
            </a:endParaRPr>
          </a:p>
          <a:p>
            <a:pPr marL="584200" marR="5041900" indent="-571500">
              <a:lnSpc>
                <a:spcPts val="2640"/>
              </a:lnSpc>
              <a:spcBef>
                <a:spcPts val="125"/>
              </a:spcBef>
            </a:pPr>
            <a:r>
              <a:rPr sz="2000" dirty="0">
                <a:latin typeface="Arial" panose="020B0604020202020204"/>
                <a:cs typeface="Arial" panose="020B0604020202020204"/>
              </a:rPr>
              <a:t>for (i=0; i&lt;99; i=i+1) {  B[i+1] = C[i] +</a:t>
            </a:r>
            <a:r>
              <a:rPr sz="2000" spc="-155" dirty="0">
                <a:latin typeface="Arial" panose="020B0604020202020204"/>
                <a:cs typeface="Arial" panose="020B0604020202020204"/>
              </a:rPr>
              <a:t> </a:t>
            </a:r>
            <a:r>
              <a:rPr sz="2000" spc="-5" dirty="0">
                <a:latin typeface="Arial" panose="020B0604020202020204"/>
                <a:cs typeface="Arial" panose="020B0604020202020204"/>
              </a:rPr>
              <a:t>D[i];</a:t>
            </a:r>
            <a:endParaRPr sz="2000" dirty="0">
              <a:latin typeface="Arial" panose="020B0604020202020204"/>
              <a:cs typeface="Arial" panose="020B0604020202020204"/>
            </a:endParaRPr>
          </a:p>
          <a:p>
            <a:pPr marL="584200">
              <a:lnSpc>
                <a:spcPct val="100000"/>
              </a:lnSpc>
              <a:spcBef>
                <a:spcPts val="115"/>
              </a:spcBef>
            </a:pPr>
            <a:r>
              <a:rPr sz="2000" dirty="0">
                <a:latin typeface="Arial" panose="020B0604020202020204"/>
                <a:cs typeface="Arial" panose="020B0604020202020204"/>
              </a:rPr>
              <a:t>A[i+1] = A[i+1] +</a:t>
            </a:r>
            <a:r>
              <a:rPr sz="2000" spc="-90" dirty="0">
                <a:latin typeface="Arial" panose="020B0604020202020204"/>
                <a:cs typeface="Arial" panose="020B0604020202020204"/>
              </a:rPr>
              <a:t> </a:t>
            </a:r>
            <a:r>
              <a:rPr sz="2000" dirty="0">
                <a:latin typeface="Arial" panose="020B0604020202020204"/>
                <a:cs typeface="Arial" panose="020B0604020202020204"/>
              </a:rPr>
              <a:t>B[i+1];</a:t>
            </a:r>
          </a:p>
          <a:p>
            <a:pPr marL="12700">
              <a:lnSpc>
                <a:spcPct val="100000"/>
              </a:lnSpc>
              <a:spcBef>
                <a:spcPts val="240"/>
              </a:spcBef>
            </a:pPr>
            <a:r>
              <a:rPr sz="2000" dirty="0">
                <a:latin typeface="Arial" panose="020B0604020202020204"/>
                <a:cs typeface="Arial" panose="020B0604020202020204"/>
              </a:rPr>
              <a:t>}</a:t>
            </a:r>
          </a:p>
          <a:p>
            <a:pPr marL="12700">
              <a:lnSpc>
                <a:spcPct val="100000"/>
              </a:lnSpc>
              <a:spcBef>
                <a:spcPts val="245"/>
              </a:spcBef>
            </a:pPr>
            <a:r>
              <a:rPr sz="2000" dirty="0">
                <a:latin typeface="Arial" panose="020B0604020202020204"/>
                <a:cs typeface="Arial" panose="020B0604020202020204"/>
              </a:rPr>
              <a:t>B[100] = C[99] +</a:t>
            </a:r>
            <a:r>
              <a:rPr sz="2000" spc="-100" dirty="0">
                <a:latin typeface="Arial" panose="020B0604020202020204"/>
                <a:cs typeface="Arial" panose="020B0604020202020204"/>
              </a:rPr>
              <a:t> </a:t>
            </a:r>
            <a:r>
              <a:rPr sz="2000" dirty="0">
                <a:latin typeface="Arial" panose="020B0604020202020204"/>
                <a:cs typeface="Arial" panose="020B0604020202020204"/>
              </a:rPr>
              <a:t>D[99];</a:t>
            </a: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77521" y="279702"/>
            <a:ext cx="7148147" cy="443865"/>
          </a:xfrm>
          <a:prstGeom prst="rect">
            <a:avLst/>
          </a:prstGeom>
        </p:spPr>
        <p:txBody>
          <a:bodyPr vert="horz" wrap="square" lIns="0" tIns="13335" rIns="0" bIns="0" rtlCol="0">
            <a:spAutoFit/>
          </a:bodyPr>
          <a:lstStyle/>
          <a:p>
            <a:pPr marL="12700">
              <a:lnSpc>
                <a:spcPct val="100000"/>
              </a:lnSpc>
              <a:spcBef>
                <a:spcPts val="105"/>
              </a:spcBef>
            </a:pPr>
            <a:r>
              <a:rPr sz="2800" spc="-5" dirty="0"/>
              <a:t>Loop-level parallelism examples </a:t>
            </a:r>
            <a:r>
              <a:rPr sz="2800" dirty="0"/>
              <a:t>4 and</a:t>
            </a:r>
            <a:r>
              <a:rPr sz="2800" spc="-85" dirty="0"/>
              <a:t> </a:t>
            </a:r>
            <a:r>
              <a:rPr sz="2800" dirty="0"/>
              <a:t>5</a:t>
            </a:r>
          </a:p>
        </p:txBody>
      </p:sp>
      <p:sp>
        <p:nvSpPr>
          <p:cNvPr id="4" name="object 4"/>
          <p:cNvSpPr txBox="1"/>
          <p:nvPr/>
        </p:nvSpPr>
        <p:spPr>
          <a:xfrm>
            <a:off x="1026785" y="1506219"/>
            <a:ext cx="3634740" cy="2148205"/>
          </a:xfrm>
          <a:prstGeom prst="rect">
            <a:avLst/>
          </a:prstGeom>
        </p:spPr>
        <p:txBody>
          <a:bodyPr vert="horz" wrap="square" lIns="0" tIns="12700" rIns="0" bIns="0" rtlCol="0">
            <a:spAutoFit/>
          </a:bodyPr>
          <a:lstStyle/>
          <a:p>
            <a:pPr marL="584200" marR="697865" indent="-572135">
              <a:lnSpc>
                <a:spcPct val="120000"/>
              </a:lnSpc>
              <a:spcBef>
                <a:spcPts val="100"/>
              </a:spcBef>
              <a:tabLst>
                <a:tab pos="2826385" algn="l"/>
              </a:tabLst>
            </a:pPr>
            <a:r>
              <a:rPr sz="2400" dirty="0">
                <a:latin typeface="Arial" panose="020B0604020202020204"/>
                <a:cs typeface="Arial" panose="020B0604020202020204"/>
              </a:rPr>
              <a:t>for </a:t>
            </a:r>
            <a:r>
              <a:rPr sz="2400" spc="5" dirty="0">
                <a:latin typeface="Arial" panose="020B0604020202020204"/>
                <a:cs typeface="Arial" panose="020B0604020202020204"/>
              </a:rPr>
              <a:t>(</a:t>
            </a:r>
            <a:r>
              <a:rPr sz="2400" spc="-10" dirty="0">
                <a:latin typeface="Arial" panose="020B0604020202020204"/>
                <a:cs typeface="Arial" panose="020B0604020202020204"/>
              </a:rPr>
              <a:t>i</a:t>
            </a:r>
            <a:r>
              <a:rPr sz="2400" spc="-5" dirty="0">
                <a:latin typeface="Arial" panose="020B0604020202020204"/>
                <a:cs typeface="Arial" panose="020B0604020202020204"/>
              </a:rPr>
              <a:t>=0;i&lt;100;i=</a:t>
            </a:r>
            <a:r>
              <a:rPr sz="2400" spc="-15" dirty="0">
                <a:latin typeface="Arial" panose="020B0604020202020204"/>
                <a:cs typeface="Arial" panose="020B0604020202020204"/>
              </a:rPr>
              <a:t>i</a:t>
            </a:r>
            <a:r>
              <a:rPr sz="2400" spc="-5" dirty="0">
                <a:latin typeface="Arial" panose="020B0604020202020204"/>
                <a:cs typeface="Arial" panose="020B0604020202020204"/>
              </a:rPr>
              <a:t>+1)</a:t>
            </a:r>
            <a:r>
              <a:rPr sz="2400" dirty="0">
                <a:latin typeface="Arial" panose="020B0604020202020204"/>
                <a:cs typeface="Arial" panose="020B0604020202020204"/>
              </a:rPr>
              <a:t>	{  </a:t>
            </a:r>
            <a:r>
              <a:rPr sz="2400" spc="-5" dirty="0">
                <a:latin typeface="Arial" panose="020B0604020202020204"/>
                <a:cs typeface="Arial" panose="020B0604020202020204"/>
              </a:rPr>
              <a:t>A[i] </a:t>
            </a:r>
            <a:r>
              <a:rPr sz="2400" dirty="0">
                <a:latin typeface="Arial" panose="020B0604020202020204"/>
                <a:cs typeface="Arial" panose="020B0604020202020204"/>
              </a:rPr>
              <a:t>= </a:t>
            </a:r>
            <a:r>
              <a:rPr sz="2400" spc="-5" dirty="0">
                <a:latin typeface="Arial" panose="020B0604020202020204"/>
                <a:cs typeface="Arial" panose="020B0604020202020204"/>
              </a:rPr>
              <a:t>B[i] </a:t>
            </a:r>
            <a:r>
              <a:rPr sz="2400" dirty="0">
                <a:latin typeface="Arial" panose="020B0604020202020204"/>
                <a:cs typeface="Arial" panose="020B0604020202020204"/>
              </a:rPr>
              <a:t>+</a:t>
            </a:r>
            <a:r>
              <a:rPr sz="2400" spc="-50" dirty="0">
                <a:latin typeface="Arial" panose="020B0604020202020204"/>
                <a:cs typeface="Arial" panose="020B0604020202020204"/>
              </a:rPr>
              <a:t> </a:t>
            </a:r>
            <a:r>
              <a:rPr sz="2400" spc="-5" dirty="0">
                <a:latin typeface="Arial" panose="020B0604020202020204"/>
                <a:cs typeface="Arial" panose="020B0604020202020204"/>
              </a:rPr>
              <a:t>C[i];</a:t>
            </a:r>
            <a:endParaRPr sz="2400" dirty="0">
              <a:latin typeface="Arial" panose="020B0604020202020204"/>
              <a:cs typeface="Arial" panose="020B0604020202020204"/>
            </a:endParaRPr>
          </a:p>
          <a:p>
            <a:pPr marL="584200">
              <a:lnSpc>
                <a:spcPct val="100000"/>
              </a:lnSpc>
              <a:spcBef>
                <a:spcPts val="575"/>
              </a:spcBef>
            </a:pPr>
            <a:r>
              <a:rPr sz="2400" spc="-5" dirty="0">
                <a:latin typeface="Arial" panose="020B0604020202020204"/>
                <a:cs typeface="Arial" panose="020B0604020202020204"/>
              </a:rPr>
              <a:t>D[i] </a:t>
            </a:r>
            <a:r>
              <a:rPr sz="2400" dirty="0">
                <a:latin typeface="Arial" panose="020B0604020202020204"/>
                <a:cs typeface="Arial" panose="020B0604020202020204"/>
              </a:rPr>
              <a:t>= </a:t>
            </a:r>
            <a:r>
              <a:rPr sz="2400" spc="-5" dirty="0">
                <a:latin typeface="Arial" panose="020B0604020202020204"/>
                <a:cs typeface="Arial" panose="020B0604020202020204"/>
              </a:rPr>
              <a:t>A[i] </a:t>
            </a:r>
            <a:r>
              <a:rPr sz="2400" dirty="0">
                <a:latin typeface="Arial" panose="020B0604020202020204"/>
                <a:cs typeface="Arial" panose="020B0604020202020204"/>
              </a:rPr>
              <a:t>*</a:t>
            </a:r>
            <a:r>
              <a:rPr sz="2400" spc="-30" dirty="0">
                <a:latin typeface="Arial" panose="020B0604020202020204"/>
                <a:cs typeface="Arial" panose="020B0604020202020204"/>
              </a:rPr>
              <a:t> </a:t>
            </a:r>
            <a:r>
              <a:rPr sz="2400" spc="-5" dirty="0">
                <a:latin typeface="Arial" panose="020B0604020202020204"/>
                <a:cs typeface="Arial" panose="020B0604020202020204"/>
              </a:rPr>
              <a:t>E[i];</a:t>
            </a:r>
            <a:endParaRPr sz="2400" dirty="0">
              <a:latin typeface="Arial" panose="020B0604020202020204"/>
              <a:cs typeface="Arial" panose="020B0604020202020204"/>
            </a:endParaRPr>
          </a:p>
          <a:p>
            <a:pPr marL="12700">
              <a:lnSpc>
                <a:spcPct val="100000"/>
              </a:lnSpc>
              <a:spcBef>
                <a:spcPts val="575"/>
              </a:spcBef>
            </a:pPr>
            <a:r>
              <a:rPr sz="2400" dirty="0">
                <a:latin typeface="Arial" panose="020B0604020202020204"/>
                <a:cs typeface="Arial" panose="020B0604020202020204"/>
              </a:rPr>
              <a:t>}</a:t>
            </a:r>
          </a:p>
          <a:p>
            <a:pPr marL="413385" indent="-287020">
              <a:lnSpc>
                <a:spcPct val="100000"/>
              </a:lnSpc>
              <a:spcBef>
                <a:spcPts val="485"/>
              </a:spcBef>
              <a:buClr>
                <a:srgbClr val="003399"/>
              </a:buClr>
              <a:buSzPct val="55000"/>
              <a:buFont typeface="Wingdings" panose="05000000000000000000"/>
              <a:buChar char=""/>
              <a:tabLst>
                <a:tab pos="412750" algn="l"/>
                <a:tab pos="414020" algn="l"/>
              </a:tabLst>
            </a:pPr>
            <a:r>
              <a:rPr sz="2000" dirty="0">
                <a:solidFill>
                  <a:srgbClr val="6F2F9F"/>
                </a:solidFill>
                <a:latin typeface="Arial" panose="020B0604020202020204"/>
                <a:cs typeface="Arial" panose="020B0604020202020204"/>
              </a:rPr>
              <a:t>No loop-carried</a:t>
            </a:r>
            <a:r>
              <a:rPr sz="2000" spc="-95" dirty="0">
                <a:solidFill>
                  <a:srgbClr val="6F2F9F"/>
                </a:solidFill>
                <a:latin typeface="Arial" panose="020B0604020202020204"/>
                <a:cs typeface="Arial" panose="020B0604020202020204"/>
              </a:rPr>
              <a:t> </a:t>
            </a:r>
            <a:r>
              <a:rPr sz="2000" dirty="0">
                <a:solidFill>
                  <a:srgbClr val="6F2F9F"/>
                </a:solidFill>
                <a:latin typeface="Arial" panose="020B0604020202020204"/>
                <a:cs typeface="Arial" panose="020B0604020202020204"/>
              </a:rPr>
              <a:t>dependence</a:t>
            </a:r>
            <a:endParaRPr sz="2000" dirty="0">
              <a:latin typeface="Arial" panose="020B0604020202020204"/>
              <a:cs typeface="Arial" panose="020B0604020202020204"/>
            </a:endParaRPr>
          </a:p>
        </p:txBody>
      </p:sp>
      <p:sp>
        <p:nvSpPr>
          <p:cNvPr id="5" name="object 5"/>
          <p:cNvSpPr txBox="1"/>
          <p:nvPr/>
        </p:nvSpPr>
        <p:spPr>
          <a:xfrm>
            <a:off x="1105916" y="4077966"/>
            <a:ext cx="6156325" cy="1709420"/>
          </a:xfrm>
          <a:prstGeom prst="rect">
            <a:avLst/>
          </a:prstGeom>
        </p:spPr>
        <p:txBody>
          <a:bodyPr vert="horz" wrap="square" lIns="0" tIns="12065" rIns="0" bIns="0" rtlCol="0">
            <a:spAutoFit/>
          </a:bodyPr>
          <a:lstStyle/>
          <a:p>
            <a:pPr marL="584200" marR="3194685" indent="-572135">
              <a:lnSpc>
                <a:spcPct val="120000"/>
              </a:lnSpc>
              <a:spcBef>
                <a:spcPts val="95"/>
              </a:spcBef>
              <a:tabLst>
                <a:tab pos="2826385" algn="l"/>
              </a:tabLst>
            </a:pPr>
            <a:r>
              <a:rPr sz="2400" dirty="0">
                <a:latin typeface="Arial" panose="020B0604020202020204"/>
                <a:cs typeface="Arial" panose="020B0604020202020204"/>
              </a:rPr>
              <a:t>for</a:t>
            </a:r>
            <a:r>
              <a:rPr sz="2400" spc="20" dirty="0">
                <a:latin typeface="Arial" panose="020B0604020202020204"/>
                <a:cs typeface="Arial" panose="020B0604020202020204"/>
              </a:rPr>
              <a:t> </a:t>
            </a:r>
            <a:r>
              <a:rPr sz="2400" spc="-5" dirty="0">
                <a:latin typeface="Arial" panose="020B0604020202020204"/>
                <a:cs typeface="Arial" panose="020B0604020202020204"/>
              </a:rPr>
              <a:t>(i=1;i&lt;100;i=i+1)	</a:t>
            </a:r>
            <a:r>
              <a:rPr sz="2400" dirty="0">
                <a:latin typeface="Arial" panose="020B0604020202020204"/>
                <a:cs typeface="Arial" panose="020B0604020202020204"/>
              </a:rPr>
              <a:t>{  </a:t>
            </a:r>
            <a:r>
              <a:rPr sz="2400" spc="-5" dirty="0">
                <a:latin typeface="Arial" panose="020B0604020202020204"/>
                <a:cs typeface="Arial" panose="020B0604020202020204"/>
              </a:rPr>
              <a:t>Y[i] </a:t>
            </a:r>
            <a:r>
              <a:rPr sz="2400" dirty="0">
                <a:latin typeface="Arial" panose="020B0604020202020204"/>
                <a:cs typeface="Arial" panose="020B0604020202020204"/>
              </a:rPr>
              <a:t>= </a:t>
            </a:r>
            <a:r>
              <a:rPr sz="2400" spc="-5" dirty="0">
                <a:latin typeface="Arial" panose="020B0604020202020204"/>
                <a:cs typeface="Arial" panose="020B0604020202020204"/>
              </a:rPr>
              <a:t>Y[i-1] </a:t>
            </a:r>
            <a:r>
              <a:rPr sz="2400" dirty="0">
                <a:latin typeface="Arial" panose="020B0604020202020204"/>
                <a:cs typeface="Arial" panose="020B0604020202020204"/>
              </a:rPr>
              <a:t>+</a:t>
            </a:r>
            <a:r>
              <a:rPr sz="2400" spc="-80" dirty="0">
                <a:latin typeface="Arial" panose="020B0604020202020204"/>
                <a:cs typeface="Arial" panose="020B0604020202020204"/>
              </a:rPr>
              <a:t> </a:t>
            </a:r>
            <a:r>
              <a:rPr sz="2400" spc="-5" dirty="0">
                <a:latin typeface="Arial" panose="020B0604020202020204"/>
                <a:cs typeface="Arial" panose="020B0604020202020204"/>
              </a:rPr>
              <a:t>Y[i];</a:t>
            </a:r>
            <a:endParaRPr sz="2400" dirty="0">
              <a:latin typeface="Arial" panose="020B0604020202020204"/>
              <a:cs typeface="Arial" panose="020B0604020202020204"/>
            </a:endParaRPr>
          </a:p>
          <a:p>
            <a:pPr marL="12700">
              <a:lnSpc>
                <a:spcPct val="100000"/>
              </a:lnSpc>
              <a:spcBef>
                <a:spcPts val="575"/>
              </a:spcBef>
            </a:pPr>
            <a:r>
              <a:rPr sz="2400" dirty="0">
                <a:latin typeface="Arial" panose="020B0604020202020204"/>
                <a:cs typeface="Arial" panose="020B0604020202020204"/>
              </a:rPr>
              <a:t>}</a:t>
            </a:r>
          </a:p>
          <a:p>
            <a:pPr marL="413385" indent="-287020">
              <a:lnSpc>
                <a:spcPct val="100000"/>
              </a:lnSpc>
              <a:spcBef>
                <a:spcPts val="485"/>
              </a:spcBef>
              <a:buClr>
                <a:srgbClr val="003399"/>
              </a:buClr>
              <a:buSzPct val="55000"/>
              <a:buFont typeface="Wingdings" panose="05000000000000000000"/>
              <a:buChar char=""/>
              <a:tabLst>
                <a:tab pos="412750" algn="l"/>
                <a:tab pos="414020" algn="l"/>
              </a:tabLst>
            </a:pPr>
            <a:r>
              <a:rPr sz="2000" dirty="0">
                <a:solidFill>
                  <a:srgbClr val="6F2F9F"/>
                </a:solidFill>
                <a:latin typeface="Arial" panose="020B0604020202020204"/>
                <a:cs typeface="Arial" panose="020B0604020202020204"/>
              </a:rPr>
              <a:t>Loop-carried dependence in </a:t>
            </a:r>
            <a:r>
              <a:rPr sz="2000" spc="-5" dirty="0">
                <a:solidFill>
                  <a:srgbClr val="6F2F9F"/>
                </a:solidFill>
                <a:latin typeface="Arial" panose="020B0604020202020204"/>
                <a:cs typeface="Arial" panose="020B0604020202020204"/>
              </a:rPr>
              <a:t>the </a:t>
            </a:r>
            <a:r>
              <a:rPr sz="2000" dirty="0">
                <a:solidFill>
                  <a:srgbClr val="6F2F9F"/>
                </a:solidFill>
                <a:latin typeface="Arial" panose="020B0604020202020204"/>
                <a:cs typeface="Arial" panose="020B0604020202020204"/>
              </a:rPr>
              <a:t>form of</a:t>
            </a:r>
            <a:r>
              <a:rPr sz="2000" spc="-145" dirty="0">
                <a:solidFill>
                  <a:srgbClr val="6F2F9F"/>
                </a:solidFill>
                <a:latin typeface="Arial" panose="020B0604020202020204"/>
                <a:cs typeface="Arial" panose="020B0604020202020204"/>
              </a:rPr>
              <a:t> </a:t>
            </a:r>
            <a:r>
              <a:rPr sz="2000" i="1" dirty="0">
                <a:solidFill>
                  <a:srgbClr val="6F2F9F"/>
                </a:solidFill>
                <a:latin typeface="Arial" panose="020B0604020202020204"/>
                <a:cs typeface="Arial" panose="020B0604020202020204"/>
              </a:rPr>
              <a:t>recurrence</a:t>
            </a:r>
            <a:endParaRPr sz="2000" dirty="0">
              <a:latin typeface="Arial" panose="020B0604020202020204"/>
              <a:cs typeface="Arial" panose="020B0604020202020204"/>
            </a:endParaRPr>
          </a:p>
        </p:txBody>
      </p:sp>
      <p:sp>
        <p:nvSpPr>
          <p:cNvPr id="6" name="object 6"/>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7" name="object 7"/>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00910" y="93378"/>
            <a:ext cx="6339082" cy="599780"/>
          </a:xfrm>
          <a:prstGeom prst="rect">
            <a:avLst/>
          </a:prstGeom>
        </p:spPr>
        <p:txBody>
          <a:bodyPr vert="horz" wrap="square" lIns="0" tIns="13335" rIns="0" bIns="0" rtlCol="0">
            <a:spAutoFit/>
          </a:bodyPr>
          <a:lstStyle/>
          <a:p>
            <a:pPr marL="12700">
              <a:lnSpc>
                <a:spcPct val="100000"/>
              </a:lnSpc>
              <a:spcBef>
                <a:spcPts val="105"/>
              </a:spcBef>
            </a:pPr>
            <a:r>
              <a:rPr spc="-5" dirty="0"/>
              <a:t>Finding</a:t>
            </a:r>
            <a:r>
              <a:rPr spc="-80" dirty="0"/>
              <a:t> </a:t>
            </a:r>
            <a:r>
              <a:rPr spc="-5" dirty="0"/>
              <a:t>dependencies</a:t>
            </a:r>
          </a:p>
        </p:txBody>
      </p:sp>
      <p:sp>
        <p:nvSpPr>
          <p:cNvPr id="4" name="object 4"/>
          <p:cNvSpPr txBox="1"/>
          <p:nvPr/>
        </p:nvSpPr>
        <p:spPr>
          <a:xfrm>
            <a:off x="402437" y="861311"/>
            <a:ext cx="8195309" cy="4026102"/>
          </a:xfrm>
          <a:prstGeom prst="rect">
            <a:avLst/>
          </a:prstGeom>
        </p:spPr>
        <p:txBody>
          <a:bodyPr vert="horz" wrap="square" lIns="0" tIns="85725" rIns="0" bIns="0" rtlCol="0">
            <a:spAutoFit/>
          </a:bodyPr>
          <a:lstStyle/>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Assume </a:t>
            </a:r>
            <a:r>
              <a:rPr sz="2400" dirty="0">
                <a:solidFill>
                  <a:srgbClr val="003399"/>
                </a:solidFill>
                <a:latin typeface="Arial" panose="020B0604020202020204"/>
                <a:cs typeface="Arial" panose="020B0604020202020204"/>
              </a:rPr>
              <a:t>that </a:t>
            </a:r>
            <a:r>
              <a:rPr sz="2400" spc="-5" dirty="0">
                <a:solidFill>
                  <a:srgbClr val="003399"/>
                </a:solidFill>
                <a:latin typeface="Arial" panose="020B0604020202020204"/>
                <a:cs typeface="Arial" panose="020B0604020202020204"/>
              </a:rPr>
              <a:t>a </a:t>
            </a:r>
            <a:r>
              <a:rPr sz="2400" i="1" spc="-5" dirty="0">
                <a:solidFill>
                  <a:srgbClr val="003399"/>
                </a:solidFill>
                <a:latin typeface="Arial" panose="020B0604020202020204"/>
                <a:cs typeface="Arial" panose="020B0604020202020204"/>
              </a:rPr>
              <a:t>1-D </a:t>
            </a:r>
            <a:r>
              <a:rPr sz="2400" spc="-5" dirty="0">
                <a:solidFill>
                  <a:srgbClr val="003399"/>
                </a:solidFill>
                <a:latin typeface="Arial" panose="020B0604020202020204"/>
                <a:cs typeface="Arial" panose="020B0604020202020204"/>
              </a:rPr>
              <a:t>array index </a:t>
            </a:r>
            <a:r>
              <a:rPr sz="2400" i="1" spc="-5" dirty="0">
                <a:solidFill>
                  <a:srgbClr val="003399"/>
                </a:solidFill>
                <a:latin typeface="Arial" panose="020B0604020202020204"/>
                <a:cs typeface="Arial" panose="020B0604020202020204"/>
              </a:rPr>
              <a:t>i </a:t>
            </a:r>
            <a:r>
              <a:rPr sz="2400" spc="-5" dirty="0">
                <a:solidFill>
                  <a:srgbClr val="003399"/>
                </a:solidFill>
                <a:latin typeface="Arial" panose="020B0604020202020204"/>
                <a:cs typeface="Arial" panose="020B0604020202020204"/>
              </a:rPr>
              <a:t>is</a:t>
            </a:r>
            <a:r>
              <a:rPr sz="2400" spc="45" dirty="0">
                <a:solidFill>
                  <a:srgbClr val="003399"/>
                </a:solidFill>
                <a:latin typeface="Arial" panose="020B0604020202020204"/>
                <a:cs typeface="Arial" panose="020B0604020202020204"/>
              </a:rPr>
              <a:t> </a:t>
            </a:r>
            <a:r>
              <a:rPr sz="2400" b="1" i="1" spc="-5" dirty="0">
                <a:solidFill>
                  <a:srgbClr val="003399"/>
                </a:solidFill>
                <a:latin typeface="Arial" panose="020B0604020202020204"/>
                <a:cs typeface="Arial" panose="020B0604020202020204"/>
              </a:rPr>
              <a:t>affine</a:t>
            </a:r>
            <a:r>
              <a:rPr sz="2400" spc="-5" dirty="0">
                <a:solidFill>
                  <a:srgbClr val="003399"/>
                </a:solidFill>
                <a:latin typeface="Arial" panose="020B0604020202020204"/>
                <a:cs typeface="Arial" panose="020B0604020202020204"/>
              </a:rPr>
              <a:t>:</a:t>
            </a:r>
            <a:endParaRPr sz="2400" dirty="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i="1" dirty="0">
                <a:solidFill>
                  <a:srgbClr val="0033CC"/>
                </a:solidFill>
                <a:latin typeface="Arial" panose="020B0604020202020204"/>
                <a:cs typeface="Arial" panose="020B0604020202020204"/>
              </a:rPr>
              <a:t>a </a:t>
            </a:r>
            <a:r>
              <a:rPr lang="zh-CN" altLang="en-US" sz="2400" dirty="0">
                <a:solidFill>
                  <a:srgbClr val="0033CC"/>
                </a:solidFill>
                <a:latin typeface="Arial" panose="020B0604020202020204"/>
                <a:cs typeface="Arial" panose="020B0604020202020204"/>
              </a:rPr>
              <a:t>*</a:t>
            </a:r>
            <a:r>
              <a:rPr sz="2400" dirty="0">
                <a:solidFill>
                  <a:srgbClr val="0033CC"/>
                </a:solidFill>
                <a:latin typeface="Arial" panose="020B0604020202020204"/>
                <a:cs typeface="Arial" panose="020B0604020202020204"/>
              </a:rPr>
              <a:t> </a:t>
            </a:r>
            <a:r>
              <a:rPr sz="2400" i="1" dirty="0">
                <a:solidFill>
                  <a:srgbClr val="0033CC"/>
                </a:solidFill>
                <a:latin typeface="Arial" panose="020B0604020202020204"/>
                <a:cs typeface="Arial" panose="020B0604020202020204"/>
              </a:rPr>
              <a:t>i </a:t>
            </a:r>
            <a:r>
              <a:rPr sz="2400" dirty="0">
                <a:solidFill>
                  <a:srgbClr val="0033CC"/>
                </a:solidFill>
                <a:latin typeface="Arial" panose="020B0604020202020204"/>
                <a:cs typeface="Arial" panose="020B0604020202020204"/>
              </a:rPr>
              <a:t>+ </a:t>
            </a:r>
            <a:r>
              <a:rPr sz="2400" i="1" dirty="0">
                <a:solidFill>
                  <a:srgbClr val="0033CC"/>
                </a:solidFill>
                <a:latin typeface="Arial" panose="020B0604020202020204"/>
                <a:cs typeface="Arial" panose="020B0604020202020204"/>
              </a:rPr>
              <a:t>b </a:t>
            </a:r>
            <a:r>
              <a:rPr sz="2400" spc="-5" dirty="0">
                <a:solidFill>
                  <a:srgbClr val="0033CC"/>
                </a:solidFill>
                <a:latin typeface="Arial" panose="020B0604020202020204"/>
                <a:cs typeface="Arial" panose="020B0604020202020204"/>
              </a:rPr>
              <a:t>(with </a:t>
            </a:r>
            <a:r>
              <a:rPr sz="2400" dirty="0">
                <a:solidFill>
                  <a:srgbClr val="0033CC"/>
                </a:solidFill>
                <a:latin typeface="Arial" panose="020B0604020202020204"/>
                <a:cs typeface="Arial" panose="020B0604020202020204"/>
              </a:rPr>
              <a:t>constants </a:t>
            </a:r>
            <a:r>
              <a:rPr sz="2400" i="1" dirty="0">
                <a:solidFill>
                  <a:srgbClr val="0033CC"/>
                </a:solidFill>
                <a:latin typeface="Arial" panose="020B0604020202020204"/>
                <a:cs typeface="Arial" panose="020B0604020202020204"/>
              </a:rPr>
              <a:t>a </a:t>
            </a:r>
            <a:r>
              <a:rPr sz="2400" spc="-5" dirty="0">
                <a:solidFill>
                  <a:srgbClr val="0033CC"/>
                </a:solidFill>
                <a:latin typeface="Arial" panose="020B0604020202020204"/>
                <a:cs typeface="Arial" panose="020B0604020202020204"/>
              </a:rPr>
              <a:t>and</a:t>
            </a:r>
            <a:r>
              <a:rPr sz="2400" spc="-35" dirty="0">
                <a:solidFill>
                  <a:srgbClr val="0033CC"/>
                </a:solidFill>
                <a:latin typeface="Arial" panose="020B0604020202020204"/>
                <a:cs typeface="Arial" panose="020B0604020202020204"/>
              </a:rPr>
              <a:t> </a:t>
            </a:r>
            <a:r>
              <a:rPr sz="2400" i="1" spc="-5" dirty="0">
                <a:solidFill>
                  <a:srgbClr val="0033CC"/>
                </a:solidFill>
                <a:latin typeface="Arial" panose="020B0604020202020204"/>
                <a:cs typeface="Arial" panose="020B0604020202020204"/>
              </a:rPr>
              <a:t>b</a:t>
            </a:r>
            <a:r>
              <a:rPr sz="2400" spc="-5" dirty="0">
                <a:solidFill>
                  <a:srgbClr val="0033CC"/>
                </a:solidFill>
                <a:latin typeface="Arial" panose="020B0604020202020204"/>
                <a:cs typeface="Arial" panose="020B0604020202020204"/>
              </a:rPr>
              <a:t>)</a:t>
            </a:r>
            <a:endParaRPr sz="2400" dirty="0">
              <a:latin typeface="Arial" panose="020B0604020202020204"/>
              <a:cs typeface="Arial" panose="020B0604020202020204"/>
            </a:endParaRPr>
          </a:p>
          <a:p>
            <a:pPr marL="355600" indent="-342900">
              <a:lnSpc>
                <a:spcPct val="100000"/>
              </a:lnSpc>
              <a:spcBef>
                <a:spcPts val="580"/>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An </a:t>
            </a:r>
            <a:r>
              <a:rPr sz="2400" i="1" spc="-5" dirty="0">
                <a:solidFill>
                  <a:srgbClr val="003399"/>
                </a:solidFill>
                <a:latin typeface="Arial" panose="020B0604020202020204"/>
                <a:cs typeface="Arial" panose="020B0604020202020204"/>
              </a:rPr>
              <a:t>n-D </a:t>
            </a:r>
            <a:r>
              <a:rPr sz="2400" spc="-5" dirty="0">
                <a:solidFill>
                  <a:srgbClr val="003399"/>
                </a:solidFill>
                <a:latin typeface="Arial" panose="020B0604020202020204"/>
                <a:cs typeface="Arial" panose="020B0604020202020204"/>
              </a:rPr>
              <a:t>array index is </a:t>
            </a:r>
            <a:r>
              <a:rPr sz="2400" i="1" spc="-5" dirty="0">
                <a:solidFill>
                  <a:srgbClr val="003399"/>
                </a:solidFill>
                <a:latin typeface="Arial" panose="020B0604020202020204"/>
                <a:cs typeface="Arial" panose="020B0604020202020204"/>
              </a:rPr>
              <a:t>affine </a:t>
            </a:r>
            <a:r>
              <a:rPr sz="2400" dirty="0">
                <a:solidFill>
                  <a:srgbClr val="003399"/>
                </a:solidFill>
                <a:latin typeface="Arial" panose="020B0604020202020204"/>
                <a:cs typeface="Arial" panose="020B0604020202020204"/>
              </a:rPr>
              <a:t>if it </a:t>
            </a:r>
            <a:r>
              <a:rPr sz="2400" spc="-5" dirty="0">
                <a:solidFill>
                  <a:srgbClr val="003399"/>
                </a:solidFill>
                <a:latin typeface="Arial" panose="020B0604020202020204"/>
                <a:cs typeface="Arial" panose="020B0604020202020204"/>
              </a:rPr>
              <a:t>is affine in each</a:t>
            </a:r>
            <a:r>
              <a:rPr sz="2400" spc="11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dimension</a:t>
            </a:r>
            <a:endParaRPr sz="2400" dirty="0">
              <a:latin typeface="Arial" panose="020B0604020202020204"/>
              <a:cs typeface="Arial" panose="020B0604020202020204"/>
            </a:endParaRPr>
          </a:p>
          <a:p>
            <a:pPr marL="355600" indent="-342900">
              <a:lnSpc>
                <a:spcPct val="100000"/>
              </a:lnSpc>
              <a:spcBef>
                <a:spcPts val="57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Assume:</a:t>
            </a:r>
            <a:endParaRPr sz="24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spc="-5" dirty="0">
                <a:solidFill>
                  <a:srgbClr val="0033CC"/>
                </a:solidFill>
                <a:latin typeface="Arial" panose="020B0604020202020204"/>
                <a:cs typeface="Arial" panose="020B0604020202020204"/>
              </a:rPr>
              <a:t>Store </a:t>
            </a:r>
            <a:r>
              <a:rPr sz="2000" dirty="0">
                <a:solidFill>
                  <a:srgbClr val="0033CC"/>
                </a:solidFill>
                <a:latin typeface="Arial" panose="020B0604020202020204"/>
                <a:cs typeface="Arial" panose="020B0604020202020204"/>
              </a:rPr>
              <a:t>to </a:t>
            </a:r>
            <a:r>
              <a:rPr sz="2000" i="1" dirty="0">
                <a:solidFill>
                  <a:srgbClr val="0033CC"/>
                </a:solidFill>
                <a:latin typeface="Arial" panose="020B0604020202020204"/>
                <a:cs typeface="Arial" panose="020B0604020202020204"/>
              </a:rPr>
              <a:t>a </a:t>
            </a:r>
            <a:r>
              <a:rPr lang="zh-CN" altLang="en-US" sz="2000" dirty="0">
                <a:solidFill>
                  <a:srgbClr val="0033CC"/>
                </a:solidFill>
                <a:latin typeface="Arial" panose="020B0604020202020204"/>
                <a:cs typeface="Arial" panose="020B0604020202020204"/>
              </a:rPr>
              <a:t>*</a:t>
            </a:r>
            <a:r>
              <a:rPr sz="2000" dirty="0">
                <a:solidFill>
                  <a:srgbClr val="0033CC"/>
                </a:solidFill>
                <a:latin typeface="Arial" panose="020B0604020202020204"/>
                <a:cs typeface="Arial" panose="020B0604020202020204"/>
              </a:rPr>
              <a:t> </a:t>
            </a:r>
            <a:r>
              <a:rPr sz="2000" i="1" dirty="0" err="1">
                <a:solidFill>
                  <a:srgbClr val="0033CC"/>
                </a:solidFill>
                <a:latin typeface="Arial" panose="020B0604020202020204"/>
                <a:cs typeface="Arial" panose="020B0604020202020204"/>
              </a:rPr>
              <a:t>i</a:t>
            </a:r>
            <a:r>
              <a:rPr sz="2000" i="1"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 </a:t>
            </a:r>
            <a:r>
              <a:rPr sz="2000" i="1" dirty="0">
                <a:solidFill>
                  <a:srgbClr val="0033CC"/>
                </a:solidFill>
                <a:latin typeface="Arial" panose="020B0604020202020204"/>
                <a:cs typeface="Arial" panose="020B0604020202020204"/>
              </a:rPr>
              <a:t>b</a:t>
            </a:r>
            <a:r>
              <a:rPr sz="2000" dirty="0">
                <a:solidFill>
                  <a:srgbClr val="0033CC"/>
                </a:solidFill>
                <a:latin typeface="Arial" panose="020B0604020202020204"/>
                <a:cs typeface="Arial" panose="020B0604020202020204"/>
              </a:rPr>
              <a:t>,</a:t>
            </a:r>
            <a:r>
              <a:rPr sz="2000" spc="-8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then</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Load from </a:t>
            </a:r>
            <a:r>
              <a:rPr sz="2000" i="1" dirty="0">
                <a:solidFill>
                  <a:srgbClr val="0033CC"/>
                </a:solidFill>
                <a:latin typeface="Arial" panose="020B0604020202020204"/>
                <a:cs typeface="Arial" panose="020B0604020202020204"/>
              </a:rPr>
              <a:t>c </a:t>
            </a:r>
            <a:r>
              <a:rPr lang="zh-CN" altLang="en-US" sz="2000" dirty="0">
                <a:solidFill>
                  <a:srgbClr val="0033CC"/>
                </a:solidFill>
                <a:latin typeface="Arial" panose="020B0604020202020204"/>
                <a:cs typeface="Arial" panose="020B0604020202020204"/>
              </a:rPr>
              <a:t>*</a:t>
            </a:r>
            <a:r>
              <a:rPr sz="2000" dirty="0">
                <a:solidFill>
                  <a:srgbClr val="0033CC"/>
                </a:solidFill>
                <a:latin typeface="Arial" panose="020B0604020202020204"/>
                <a:cs typeface="Arial" panose="020B0604020202020204"/>
              </a:rPr>
              <a:t> </a:t>
            </a:r>
            <a:r>
              <a:rPr sz="2000" i="1" dirty="0">
                <a:solidFill>
                  <a:srgbClr val="0033CC"/>
                </a:solidFill>
                <a:latin typeface="Arial" panose="020B0604020202020204"/>
                <a:cs typeface="Arial" panose="020B0604020202020204"/>
              </a:rPr>
              <a:t>i </a:t>
            </a:r>
            <a:r>
              <a:rPr sz="2000" dirty="0">
                <a:solidFill>
                  <a:srgbClr val="0033CC"/>
                </a:solidFill>
                <a:latin typeface="Arial" panose="020B0604020202020204"/>
                <a:cs typeface="Arial" panose="020B0604020202020204"/>
              </a:rPr>
              <a:t>+</a:t>
            </a:r>
            <a:r>
              <a:rPr sz="2000" spc="-85" dirty="0">
                <a:solidFill>
                  <a:srgbClr val="0033CC"/>
                </a:solidFill>
                <a:latin typeface="Arial" panose="020B0604020202020204"/>
                <a:cs typeface="Arial" panose="020B0604020202020204"/>
              </a:rPr>
              <a:t> </a:t>
            </a:r>
            <a:r>
              <a:rPr sz="2000" i="1" dirty="0">
                <a:solidFill>
                  <a:srgbClr val="0033CC"/>
                </a:solidFill>
                <a:latin typeface="Arial" panose="020B0604020202020204"/>
                <a:cs typeface="Arial" panose="020B0604020202020204"/>
              </a:rPr>
              <a:t>d</a:t>
            </a:r>
            <a:endParaRPr sz="2000" dirty="0">
              <a:latin typeface="Arial" panose="020B0604020202020204"/>
              <a:cs typeface="Arial" panose="020B0604020202020204"/>
            </a:endParaRPr>
          </a:p>
          <a:p>
            <a:pPr marL="756285" lvl="1" indent="-287020">
              <a:lnSpc>
                <a:spcPct val="100000"/>
              </a:lnSpc>
              <a:spcBef>
                <a:spcPts val="480"/>
              </a:spcBef>
              <a:buClr>
                <a:srgbClr val="003399"/>
              </a:buClr>
              <a:buSzPct val="55000"/>
              <a:buFont typeface="Wingdings" panose="05000000000000000000"/>
              <a:buChar char=""/>
              <a:tabLst>
                <a:tab pos="756285" algn="l"/>
                <a:tab pos="756920" algn="l"/>
              </a:tabLst>
            </a:pPr>
            <a:r>
              <a:rPr sz="2000" i="1" dirty="0">
                <a:solidFill>
                  <a:srgbClr val="0033CC"/>
                </a:solidFill>
                <a:latin typeface="Arial" panose="020B0604020202020204"/>
                <a:cs typeface="Arial" panose="020B0604020202020204"/>
              </a:rPr>
              <a:t>i </a:t>
            </a:r>
            <a:r>
              <a:rPr sz="2000" dirty="0">
                <a:solidFill>
                  <a:srgbClr val="0033CC"/>
                </a:solidFill>
                <a:latin typeface="Arial" panose="020B0604020202020204"/>
                <a:cs typeface="Arial" panose="020B0604020202020204"/>
              </a:rPr>
              <a:t>runs from </a:t>
            </a:r>
            <a:r>
              <a:rPr sz="2000" i="1" dirty="0">
                <a:solidFill>
                  <a:srgbClr val="0033CC"/>
                </a:solidFill>
                <a:latin typeface="Arial" panose="020B0604020202020204"/>
                <a:cs typeface="Arial" panose="020B0604020202020204"/>
              </a:rPr>
              <a:t>m </a:t>
            </a:r>
            <a:r>
              <a:rPr sz="2000" dirty="0">
                <a:solidFill>
                  <a:srgbClr val="0033CC"/>
                </a:solidFill>
                <a:latin typeface="Arial" panose="020B0604020202020204"/>
                <a:cs typeface="Arial" panose="020B0604020202020204"/>
              </a:rPr>
              <a:t>to</a:t>
            </a:r>
            <a:r>
              <a:rPr sz="2000" spc="-85" dirty="0">
                <a:solidFill>
                  <a:srgbClr val="0033CC"/>
                </a:solidFill>
                <a:latin typeface="Arial" panose="020B0604020202020204"/>
                <a:cs typeface="Arial" panose="020B0604020202020204"/>
              </a:rPr>
              <a:t> </a:t>
            </a:r>
            <a:r>
              <a:rPr sz="2000" i="1" dirty="0">
                <a:solidFill>
                  <a:srgbClr val="0033CC"/>
                </a:solidFill>
                <a:latin typeface="Arial" panose="020B0604020202020204"/>
                <a:cs typeface="Arial" panose="020B0604020202020204"/>
              </a:rPr>
              <a:t>n</a:t>
            </a:r>
            <a:endParaRPr sz="2000" dirty="0">
              <a:latin typeface="Arial" panose="020B0604020202020204"/>
              <a:cs typeface="Arial" panose="020B0604020202020204"/>
            </a:endParaRPr>
          </a:p>
          <a:p>
            <a:pPr marL="756285" lvl="1" indent="-287020">
              <a:lnSpc>
                <a:spcPct val="100000"/>
              </a:lnSpc>
              <a:spcBef>
                <a:spcPts val="485"/>
              </a:spcBef>
              <a:buClr>
                <a:srgbClr val="003399"/>
              </a:buClr>
              <a:buSzPct val="55000"/>
              <a:buFont typeface="Wingdings" panose="05000000000000000000"/>
              <a:buChar char=""/>
              <a:tabLst>
                <a:tab pos="756285" algn="l"/>
                <a:tab pos="756920" algn="l"/>
              </a:tabLst>
            </a:pPr>
            <a:r>
              <a:rPr sz="2000" dirty="0">
                <a:solidFill>
                  <a:srgbClr val="0033CC"/>
                </a:solidFill>
                <a:latin typeface="Arial" panose="020B0604020202020204"/>
                <a:cs typeface="Arial" panose="020B0604020202020204"/>
              </a:rPr>
              <a:t>Dependence exists</a:t>
            </a:r>
            <a:r>
              <a:rPr sz="2000" spc="-55" dirty="0">
                <a:solidFill>
                  <a:srgbClr val="0033CC"/>
                </a:solidFill>
                <a:latin typeface="Arial" panose="020B0604020202020204"/>
                <a:cs typeface="Arial" panose="020B0604020202020204"/>
              </a:rPr>
              <a:t> </a:t>
            </a:r>
            <a:r>
              <a:rPr sz="2000" spc="-5" dirty="0">
                <a:solidFill>
                  <a:srgbClr val="0033CC"/>
                </a:solidFill>
                <a:latin typeface="Arial" panose="020B0604020202020204"/>
                <a:cs typeface="Arial" panose="020B0604020202020204"/>
              </a:rPr>
              <a:t>if:</a:t>
            </a:r>
            <a:endParaRPr sz="2000" dirty="0">
              <a:latin typeface="Arial" panose="020B0604020202020204"/>
              <a:cs typeface="Arial" panose="020B0604020202020204"/>
            </a:endParaRPr>
          </a:p>
          <a:p>
            <a:pPr marL="1155700" lvl="2" indent="-229235">
              <a:lnSpc>
                <a:spcPct val="100000"/>
              </a:lnSpc>
              <a:spcBef>
                <a:spcPts val="480"/>
              </a:spcBef>
              <a:buClr>
                <a:srgbClr val="0033CC"/>
              </a:buClr>
              <a:buSzPct val="50000"/>
              <a:buFont typeface="Wingdings" panose="05000000000000000000"/>
              <a:buChar char=""/>
              <a:tabLst>
                <a:tab pos="1155065" algn="l"/>
                <a:tab pos="1156335" algn="l"/>
              </a:tabLst>
            </a:pPr>
            <a:r>
              <a:rPr sz="2000" dirty="0">
                <a:solidFill>
                  <a:srgbClr val="000066"/>
                </a:solidFill>
                <a:latin typeface="Arial" panose="020B0604020202020204"/>
                <a:cs typeface="Arial" panose="020B0604020202020204"/>
              </a:rPr>
              <a:t>Given </a:t>
            </a:r>
            <a:r>
              <a:rPr sz="2000" i="1" spc="-5" dirty="0">
                <a:solidFill>
                  <a:srgbClr val="000066"/>
                </a:solidFill>
                <a:latin typeface="Arial" panose="020B0604020202020204"/>
                <a:cs typeface="Arial" panose="020B0604020202020204"/>
              </a:rPr>
              <a:t>j</a:t>
            </a:r>
            <a:r>
              <a:rPr sz="2000" spc="-5"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k </a:t>
            </a:r>
            <a:r>
              <a:rPr sz="2000" dirty="0">
                <a:solidFill>
                  <a:srgbClr val="000066"/>
                </a:solidFill>
                <a:latin typeface="Arial" panose="020B0604020202020204"/>
                <a:cs typeface="Arial" panose="020B0604020202020204"/>
              </a:rPr>
              <a:t>such that </a:t>
            </a:r>
            <a:r>
              <a:rPr sz="2000" i="1" dirty="0">
                <a:solidFill>
                  <a:srgbClr val="000066"/>
                </a:solidFill>
                <a:latin typeface="Arial" panose="020B0604020202020204"/>
                <a:cs typeface="Arial" panose="020B0604020202020204"/>
              </a:rPr>
              <a:t>m </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j </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n</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m </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k </a:t>
            </a:r>
            <a:r>
              <a:rPr sz="2000" dirty="0">
                <a:solidFill>
                  <a:srgbClr val="000066"/>
                </a:solidFill>
                <a:latin typeface="Arial" panose="020B0604020202020204"/>
                <a:cs typeface="Arial" panose="020B0604020202020204"/>
              </a:rPr>
              <a:t>≤</a:t>
            </a:r>
            <a:r>
              <a:rPr sz="2000" spc="-185"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n</a:t>
            </a:r>
            <a:endParaRPr sz="2000" dirty="0">
              <a:latin typeface="Arial" panose="020B0604020202020204"/>
              <a:cs typeface="Arial" panose="020B0604020202020204"/>
            </a:endParaRPr>
          </a:p>
          <a:p>
            <a:pPr marL="1155700" lvl="2" indent="-229235">
              <a:lnSpc>
                <a:spcPct val="100000"/>
              </a:lnSpc>
              <a:spcBef>
                <a:spcPts val="480"/>
              </a:spcBef>
              <a:buClr>
                <a:srgbClr val="0033CC"/>
              </a:buClr>
              <a:buSzPct val="50000"/>
              <a:buFont typeface="Wingdings" panose="05000000000000000000"/>
              <a:buChar char=""/>
              <a:tabLst>
                <a:tab pos="1155065" algn="l"/>
                <a:tab pos="1156335" algn="l"/>
              </a:tabLst>
            </a:pPr>
            <a:r>
              <a:rPr sz="2000" spc="-5" dirty="0">
                <a:solidFill>
                  <a:srgbClr val="000066"/>
                </a:solidFill>
                <a:latin typeface="Arial" panose="020B0604020202020204"/>
                <a:cs typeface="Arial" panose="020B0604020202020204"/>
              </a:rPr>
              <a:t>Store </a:t>
            </a:r>
            <a:r>
              <a:rPr sz="2000" dirty="0">
                <a:solidFill>
                  <a:srgbClr val="000066"/>
                </a:solidFill>
                <a:latin typeface="Arial" panose="020B0604020202020204"/>
                <a:cs typeface="Arial" panose="020B0604020202020204"/>
              </a:rPr>
              <a:t>to </a:t>
            </a:r>
            <a:r>
              <a:rPr sz="2000" i="1" dirty="0">
                <a:solidFill>
                  <a:srgbClr val="000066"/>
                </a:solidFill>
                <a:latin typeface="Arial" panose="020B0604020202020204"/>
                <a:cs typeface="Arial" panose="020B0604020202020204"/>
              </a:rPr>
              <a:t>a </a:t>
            </a:r>
            <a:r>
              <a:rPr sz="2000" dirty="0">
                <a:solidFill>
                  <a:srgbClr val="000066"/>
                </a:solidFill>
                <a:latin typeface="Arial" panose="020B0604020202020204"/>
                <a:cs typeface="Arial" panose="020B0604020202020204"/>
              </a:rPr>
              <a:t>x </a:t>
            </a:r>
            <a:r>
              <a:rPr sz="2000" i="1" dirty="0">
                <a:solidFill>
                  <a:srgbClr val="000066"/>
                </a:solidFill>
                <a:latin typeface="Arial" panose="020B0604020202020204"/>
                <a:cs typeface="Arial" panose="020B0604020202020204"/>
              </a:rPr>
              <a:t>j </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b</a:t>
            </a:r>
            <a:r>
              <a:rPr sz="2000" dirty="0">
                <a:solidFill>
                  <a:srgbClr val="000066"/>
                </a:solidFill>
                <a:latin typeface="Arial" panose="020B0604020202020204"/>
                <a:cs typeface="Arial" panose="020B0604020202020204"/>
              </a:rPr>
              <a:t>, load from </a:t>
            </a:r>
            <a:r>
              <a:rPr lang="en-US" sz="2000" i="1" dirty="0">
                <a:solidFill>
                  <a:srgbClr val="000066"/>
                </a:solidFill>
                <a:latin typeface="Arial" panose="020B0604020202020204"/>
                <a:cs typeface="Arial" panose="020B0604020202020204"/>
              </a:rPr>
              <a:t>c</a:t>
            </a:r>
            <a:r>
              <a:rPr sz="2000" i="1"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x </a:t>
            </a:r>
            <a:r>
              <a:rPr sz="2000" i="1" dirty="0">
                <a:solidFill>
                  <a:srgbClr val="000066"/>
                </a:solidFill>
                <a:latin typeface="Arial" panose="020B0604020202020204"/>
                <a:cs typeface="Arial" panose="020B0604020202020204"/>
              </a:rPr>
              <a:t>k </a:t>
            </a:r>
            <a:r>
              <a:rPr sz="2000" dirty="0">
                <a:solidFill>
                  <a:srgbClr val="000066"/>
                </a:solidFill>
                <a:latin typeface="Arial" panose="020B0604020202020204"/>
                <a:cs typeface="Arial" panose="020B0604020202020204"/>
              </a:rPr>
              <a:t>+ </a:t>
            </a:r>
            <a:r>
              <a:rPr sz="2000" i="1" dirty="0">
                <a:solidFill>
                  <a:srgbClr val="000066"/>
                </a:solidFill>
                <a:latin typeface="Arial" panose="020B0604020202020204"/>
                <a:cs typeface="Arial" panose="020B0604020202020204"/>
              </a:rPr>
              <a:t>d</a:t>
            </a:r>
            <a:r>
              <a:rPr sz="2000" dirty="0">
                <a:solidFill>
                  <a:srgbClr val="000066"/>
                </a:solidFill>
                <a:latin typeface="Arial" panose="020B0604020202020204"/>
                <a:cs typeface="Arial" panose="020B0604020202020204"/>
              </a:rPr>
              <a:t>, and </a:t>
            </a:r>
            <a:r>
              <a:rPr sz="2000" i="1" dirty="0">
                <a:solidFill>
                  <a:srgbClr val="FF0000"/>
                </a:solidFill>
                <a:latin typeface="Arial" panose="020B0604020202020204"/>
                <a:cs typeface="Arial" panose="020B0604020202020204"/>
              </a:rPr>
              <a:t>a </a:t>
            </a:r>
            <a:r>
              <a:rPr lang="zh-CN" altLang="en-US" sz="2000" dirty="0">
                <a:solidFill>
                  <a:srgbClr val="0033CC"/>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i="1" dirty="0">
                <a:solidFill>
                  <a:srgbClr val="FF0000"/>
                </a:solidFill>
                <a:latin typeface="Arial" panose="020B0604020202020204"/>
                <a:cs typeface="Arial" panose="020B0604020202020204"/>
              </a:rPr>
              <a:t>j </a:t>
            </a:r>
            <a:r>
              <a:rPr sz="2000" dirty="0">
                <a:solidFill>
                  <a:srgbClr val="FF0000"/>
                </a:solidFill>
                <a:latin typeface="Arial" panose="020B0604020202020204"/>
                <a:cs typeface="Arial" panose="020B0604020202020204"/>
              </a:rPr>
              <a:t>+ </a:t>
            </a:r>
            <a:r>
              <a:rPr sz="2000" i="1" dirty="0">
                <a:solidFill>
                  <a:srgbClr val="FF0000"/>
                </a:solidFill>
                <a:latin typeface="Arial" panose="020B0604020202020204"/>
                <a:cs typeface="Arial" panose="020B0604020202020204"/>
              </a:rPr>
              <a:t>b </a:t>
            </a:r>
            <a:r>
              <a:rPr sz="2000" dirty="0">
                <a:solidFill>
                  <a:srgbClr val="FF0000"/>
                </a:solidFill>
                <a:latin typeface="Arial" panose="020B0604020202020204"/>
                <a:cs typeface="Arial" panose="020B0604020202020204"/>
              </a:rPr>
              <a:t>= </a:t>
            </a:r>
            <a:r>
              <a:rPr sz="2000" i="1" dirty="0">
                <a:solidFill>
                  <a:srgbClr val="FF0000"/>
                </a:solidFill>
                <a:latin typeface="Arial" panose="020B0604020202020204"/>
                <a:cs typeface="Arial" panose="020B0604020202020204"/>
              </a:rPr>
              <a:t>c </a:t>
            </a:r>
            <a:r>
              <a:rPr lang="zh-CN" altLang="en-US" sz="2000" dirty="0">
                <a:solidFill>
                  <a:srgbClr val="0033CC"/>
                </a:solidFill>
                <a:latin typeface="Arial" panose="020B0604020202020204"/>
                <a:cs typeface="Arial" panose="020B0604020202020204"/>
              </a:rPr>
              <a:t>*</a:t>
            </a:r>
            <a:r>
              <a:rPr sz="2000" dirty="0">
                <a:solidFill>
                  <a:srgbClr val="FF0000"/>
                </a:solidFill>
                <a:latin typeface="Arial" panose="020B0604020202020204"/>
                <a:cs typeface="Arial" panose="020B0604020202020204"/>
              </a:rPr>
              <a:t> </a:t>
            </a:r>
            <a:r>
              <a:rPr sz="2000" i="1" dirty="0">
                <a:solidFill>
                  <a:srgbClr val="FF0000"/>
                </a:solidFill>
                <a:latin typeface="Arial" panose="020B0604020202020204"/>
                <a:cs typeface="Arial" panose="020B0604020202020204"/>
              </a:rPr>
              <a:t>k </a:t>
            </a:r>
            <a:r>
              <a:rPr sz="2000" dirty="0">
                <a:solidFill>
                  <a:srgbClr val="FF0000"/>
                </a:solidFill>
                <a:latin typeface="Arial" panose="020B0604020202020204"/>
                <a:cs typeface="Arial" panose="020B0604020202020204"/>
              </a:rPr>
              <a:t>+</a:t>
            </a:r>
            <a:r>
              <a:rPr sz="2000" spc="-290" dirty="0">
                <a:solidFill>
                  <a:srgbClr val="FF0000"/>
                </a:solidFill>
                <a:latin typeface="Arial" panose="020B0604020202020204"/>
                <a:cs typeface="Arial" panose="020B0604020202020204"/>
              </a:rPr>
              <a:t> </a:t>
            </a:r>
            <a:r>
              <a:rPr sz="2000" i="1" dirty="0">
                <a:solidFill>
                  <a:srgbClr val="FF0000"/>
                </a:solidFill>
                <a:latin typeface="Arial" panose="020B0604020202020204"/>
                <a:cs typeface="Arial" panose="020B0604020202020204"/>
              </a:rPr>
              <a:t>d</a:t>
            </a:r>
            <a:endParaRPr sz="2000" dirty="0">
              <a:latin typeface="Arial" panose="020B0604020202020204"/>
              <a:cs typeface="Arial" panose="020B0604020202020204"/>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46148" y="102903"/>
            <a:ext cx="6870912" cy="599780"/>
          </a:xfrm>
          <a:prstGeom prst="rect">
            <a:avLst/>
          </a:prstGeom>
        </p:spPr>
        <p:txBody>
          <a:bodyPr vert="horz" wrap="square" lIns="0" tIns="13335" rIns="0" bIns="0" rtlCol="0">
            <a:spAutoFit/>
          </a:bodyPr>
          <a:lstStyle/>
          <a:p>
            <a:pPr marL="12700">
              <a:lnSpc>
                <a:spcPct val="100000"/>
              </a:lnSpc>
              <a:spcBef>
                <a:spcPts val="105"/>
              </a:spcBef>
            </a:pPr>
            <a:r>
              <a:rPr spc="-5" dirty="0"/>
              <a:t>Finding</a:t>
            </a:r>
            <a:r>
              <a:rPr spc="-80" dirty="0"/>
              <a:t> </a:t>
            </a:r>
            <a:r>
              <a:rPr spc="-5" dirty="0"/>
              <a:t>dependencies</a:t>
            </a:r>
          </a:p>
        </p:txBody>
      </p:sp>
      <p:sp>
        <p:nvSpPr>
          <p:cNvPr id="4" name="object 4"/>
          <p:cNvSpPr txBox="1"/>
          <p:nvPr/>
        </p:nvSpPr>
        <p:spPr>
          <a:xfrm>
            <a:off x="402437" y="717295"/>
            <a:ext cx="7994650" cy="4634865"/>
          </a:xfrm>
          <a:prstGeom prst="rect">
            <a:avLst/>
          </a:prstGeom>
        </p:spPr>
        <p:txBody>
          <a:bodyPr vert="horz" wrap="square" lIns="0" tIns="85725" rIns="0" bIns="0" rtlCol="0">
            <a:spAutoFit/>
          </a:bodyPr>
          <a:lstStyle/>
          <a:p>
            <a:pPr marL="355600" indent="-342900">
              <a:lnSpc>
                <a:spcPct val="100000"/>
              </a:lnSpc>
              <a:spcBef>
                <a:spcPts val="67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Generally cannot determine </a:t>
            </a:r>
            <a:r>
              <a:rPr sz="2400" dirty="0">
                <a:solidFill>
                  <a:srgbClr val="003399"/>
                </a:solidFill>
                <a:latin typeface="Arial" panose="020B0604020202020204"/>
                <a:cs typeface="Arial" panose="020B0604020202020204"/>
              </a:rPr>
              <a:t>at </a:t>
            </a:r>
            <a:r>
              <a:rPr sz="2400" spc="-5" dirty="0">
                <a:solidFill>
                  <a:srgbClr val="003399"/>
                </a:solidFill>
                <a:latin typeface="Arial" panose="020B0604020202020204"/>
                <a:cs typeface="Arial" panose="020B0604020202020204"/>
              </a:rPr>
              <a:t>compile</a:t>
            </a:r>
            <a:r>
              <a:rPr sz="2400" spc="50"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time</a:t>
            </a:r>
            <a:endParaRPr sz="2400">
              <a:latin typeface="Arial" panose="020B0604020202020204"/>
              <a:cs typeface="Arial" panose="020B0604020202020204"/>
            </a:endParaRPr>
          </a:p>
          <a:p>
            <a:pPr marL="355600" indent="-342900">
              <a:lnSpc>
                <a:spcPct val="100000"/>
              </a:lnSpc>
              <a:spcBef>
                <a:spcPts val="575"/>
              </a:spcBef>
              <a:buClr>
                <a:srgbClr val="0033CC"/>
              </a:buClr>
              <a:buSzPct val="60000"/>
              <a:buFont typeface="Wingdings" panose="05000000000000000000"/>
              <a:buChar char=""/>
              <a:tabLst>
                <a:tab pos="354965" algn="l"/>
                <a:tab pos="355600" algn="l"/>
              </a:tabLst>
            </a:pPr>
            <a:r>
              <a:rPr sz="2400" dirty="0">
                <a:solidFill>
                  <a:srgbClr val="003399"/>
                </a:solidFill>
                <a:latin typeface="Arial" panose="020B0604020202020204"/>
                <a:cs typeface="Arial" panose="020B0604020202020204"/>
              </a:rPr>
              <a:t>Test for </a:t>
            </a:r>
            <a:r>
              <a:rPr sz="2400" spc="-5" dirty="0">
                <a:solidFill>
                  <a:srgbClr val="003399"/>
                </a:solidFill>
                <a:latin typeface="Arial" panose="020B0604020202020204"/>
                <a:cs typeface="Arial" panose="020B0604020202020204"/>
              </a:rPr>
              <a:t>absence </a:t>
            </a:r>
            <a:r>
              <a:rPr sz="2400" dirty="0">
                <a:solidFill>
                  <a:srgbClr val="003399"/>
                </a:solidFill>
                <a:latin typeface="Arial" panose="020B0604020202020204"/>
                <a:cs typeface="Arial" panose="020B0604020202020204"/>
              </a:rPr>
              <a:t>of </a:t>
            </a:r>
            <a:r>
              <a:rPr sz="2400" spc="-5" dirty="0">
                <a:solidFill>
                  <a:srgbClr val="003399"/>
                </a:solidFill>
                <a:latin typeface="Arial" panose="020B0604020202020204"/>
                <a:cs typeface="Arial" panose="020B0604020202020204"/>
              </a:rPr>
              <a:t>a</a:t>
            </a:r>
            <a:r>
              <a:rPr sz="2400" spc="-20" dirty="0">
                <a:solidFill>
                  <a:srgbClr val="003399"/>
                </a:solidFill>
                <a:latin typeface="Arial" panose="020B0604020202020204"/>
                <a:cs typeface="Arial" panose="020B0604020202020204"/>
              </a:rPr>
              <a:t> </a:t>
            </a:r>
            <a:r>
              <a:rPr sz="2400" spc="-5" dirty="0">
                <a:solidFill>
                  <a:srgbClr val="003399"/>
                </a:solidFill>
                <a:latin typeface="Arial" panose="020B0604020202020204"/>
                <a:cs typeface="Arial" panose="020B0604020202020204"/>
              </a:rPr>
              <a:t>dependence:</a:t>
            </a:r>
            <a:endParaRPr sz="2400">
              <a:latin typeface="Arial" panose="020B0604020202020204"/>
              <a:cs typeface="Arial" panose="020B0604020202020204"/>
            </a:endParaRPr>
          </a:p>
          <a:p>
            <a:pPr marL="756285" lvl="1" indent="-287020">
              <a:lnSpc>
                <a:spcPct val="100000"/>
              </a:lnSpc>
              <a:spcBef>
                <a:spcPts val="575"/>
              </a:spcBef>
              <a:buClr>
                <a:srgbClr val="003399"/>
              </a:buClr>
              <a:buSzPct val="54000"/>
              <a:buFont typeface="Wingdings" panose="05000000000000000000"/>
              <a:buChar char=""/>
              <a:tabLst>
                <a:tab pos="756285" algn="l"/>
                <a:tab pos="756920" algn="l"/>
              </a:tabLst>
            </a:pPr>
            <a:r>
              <a:rPr sz="2400" dirty="0">
                <a:solidFill>
                  <a:srgbClr val="0033CC"/>
                </a:solidFill>
                <a:latin typeface="Arial" panose="020B0604020202020204"/>
                <a:cs typeface="Arial" panose="020B0604020202020204"/>
              </a:rPr>
              <a:t>GCD</a:t>
            </a:r>
            <a:r>
              <a:rPr sz="2400" spc="-5" dirty="0">
                <a:solidFill>
                  <a:srgbClr val="0033CC"/>
                </a:solidFill>
                <a:latin typeface="Arial" panose="020B0604020202020204"/>
                <a:cs typeface="Arial" panose="020B0604020202020204"/>
              </a:rPr>
              <a:t> </a:t>
            </a:r>
            <a:r>
              <a:rPr sz="2400" dirty="0">
                <a:solidFill>
                  <a:srgbClr val="0033CC"/>
                </a:solidFill>
                <a:latin typeface="Arial" panose="020B0604020202020204"/>
                <a:cs typeface="Arial" panose="020B0604020202020204"/>
              </a:rPr>
              <a:t>test:</a:t>
            </a:r>
            <a:endParaRPr sz="2400">
              <a:latin typeface="Arial" panose="020B0604020202020204"/>
              <a:cs typeface="Arial" panose="020B0604020202020204"/>
            </a:endParaRPr>
          </a:p>
          <a:p>
            <a:pPr marL="1155700" lvl="2" indent="-229235">
              <a:lnSpc>
                <a:spcPct val="100000"/>
              </a:lnSpc>
              <a:spcBef>
                <a:spcPts val="485"/>
              </a:spcBef>
              <a:buClr>
                <a:srgbClr val="0033CC"/>
              </a:buClr>
              <a:buSzPct val="50000"/>
              <a:buFont typeface="Wingdings" panose="05000000000000000000"/>
              <a:buChar char=""/>
              <a:tabLst>
                <a:tab pos="1155065" algn="l"/>
                <a:tab pos="1156335" algn="l"/>
              </a:tabLst>
            </a:pPr>
            <a:r>
              <a:rPr sz="2000" dirty="0">
                <a:solidFill>
                  <a:srgbClr val="000066"/>
                </a:solidFill>
                <a:latin typeface="Arial" panose="020B0604020202020204"/>
                <a:cs typeface="Arial" panose="020B0604020202020204"/>
              </a:rPr>
              <a:t>If a dependency exists, GCD(</a:t>
            </a:r>
            <a:r>
              <a:rPr sz="2000" i="1" dirty="0">
                <a:solidFill>
                  <a:srgbClr val="000066"/>
                </a:solidFill>
                <a:latin typeface="Arial" panose="020B0604020202020204"/>
                <a:cs typeface="Arial" panose="020B0604020202020204"/>
              </a:rPr>
              <a:t>c</a:t>
            </a:r>
            <a:r>
              <a:rPr sz="2000" dirty="0">
                <a:solidFill>
                  <a:srgbClr val="000066"/>
                </a:solidFill>
                <a:latin typeface="Arial" panose="020B0604020202020204"/>
                <a:cs typeface="Arial" panose="020B0604020202020204"/>
              </a:rPr>
              <a:t>,</a:t>
            </a:r>
            <a:r>
              <a:rPr sz="2000" i="1" dirty="0">
                <a:solidFill>
                  <a:srgbClr val="000066"/>
                </a:solidFill>
                <a:latin typeface="Arial" panose="020B0604020202020204"/>
                <a:cs typeface="Arial" panose="020B0604020202020204"/>
              </a:rPr>
              <a:t>a</a:t>
            </a:r>
            <a:r>
              <a:rPr sz="2000" dirty="0">
                <a:solidFill>
                  <a:srgbClr val="000066"/>
                </a:solidFill>
                <a:latin typeface="Arial" panose="020B0604020202020204"/>
                <a:cs typeface="Arial" panose="020B0604020202020204"/>
              </a:rPr>
              <a:t>) must evenly </a:t>
            </a:r>
            <a:r>
              <a:rPr sz="2000" spc="-5" dirty="0">
                <a:solidFill>
                  <a:srgbClr val="000066"/>
                </a:solidFill>
                <a:latin typeface="Arial" panose="020B0604020202020204"/>
                <a:cs typeface="Arial" panose="020B0604020202020204"/>
              </a:rPr>
              <a:t>divide</a:t>
            </a:r>
            <a:r>
              <a:rPr sz="2000" spc="-165" dirty="0">
                <a:solidFill>
                  <a:srgbClr val="000066"/>
                </a:solidFill>
                <a:latin typeface="Arial" panose="020B0604020202020204"/>
                <a:cs typeface="Arial" panose="020B0604020202020204"/>
              </a:rPr>
              <a:t> </a:t>
            </a:r>
            <a:r>
              <a:rPr sz="2000" dirty="0">
                <a:solidFill>
                  <a:srgbClr val="000066"/>
                </a:solidFill>
                <a:latin typeface="Arial" panose="020B0604020202020204"/>
                <a:cs typeface="Arial" panose="020B0604020202020204"/>
              </a:rPr>
              <a:t>(</a:t>
            </a:r>
            <a:r>
              <a:rPr sz="2000" i="1" dirty="0">
                <a:solidFill>
                  <a:srgbClr val="000066"/>
                </a:solidFill>
                <a:latin typeface="Arial" panose="020B0604020202020204"/>
                <a:cs typeface="Arial" panose="020B0604020202020204"/>
              </a:rPr>
              <a:t>d</a:t>
            </a:r>
            <a:r>
              <a:rPr sz="2000" dirty="0">
                <a:solidFill>
                  <a:srgbClr val="000066"/>
                </a:solidFill>
                <a:latin typeface="Arial" panose="020B0604020202020204"/>
                <a:cs typeface="Arial" panose="020B0604020202020204"/>
              </a:rPr>
              <a:t>-</a:t>
            </a:r>
            <a:r>
              <a:rPr sz="2000" i="1" dirty="0">
                <a:solidFill>
                  <a:srgbClr val="000066"/>
                </a:solidFill>
                <a:latin typeface="Arial" panose="020B0604020202020204"/>
                <a:cs typeface="Arial" panose="020B0604020202020204"/>
              </a:rPr>
              <a:t>b</a:t>
            </a:r>
            <a:r>
              <a:rPr sz="2000" dirty="0">
                <a:solidFill>
                  <a:srgbClr val="000066"/>
                </a:solidFill>
                <a:latin typeface="Arial" panose="020B0604020202020204"/>
                <a:cs typeface="Arial" panose="020B0604020202020204"/>
              </a:rPr>
              <a:t>)</a:t>
            </a:r>
            <a:endParaRPr sz="2000">
              <a:latin typeface="Arial" panose="020B0604020202020204"/>
              <a:cs typeface="Arial" panose="020B0604020202020204"/>
            </a:endParaRPr>
          </a:p>
          <a:p>
            <a:pPr lvl="2">
              <a:lnSpc>
                <a:spcPct val="100000"/>
              </a:lnSpc>
              <a:spcBef>
                <a:spcPts val="5"/>
              </a:spcBef>
              <a:buClr>
                <a:srgbClr val="0033CC"/>
              </a:buClr>
              <a:buFont typeface="Wingdings" panose="05000000000000000000"/>
              <a:buChar char=""/>
            </a:pPr>
            <a:endParaRPr sz="300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Example:</a:t>
            </a:r>
            <a:endParaRPr sz="2400">
              <a:latin typeface="Arial" panose="020B0604020202020204"/>
              <a:cs typeface="Arial" panose="020B0604020202020204"/>
            </a:endParaRPr>
          </a:p>
          <a:p>
            <a:pPr marL="756285" marR="4283710" indent="-287020">
              <a:lnSpc>
                <a:spcPct val="120000"/>
              </a:lnSpc>
              <a:spcBef>
                <a:spcPts val="5"/>
              </a:spcBef>
            </a:pPr>
            <a:r>
              <a:rPr sz="2400" dirty="0">
                <a:solidFill>
                  <a:srgbClr val="0033CC"/>
                </a:solidFill>
                <a:latin typeface="Arial" panose="020B0604020202020204"/>
                <a:cs typeface="Arial" panose="020B0604020202020204"/>
              </a:rPr>
              <a:t>for (i=0; </a:t>
            </a:r>
            <a:r>
              <a:rPr sz="2400" spc="-5" dirty="0">
                <a:solidFill>
                  <a:srgbClr val="0033CC"/>
                </a:solidFill>
                <a:latin typeface="Arial" panose="020B0604020202020204"/>
                <a:cs typeface="Arial" panose="020B0604020202020204"/>
              </a:rPr>
              <a:t>i&lt;100; i=i+1) </a:t>
            </a:r>
            <a:r>
              <a:rPr sz="2400" dirty="0">
                <a:solidFill>
                  <a:srgbClr val="0033CC"/>
                </a:solidFill>
                <a:latin typeface="Arial" panose="020B0604020202020204"/>
                <a:cs typeface="Arial" panose="020B0604020202020204"/>
              </a:rPr>
              <a:t>{  X[2*i+3] = </a:t>
            </a:r>
            <a:r>
              <a:rPr sz="2400" spc="-5" dirty="0">
                <a:solidFill>
                  <a:srgbClr val="0033CC"/>
                </a:solidFill>
                <a:latin typeface="Arial" panose="020B0604020202020204"/>
                <a:cs typeface="Arial" panose="020B0604020202020204"/>
              </a:rPr>
              <a:t>X[2*i] *</a:t>
            </a:r>
            <a:r>
              <a:rPr sz="2400" spc="-65" dirty="0">
                <a:solidFill>
                  <a:srgbClr val="0033CC"/>
                </a:solidFill>
                <a:latin typeface="Arial" panose="020B0604020202020204"/>
                <a:cs typeface="Arial" panose="020B0604020202020204"/>
              </a:rPr>
              <a:t> </a:t>
            </a:r>
            <a:r>
              <a:rPr sz="2400" spc="-5" dirty="0">
                <a:solidFill>
                  <a:srgbClr val="0033CC"/>
                </a:solidFill>
                <a:latin typeface="Arial" panose="020B0604020202020204"/>
                <a:cs typeface="Arial" panose="020B0604020202020204"/>
              </a:rPr>
              <a:t>5.0;</a:t>
            </a:r>
            <a:endParaRPr sz="2400">
              <a:latin typeface="Arial" panose="020B0604020202020204"/>
              <a:cs typeface="Arial" panose="020B0604020202020204"/>
            </a:endParaRPr>
          </a:p>
          <a:p>
            <a:pPr marL="469900">
              <a:lnSpc>
                <a:spcPct val="100000"/>
              </a:lnSpc>
              <a:spcBef>
                <a:spcPts val="575"/>
              </a:spcBef>
            </a:pPr>
            <a:r>
              <a:rPr sz="2400" dirty="0">
                <a:solidFill>
                  <a:srgbClr val="0033CC"/>
                </a:solidFill>
                <a:latin typeface="Arial" panose="020B0604020202020204"/>
                <a:cs typeface="Arial" panose="020B0604020202020204"/>
              </a:rPr>
              <a:t>}</a:t>
            </a:r>
            <a:endParaRPr sz="2400">
              <a:latin typeface="Arial" panose="020B0604020202020204"/>
              <a:cs typeface="Arial" panose="020B0604020202020204"/>
            </a:endParaRPr>
          </a:p>
          <a:p>
            <a:pPr marL="355600" marR="5080" indent="-342900">
              <a:lnSpc>
                <a:spcPct val="100000"/>
              </a:lnSpc>
              <a:spcBef>
                <a:spcPts val="555"/>
              </a:spcBef>
              <a:buClr>
                <a:srgbClr val="0033CC"/>
              </a:buClr>
              <a:buSzPct val="60000"/>
              <a:buFont typeface="Wingdings" panose="05000000000000000000"/>
              <a:buChar char=""/>
              <a:tabLst>
                <a:tab pos="354965" algn="l"/>
                <a:tab pos="355600" algn="l"/>
              </a:tabLst>
            </a:pPr>
            <a:r>
              <a:rPr sz="2400" spc="-5" dirty="0">
                <a:solidFill>
                  <a:srgbClr val="003399"/>
                </a:solidFill>
                <a:latin typeface="Arial" panose="020B0604020202020204"/>
                <a:cs typeface="Arial" panose="020B0604020202020204"/>
              </a:rPr>
              <a:t>Answer: </a:t>
            </a:r>
            <a:r>
              <a:rPr sz="2400" dirty="0">
                <a:solidFill>
                  <a:srgbClr val="003399"/>
                </a:solidFill>
                <a:latin typeface="Arial" panose="020B0604020202020204"/>
                <a:cs typeface="Arial" panose="020B0604020202020204"/>
              </a:rPr>
              <a:t>a=2, </a:t>
            </a:r>
            <a:r>
              <a:rPr sz="2400" spc="-5" dirty="0">
                <a:solidFill>
                  <a:srgbClr val="003399"/>
                </a:solidFill>
                <a:latin typeface="Arial" panose="020B0604020202020204"/>
                <a:cs typeface="Arial" panose="020B0604020202020204"/>
              </a:rPr>
              <a:t>b=3, </a:t>
            </a:r>
            <a:r>
              <a:rPr sz="2400" dirty="0">
                <a:solidFill>
                  <a:srgbClr val="003399"/>
                </a:solidFill>
                <a:latin typeface="Arial" panose="020B0604020202020204"/>
                <a:cs typeface="Arial" panose="020B0604020202020204"/>
              </a:rPr>
              <a:t>c=2, </a:t>
            </a:r>
            <a:r>
              <a:rPr sz="2400" spc="-5" dirty="0">
                <a:solidFill>
                  <a:srgbClr val="003399"/>
                </a:solidFill>
                <a:latin typeface="Arial" panose="020B0604020202020204"/>
                <a:cs typeface="Arial" panose="020B0604020202020204"/>
              </a:rPr>
              <a:t>d=0 </a:t>
            </a:r>
            <a:r>
              <a:rPr sz="2400" dirty="0">
                <a:solidFill>
                  <a:srgbClr val="003399"/>
                </a:solidFill>
                <a:latin typeface="Wingdings" panose="05000000000000000000"/>
                <a:cs typeface="Wingdings" panose="05000000000000000000"/>
              </a:rPr>
              <a:t></a:t>
            </a:r>
            <a:r>
              <a:rPr sz="2400" dirty="0">
                <a:solidFill>
                  <a:srgbClr val="003399"/>
                </a:solidFill>
                <a:latin typeface="Arial" panose="020B0604020202020204"/>
                <a:cs typeface="Arial" panose="020B0604020202020204"/>
              </a:rPr>
              <a:t>GCD(c,a)=2, </a:t>
            </a:r>
            <a:r>
              <a:rPr sz="2400" spc="-5" dirty="0">
                <a:solidFill>
                  <a:srgbClr val="003399"/>
                </a:solidFill>
                <a:latin typeface="Arial" panose="020B0604020202020204"/>
                <a:cs typeface="Arial" panose="020B0604020202020204"/>
              </a:rPr>
              <a:t>d-b=-3 </a:t>
            </a:r>
            <a:r>
              <a:rPr sz="2400" dirty="0">
                <a:solidFill>
                  <a:srgbClr val="003399"/>
                </a:solidFill>
                <a:latin typeface="Wingdings" panose="05000000000000000000"/>
                <a:cs typeface="Wingdings" panose="05000000000000000000"/>
              </a:rPr>
              <a:t></a:t>
            </a:r>
            <a:r>
              <a:rPr sz="2400" dirty="0">
                <a:solidFill>
                  <a:srgbClr val="003399"/>
                </a:solidFill>
                <a:latin typeface="Times New Roman" panose="02020603050405020304"/>
                <a:cs typeface="Times New Roman" panose="02020603050405020304"/>
              </a:rPr>
              <a:t> </a:t>
            </a:r>
            <a:r>
              <a:rPr sz="2400" spc="-10" dirty="0">
                <a:solidFill>
                  <a:srgbClr val="003399"/>
                </a:solidFill>
                <a:latin typeface="Arial" panose="020B0604020202020204"/>
                <a:cs typeface="Arial" panose="020B0604020202020204"/>
              </a:rPr>
              <a:t>no  </a:t>
            </a:r>
            <a:r>
              <a:rPr sz="2400" spc="-5" dirty="0">
                <a:solidFill>
                  <a:srgbClr val="003399"/>
                </a:solidFill>
                <a:latin typeface="Arial" panose="020B0604020202020204"/>
                <a:cs typeface="Arial" panose="020B0604020202020204"/>
              </a:rPr>
              <a:t>dependence</a:t>
            </a:r>
            <a:r>
              <a:rPr sz="2400" spc="30" dirty="0">
                <a:solidFill>
                  <a:srgbClr val="003399"/>
                </a:solidFill>
                <a:latin typeface="Arial" panose="020B0604020202020204"/>
                <a:cs typeface="Arial" panose="020B0604020202020204"/>
              </a:rPr>
              <a:t> </a:t>
            </a:r>
            <a:r>
              <a:rPr sz="2400" spc="-10" dirty="0">
                <a:solidFill>
                  <a:srgbClr val="003399"/>
                </a:solidFill>
                <a:latin typeface="Arial" panose="020B0604020202020204"/>
                <a:cs typeface="Arial" panose="020B0604020202020204"/>
              </a:rPr>
              <a:t>possible.</a:t>
            </a:r>
            <a:endParaRPr sz="2400">
              <a:latin typeface="Arial" panose="020B0604020202020204"/>
              <a:cs typeface="Arial" panose="020B0604020202020204"/>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76372" y="115603"/>
            <a:ext cx="4300838" cy="599780"/>
          </a:xfrm>
          <a:prstGeom prst="rect">
            <a:avLst/>
          </a:prstGeom>
        </p:spPr>
        <p:txBody>
          <a:bodyPr vert="horz" wrap="square" lIns="0" tIns="13335" rIns="0" bIns="0" rtlCol="0">
            <a:spAutoFit/>
          </a:bodyPr>
          <a:lstStyle/>
          <a:p>
            <a:pPr marL="12700">
              <a:lnSpc>
                <a:spcPct val="100000"/>
              </a:lnSpc>
              <a:spcBef>
                <a:spcPts val="105"/>
              </a:spcBef>
            </a:pPr>
            <a:r>
              <a:rPr dirty="0"/>
              <a:t>Red</a:t>
            </a:r>
            <a:r>
              <a:rPr spc="-15" dirty="0"/>
              <a:t>u</a:t>
            </a:r>
            <a:r>
              <a:rPr dirty="0"/>
              <a:t>ct</a:t>
            </a:r>
            <a:r>
              <a:rPr spc="-10" dirty="0"/>
              <a:t>i</a:t>
            </a:r>
            <a:r>
              <a:rPr dirty="0"/>
              <a:t>ons</a:t>
            </a:r>
          </a:p>
        </p:txBody>
      </p:sp>
      <p:sp>
        <p:nvSpPr>
          <p:cNvPr id="4" name="object 4"/>
          <p:cNvSpPr txBox="1"/>
          <p:nvPr/>
        </p:nvSpPr>
        <p:spPr>
          <a:xfrm>
            <a:off x="402437" y="730097"/>
            <a:ext cx="5673725" cy="5973430"/>
          </a:xfrm>
          <a:prstGeom prst="rect">
            <a:avLst/>
          </a:prstGeom>
        </p:spPr>
        <p:txBody>
          <a:bodyPr vert="horz" wrap="square" lIns="0" tIns="12700" rIns="0" bIns="0" rtlCol="0">
            <a:spAutoFit/>
          </a:bodyPr>
          <a:lstStyle/>
          <a:p>
            <a:pPr marL="355600" marR="2743200" indent="-342900">
              <a:lnSpc>
                <a:spcPct val="120000"/>
              </a:lnSpc>
              <a:spcBef>
                <a:spcPts val="100"/>
              </a:spcBef>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Reduction Operation:  for (i=9999; i&gt;=0;</a:t>
            </a:r>
            <a:r>
              <a:rPr sz="2000" spc="-1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a:t>
            </a:r>
            <a:endParaRPr sz="2000" dirty="0">
              <a:latin typeface="Arial" panose="020B0604020202020204"/>
              <a:cs typeface="Arial" panose="020B0604020202020204"/>
            </a:endParaRPr>
          </a:p>
          <a:p>
            <a:pPr marL="927100">
              <a:lnSpc>
                <a:spcPct val="100000"/>
              </a:lnSpc>
              <a:spcBef>
                <a:spcPts val="480"/>
              </a:spcBef>
            </a:pPr>
            <a:r>
              <a:rPr sz="2000" dirty="0">
                <a:solidFill>
                  <a:srgbClr val="003399"/>
                </a:solidFill>
                <a:latin typeface="Arial" panose="020B0604020202020204"/>
                <a:cs typeface="Arial" panose="020B0604020202020204"/>
              </a:rPr>
              <a:t>sum = sum + </a:t>
            </a:r>
            <a:r>
              <a:rPr sz="2000" spc="-5" dirty="0">
                <a:solidFill>
                  <a:srgbClr val="003399"/>
                </a:solidFill>
                <a:latin typeface="Arial" panose="020B0604020202020204"/>
                <a:cs typeface="Arial" panose="020B0604020202020204"/>
              </a:rPr>
              <a:t>x[i] </a:t>
            </a:r>
            <a:r>
              <a:rPr sz="2000" dirty="0">
                <a:solidFill>
                  <a:srgbClr val="003399"/>
                </a:solidFill>
                <a:latin typeface="Arial" panose="020B0604020202020204"/>
                <a:cs typeface="Arial" panose="020B0604020202020204"/>
              </a:rPr>
              <a:t>*</a:t>
            </a:r>
            <a:r>
              <a:rPr sz="2000" spc="-110" dirty="0">
                <a:solidFill>
                  <a:srgbClr val="003399"/>
                </a:solidFill>
                <a:latin typeface="Arial" panose="020B0604020202020204"/>
                <a:cs typeface="Arial" panose="020B0604020202020204"/>
              </a:rPr>
              <a:t> </a:t>
            </a:r>
            <a:r>
              <a:rPr sz="2000" spc="-10" dirty="0">
                <a:solidFill>
                  <a:srgbClr val="003399"/>
                </a:solidFill>
                <a:latin typeface="Arial" panose="020B0604020202020204"/>
                <a:cs typeface="Arial" panose="020B0604020202020204"/>
              </a:rPr>
              <a:t>y[i];</a:t>
            </a:r>
            <a:endParaRPr sz="2000" dirty="0">
              <a:latin typeface="Arial" panose="020B0604020202020204"/>
              <a:cs typeface="Arial" panose="020B0604020202020204"/>
            </a:endParaRPr>
          </a:p>
          <a:p>
            <a:pPr>
              <a:lnSpc>
                <a:spcPct val="100000"/>
              </a:lnSpc>
              <a:spcBef>
                <a:spcPts val="25"/>
              </a:spcBef>
            </a:pPr>
            <a:endParaRPr sz="29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Transform</a:t>
            </a:r>
            <a:r>
              <a:rPr sz="2000" spc="-6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to…</a:t>
            </a:r>
            <a:endParaRPr sz="2000" dirty="0">
              <a:latin typeface="Arial" panose="020B0604020202020204"/>
              <a:cs typeface="Arial" panose="020B0604020202020204"/>
            </a:endParaRPr>
          </a:p>
          <a:p>
            <a:pPr marL="927100" marR="2743200" indent="-572135">
              <a:lnSpc>
                <a:spcPct val="120000"/>
              </a:lnSpc>
            </a:pPr>
            <a:r>
              <a:rPr sz="2000" dirty="0">
                <a:solidFill>
                  <a:srgbClr val="003399"/>
                </a:solidFill>
                <a:latin typeface="Arial" panose="020B0604020202020204"/>
                <a:cs typeface="Arial" panose="020B0604020202020204"/>
              </a:rPr>
              <a:t>for (i=9999; i&gt;=0;</a:t>
            </a:r>
            <a:r>
              <a:rPr sz="2000" spc="-14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  sum </a:t>
            </a:r>
            <a:r>
              <a:rPr sz="2000" spc="-5" dirty="0">
                <a:solidFill>
                  <a:srgbClr val="003399"/>
                </a:solidFill>
                <a:latin typeface="Arial" panose="020B0604020202020204"/>
                <a:cs typeface="Arial" panose="020B0604020202020204"/>
              </a:rPr>
              <a:t>[i] </a:t>
            </a:r>
            <a:r>
              <a:rPr sz="200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x[i] </a:t>
            </a:r>
            <a:r>
              <a:rPr sz="2000" dirty="0">
                <a:solidFill>
                  <a:srgbClr val="003399"/>
                </a:solidFill>
                <a:latin typeface="Arial" panose="020B0604020202020204"/>
                <a:cs typeface="Arial" panose="020B0604020202020204"/>
              </a:rPr>
              <a:t>*</a:t>
            </a:r>
            <a:r>
              <a:rPr sz="2000" spc="-114" dirty="0">
                <a:solidFill>
                  <a:srgbClr val="003399"/>
                </a:solidFill>
                <a:latin typeface="Arial" panose="020B0604020202020204"/>
                <a:cs typeface="Arial" panose="020B0604020202020204"/>
              </a:rPr>
              <a:t> </a:t>
            </a:r>
            <a:r>
              <a:rPr sz="2000" spc="-10" dirty="0">
                <a:solidFill>
                  <a:srgbClr val="003399"/>
                </a:solidFill>
                <a:latin typeface="Arial" panose="020B0604020202020204"/>
                <a:cs typeface="Arial" panose="020B0604020202020204"/>
              </a:rPr>
              <a:t>y[i];</a:t>
            </a:r>
            <a:endParaRPr sz="2000" dirty="0">
              <a:latin typeface="Arial" panose="020B0604020202020204"/>
              <a:cs typeface="Arial" panose="020B0604020202020204"/>
            </a:endParaRPr>
          </a:p>
          <a:p>
            <a:pPr marL="355600">
              <a:lnSpc>
                <a:spcPct val="100000"/>
              </a:lnSpc>
              <a:spcBef>
                <a:spcPts val="485"/>
              </a:spcBef>
            </a:pPr>
            <a:r>
              <a:rPr sz="2000" dirty="0">
                <a:solidFill>
                  <a:srgbClr val="003399"/>
                </a:solidFill>
                <a:latin typeface="Arial" panose="020B0604020202020204"/>
                <a:cs typeface="Arial" panose="020B0604020202020204"/>
              </a:rPr>
              <a:t>for (i=9999; i&gt;=0;</a:t>
            </a:r>
            <a:r>
              <a:rPr sz="2000" spc="-15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a:t>
            </a:r>
            <a:endParaRPr sz="2000" dirty="0">
              <a:latin typeface="Arial" panose="020B0604020202020204"/>
              <a:cs typeface="Arial" panose="020B0604020202020204"/>
            </a:endParaRPr>
          </a:p>
          <a:p>
            <a:pPr marL="927100">
              <a:lnSpc>
                <a:spcPct val="100000"/>
              </a:lnSpc>
              <a:spcBef>
                <a:spcPts val="480"/>
              </a:spcBef>
            </a:pPr>
            <a:r>
              <a:rPr sz="2000" dirty="0">
                <a:solidFill>
                  <a:srgbClr val="003399"/>
                </a:solidFill>
                <a:latin typeface="Arial" panose="020B0604020202020204"/>
                <a:cs typeface="Arial" panose="020B0604020202020204"/>
              </a:rPr>
              <a:t>finalsum = finalsum +</a:t>
            </a:r>
            <a:r>
              <a:rPr sz="2000" spc="-80" dirty="0">
                <a:solidFill>
                  <a:srgbClr val="003399"/>
                </a:solidFill>
                <a:latin typeface="Arial" panose="020B0604020202020204"/>
                <a:cs typeface="Arial" panose="020B0604020202020204"/>
              </a:rPr>
              <a:t> </a:t>
            </a:r>
            <a:r>
              <a:rPr sz="2000" spc="-5" dirty="0">
                <a:solidFill>
                  <a:srgbClr val="003399"/>
                </a:solidFill>
                <a:latin typeface="Arial" panose="020B0604020202020204"/>
                <a:cs typeface="Arial" panose="020B0604020202020204"/>
              </a:rPr>
              <a:t>sum[i];</a:t>
            </a:r>
            <a:endParaRPr sz="2000" dirty="0">
              <a:latin typeface="Arial" panose="020B0604020202020204"/>
              <a:cs typeface="Arial" panose="020B0604020202020204"/>
            </a:endParaRPr>
          </a:p>
          <a:p>
            <a:pPr>
              <a:lnSpc>
                <a:spcPct val="100000"/>
              </a:lnSpc>
              <a:spcBef>
                <a:spcPts val="25"/>
              </a:spcBef>
            </a:pPr>
            <a:endParaRPr sz="2900" dirty="0">
              <a:latin typeface="Arial" panose="020B0604020202020204"/>
              <a:cs typeface="Arial" panose="020B0604020202020204"/>
            </a:endParaRPr>
          </a:p>
          <a:p>
            <a:pPr marL="355600" indent="-342900">
              <a:lnSpc>
                <a:spcPct val="100000"/>
              </a:lnSpc>
              <a:buClr>
                <a:srgbClr val="0033CC"/>
              </a:buClr>
              <a:buSzPct val="60000"/>
              <a:buFont typeface="Wingdings" panose="05000000000000000000"/>
              <a:buChar char=""/>
              <a:tabLst>
                <a:tab pos="354965" algn="l"/>
                <a:tab pos="355600" algn="l"/>
              </a:tabLst>
            </a:pPr>
            <a:r>
              <a:rPr sz="2000" dirty="0">
                <a:solidFill>
                  <a:srgbClr val="003399"/>
                </a:solidFill>
                <a:latin typeface="Arial" panose="020B0604020202020204"/>
                <a:cs typeface="Arial" panose="020B0604020202020204"/>
              </a:rPr>
              <a:t>Do on p</a:t>
            </a:r>
            <a:r>
              <a:rPr sz="2000" spc="-4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processors:</a:t>
            </a:r>
            <a:endParaRPr sz="2000" dirty="0">
              <a:latin typeface="Arial" panose="020B0604020202020204"/>
              <a:cs typeface="Arial" panose="020B0604020202020204"/>
            </a:endParaRPr>
          </a:p>
          <a:p>
            <a:pPr marL="355600">
              <a:lnSpc>
                <a:spcPct val="100000"/>
              </a:lnSpc>
              <a:spcBef>
                <a:spcPts val="480"/>
              </a:spcBef>
            </a:pPr>
            <a:r>
              <a:rPr sz="2000" dirty="0">
                <a:solidFill>
                  <a:srgbClr val="003399"/>
                </a:solidFill>
                <a:latin typeface="Arial" panose="020B0604020202020204"/>
                <a:cs typeface="Arial" panose="020B0604020202020204"/>
              </a:rPr>
              <a:t>for (i=999; i&gt;=0;</a:t>
            </a:r>
            <a:r>
              <a:rPr sz="2000" spc="-9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i=i-1)</a:t>
            </a:r>
            <a:endParaRPr sz="2000" dirty="0">
              <a:latin typeface="Arial" panose="020B0604020202020204"/>
              <a:cs typeface="Arial" panose="020B0604020202020204"/>
            </a:endParaRPr>
          </a:p>
          <a:p>
            <a:pPr marL="927100">
              <a:lnSpc>
                <a:spcPct val="100000"/>
              </a:lnSpc>
              <a:spcBef>
                <a:spcPts val="480"/>
              </a:spcBef>
            </a:pPr>
            <a:r>
              <a:rPr sz="2000" dirty="0">
                <a:solidFill>
                  <a:srgbClr val="003399"/>
                </a:solidFill>
                <a:latin typeface="Arial" panose="020B0604020202020204"/>
                <a:cs typeface="Arial" panose="020B0604020202020204"/>
              </a:rPr>
              <a:t>finalsum[p] = finalsum[p] +</a:t>
            </a:r>
            <a:r>
              <a:rPr sz="2000" spc="-150"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sum[i+1000*p];</a:t>
            </a:r>
            <a:endParaRPr lang="en-US" sz="2000" dirty="0">
              <a:solidFill>
                <a:srgbClr val="003399"/>
              </a:solidFill>
              <a:latin typeface="Arial" panose="020B0604020202020204"/>
              <a:cs typeface="Arial" panose="020B0604020202020204"/>
            </a:endParaRPr>
          </a:p>
          <a:p>
            <a:pPr marL="927100">
              <a:spcBef>
                <a:spcPts val="480"/>
              </a:spcBef>
            </a:pPr>
            <a:endParaRPr lang="en-US" sz="2000" dirty="0">
              <a:latin typeface="Arial" panose="020B0604020202020204"/>
              <a:cs typeface="Arial" panose="020B0604020202020204"/>
            </a:endParaRPr>
          </a:p>
          <a:p>
            <a:pPr marL="927100">
              <a:spcBef>
                <a:spcPts val="480"/>
              </a:spcBef>
            </a:pPr>
            <a:endParaRPr sz="2000" dirty="0">
              <a:latin typeface="Arial" panose="020B0604020202020204"/>
              <a:cs typeface="Arial" panose="020B0604020202020204"/>
            </a:endParaRPr>
          </a:p>
          <a:p>
            <a:pPr marL="355600" indent="-342900">
              <a:lnSpc>
                <a:spcPct val="100000"/>
              </a:lnSpc>
              <a:spcBef>
                <a:spcPts val="485"/>
              </a:spcBef>
              <a:buClr>
                <a:srgbClr val="0033CC"/>
              </a:buClr>
              <a:buSzPct val="60000"/>
              <a:buFont typeface="Wingdings" panose="05000000000000000000"/>
              <a:buChar char=""/>
              <a:tabLst>
                <a:tab pos="354965" algn="l"/>
                <a:tab pos="355600" algn="l"/>
                <a:tab pos="1102360" algn="l"/>
              </a:tabLst>
            </a:pPr>
            <a:r>
              <a:rPr sz="2000" dirty="0">
                <a:solidFill>
                  <a:srgbClr val="003399"/>
                </a:solidFill>
                <a:latin typeface="Arial" panose="020B0604020202020204"/>
                <a:cs typeface="Arial" panose="020B0604020202020204"/>
              </a:rPr>
              <a:t>Note:	assumes</a:t>
            </a:r>
            <a:r>
              <a:rPr sz="2000" spc="-55" dirty="0">
                <a:solidFill>
                  <a:srgbClr val="003399"/>
                </a:solidFill>
                <a:latin typeface="Arial" panose="020B0604020202020204"/>
                <a:cs typeface="Arial" panose="020B0604020202020204"/>
              </a:rPr>
              <a:t> </a:t>
            </a:r>
            <a:r>
              <a:rPr sz="2000" dirty="0">
                <a:solidFill>
                  <a:srgbClr val="003399"/>
                </a:solidFill>
                <a:latin typeface="Arial" panose="020B0604020202020204"/>
                <a:cs typeface="Arial" panose="020B0604020202020204"/>
              </a:rPr>
              <a:t>associativity!</a:t>
            </a:r>
            <a:endParaRPr sz="2000" dirty="0">
              <a:latin typeface="Arial" panose="020B0604020202020204"/>
              <a:cs typeface="Arial" panose="020B0604020202020204"/>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a:endParaRPr/>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a:cs typeface="Arial" panose="020B0604020202020204"/>
              </a:rPr>
              <a:t>Detecting and Enhancing Loop-Level</a:t>
            </a:r>
            <a:r>
              <a:rPr sz="1800" spc="35" dirty="0">
                <a:solidFill>
                  <a:srgbClr val="0066FF"/>
                </a:solidFill>
                <a:latin typeface="Arial" panose="020B0604020202020204"/>
                <a:cs typeface="Arial" panose="020B0604020202020204"/>
              </a:rPr>
              <a:t> </a:t>
            </a:r>
            <a:r>
              <a:rPr sz="1800" spc="-5" dirty="0">
                <a:solidFill>
                  <a:srgbClr val="0066FF"/>
                </a:solidFill>
                <a:latin typeface="Arial" panose="020B0604020202020204"/>
                <a:cs typeface="Arial" panose="020B0604020202020204"/>
              </a:rPr>
              <a:t>Parallelism</a:t>
            </a:r>
            <a:endParaRPr sz="1800">
              <a:latin typeface="Arial" panose="020B0604020202020204"/>
              <a:cs typeface="Arial" panose="020B0604020202020204"/>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633046" y="5627077"/>
            <a:ext cx="4910319" cy="707886"/>
          </a:xfrm>
          <a:prstGeom prst="rect">
            <a:avLst/>
          </a:prstGeom>
          <a:noFill/>
        </p:spPr>
        <p:txBody>
          <a:bodyPr wrap="none" rtlCol="0">
            <a:spAutoFit/>
          </a:bodyPr>
          <a:lstStyle/>
          <a:p>
            <a:r>
              <a:rPr lang="en-US" sz="2000" dirty="0">
                <a:solidFill>
                  <a:srgbClr val="003399"/>
                </a:solidFill>
                <a:latin typeface="Arial" panose="020B0604020202020204"/>
                <a:cs typeface="Arial" panose="020B0604020202020204"/>
              </a:rPr>
              <a:t>For (</a:t>
            </a:r>
            <a:r>
              <a:rPr lang="en-US" sz="2000" dirty="0" err="1">
                <a:solidFill>
                  <a:srgbClr val="003399"/>
                </a:solidFill>
                <a:latin typeface="Arial" panose="020B0604020202020204"/>
                <a:cs typeface="Arial" panose="020B0604020202020204"/>
              </a:rPr>
              <a:t>i</a:t>
            </a:r>
            <a:r>
              <a:rPr lang="en-US" sz="2000" dirty="0">
                <a:solidFill>
                  <a:srgbClr val="003399"/>
                </a:solidFill>
                <a:latin typeface="Arial" panose="020B0604020202020204"/>
                <a:cs typeface="Arial" panose="020B0604020202020204"/>
              </a:rPr>
              <a:t>=0; </a:t>
            </a:r>
            <a:r>
              <a:rPr lang="en-US" sz="2000" dirty="0" err="1">
                <a:solidFill>
                  <a:srgbClr val="003399"/>
                </a:solidFill>
                <a:latin typeface="Arial" panose="020B0604020202020204"/>
                <a:cs typeface="Arial" panose="020B0604020202020204"/>
              </a:rPr>
              <a:t>i</a:t>
            </a:r>
            <a:r>
              <a:rPr lang="en-US" sz="2000" dirty="0">
                <a:solidFill>
                  <a:srgbClr val="003399"/>
                </a:solidFill>
                <a:latin typeface="Arial" panose="020B0604020202020204"/>
                <a:cs typeface="Arial" panose="020B0604020202020204"/>
              </a:rPr>
              <a:t> &lt; p; </a:t>
            </a:r>
            <a:r>
              <a:rPr lang="en-US" sz="2000" dirty="0" err="1">
                <a:solidFill>
                  <a:srgbClr val="003399"/>
                </a:solidFill>
                <a:latin typeface="Arial" panose="020B0604020202020204"/>
                <a:cs typeface="Arial" panose="020B0604020202020204"/>
              </a:rPr>
              <a:t>i</a:t>
            </a:r>
            <a:r>
              <a:rPr lang="en-US" sz="2000" dirty="0">
                <a:solidFill>
                  <a:srgbClr val="003399"/>
                </a:solidFill>
                <a:latin typeface="Arial" panose="020B0604020202020204"/>
                <a:cs typeface="Arial" panose="020B0604020202020204"/>
              </a:rPr>
              <a:t>++)</a:t>
            </a:r>
          </a:p>
          <a:p>
            <a:r>
              <a:rPr lang="en-US" sz="2000" dirty="0">
                <a:solidFill>
                  <a:srgbClr val="003399"/>
                </a:solidFill>
                <a:latin typeface="Arial" panose="020B0604020202020204"/>
                <a:cs typeface="Arial" panose="020B0604020202020204"/>
              </a:rPr>
              <a:t>       </a:t>
            </a:r>
            <a:r>
              <a:rPr lang="en-US" sz="2000" dirty="0" err="1">
                <a:solidFill>
                  <a:srgbClr val="003399"/>
                </a:solidFill>
                <a:latin typeface="Arial" panose="020B0604020202020204"/>
                <a:cs typeface="Arial" panose="020B0604020202020204"/>
              </a:rPr>
              <a:t>finalsumall</a:t>
            </a:r>
            <a:r>
              <a:rPr lang="en-US" sz="2000" dirty="0">
                <a:solidFill>
                  <a:srgbClr val="003399"/>
                </a:solidFill>
                <a:latin typeface="Arial" panose="020B0604020202020204"/>
                <a:cs typeface="Arial" panose="020B0604020202020204"/>
              </a:rPr>
              <a:t> = </a:t>
            </a:r>
            <a:r>
              <a:rPr lang="en-US" sz="2000" dirty="0" err="1">
                <a:solidFill>
                  <a:srgbClr val="003399"/>
                </a:solidFill>
                <a:latin typeface="Arial" panose="020B0604020202020204"/>
                <a:cs typeface="Arial" panose="020B0604020202020204"/>
              </a:rPr>
              <a:t>finalsum</a:t>
            </a:r>
            <a:r>
              <a:rPr lang="en-US" sz="2000" dirty="0">
                <a:solidFill>
                  <a:srgbClr val="003399"/>
                </a:solidFill>
                <a:latin typeface="Arial" panose="020B0604020202020204"/>
                <a:cs typeface="Arial" panose="020B0604020202020204"/>
              </a:rPr>
              <a:t>[</a:t>
            </a:r>
            <a:r>
              <a:rPr lang="en-US" sz="2000" dirty="0" err="1">
                <a:solidFill>
                  <a:srgbClr val="003399"/>
                </a:solidFill>
                <a:latin typeface="Arial" panose="020B0604020202020204"/>
                <a:cs typeface="Arial" panose="020B0604020202020204"/>
              </a:rPr>
              <a:t>i</a:t>
            </a:r>
            <a:r>
              <a:rPr lang="en-US" sz="2000" dirty="0">
                <a:solidFill>
                  <a:srgbClr val="003399"/>
                </a:solidFill>
                <a:latin typeface="Arial" panose="020B0604020202020204"/>
                <a:cs typeface="Arial" panose="020B0604020202020204"/>
              </a:rPr>
              <a:t>] + </a:t>
            </a:r>
            <a:r>
              <a:rPr lang="en-US" sz="2000" dirty="0" err="1">
                <a:solidFill>
                  <a:srgbClr val="003399"/>
                </a:solidFill>
                <a:latin typeface="Arial" panose="020B0604020202020204"/>
                <a:cs typeface="Arial" panose="020B0604020202020204"/>
              </a:rPr>
              <a:t>finalsumall</a:t>
            </a:r>
            <a:r>
              <a:rPr lang="en-US" sz="2000" dirty="0">
                <a:solidFill>
                  <a:srgbClr val="003399"/>
                </a:solidFill>
                <a:latin typeface="Arial" panose="020B0604020202020204"/>
                <a:cs typeface="Arial" panose="020B0604020202020204"/>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149193" y="102903"/>
            <a:ext cx="3292442" cy="599780"/>
          </a:xfrm>
          <a:prstGeom prst="rect">
            <a:avLst/>
          </a:prstGeom>
        </p:spPr>
        <p:txBody>
          <a:bodyPr vert="horz" wrap="square" lIns="0" tIns="13335" rIns="0" bIns="0" rtlCol="0">
            <a:spAutoFit/>
          </a:bodyPr>
          <a:lstStyle/>
          <a:p>
            <a:pPr marL="12700">
              <a:lnSpc>
                <a:spcPct val="100000"/>
              </a:lnSpc>
              <a:spcBef>
                <a:spcPts val="105"/>
              </a:spcBef>
            </a:pPr>
            <a:r>
              <a:rPr spc="-5" dirty="0"/>
              <a:t>Fallacies</a:t>
            </a:r>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330200" y="717441"/>
            <a:ext cx="8426450" cy="5121274"/>
          </a:xfrm>
          <a:prstGeom prst="rect">
            <a:avLst/>
          </a:prstGeom>
        </p:spPr>
        <p:txBody>
          <a:bodyPr vert="horz" wrap="square" lIns="0" tIns="85725" rIns="0" bIns="0" rtlCol="0">
            <a:spAutoFit/>
          </a:bodyPr>
          <a:lstStyle/>
          <a:p>
            <a:pPr marL="469900" indent="-457835">
              <a:lnSpc>
                <a:spcPct val="100000"/>
              </a:lnSpc>
              <a:spcBef>
                <a:spcPts val="675"/>
              </a:spcBef>
              <a:buClr>
                <a:srgbClr val="0033CC"/>
              </a:buClr>
              <a:buSzPct val="60000"/>
              <a:buAutoNum type="arabicPeriod"/>
              <a:tabLst>
                <a:tab pos="469900" algn="l"/>
                <a:tab pos="469900" algn="l"/>
              </a:tabLst>
            </a:pPr>
            <a:r>
              <a:rPr sz="2400" dirty="0">
                <a:solidFill>
                  <a:srgbClr val="003399"/>
                </a:solidFill>
                <a:latin typeface="Arial" panose="020B0604020202020204"/>
                <a:cs typeface="Arial" panose="020B0604020202020204"/>
              </a:rPr>
              <a:t>GPUs suffer from </a:t>
            </a:r>
            <a:r>
              <a:rPr sz="2400" spc="-5" dirty="0">
                <a:solidFill>
                  <a:srgbClr val="003399"/>
                </a:solidFill>
                <a:latin typeface="Arial" panose="020B0604020202020204"/>
                <a:cs typeface="Arial" panose="020B0604020202020204"/>
              </a:rPr>
              <a:t>being</a:t>
            </a:r>
            <a:r>
              <a:rPr sz="2400" spc="-2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co-processors.</a:t>
            </a:r>
            <a:endParaRPr sz="2400" dirty="0">
              <a:latin typeface="Arial" panose="020B0604020202020204"/>
              <a:cs typeface="Arial" panose="020B0604020202020204"/>
            </a:endParaRPr>
          </a:p>
          <a:p>
            <a:pPr marL="413385" marR="5080">
              <a:lnSpc>
                <a:spcPct val="100000"/>
              </a:lnSpc>
              <a:spcBef>
                <a:spcPts val="480"/>
              </a:spcBef>
              <a:tabLst>
                <a:tab pos="892175" algn="l"/>
              </a:tabLst>
            </a:pPr>
            <a:r>
              <a:rPr sz="2000" dirty="0">
                <a:solidFill>
                  <a:srgbClr val="0033CC"/>
                </a:solidFill>
                <a:latin typeface="Arial" panose="020B0604020202020204"/>
                <a:cs typeface="Arial" panose="020B0604020202020204"/>
              </a:rPr>
              <a:t>The </a:t>
            </a:r>
            <a:r>
              <a:rPr sz="2000" spc="-5" dirty="0">
                <a:solidFill>
                  <a:srgbClr val="0033CC"/>
                </a:solidFill>
                <a:latin typeface="Arial" panose="020B0604020202020204"/>
                <a:cs typeface="Arial" panose="020B0604020202020204"/>
              </a:rPr>
              <a:t>I/O </a:t>
            </a:r>
            <a:r>
              <a:rPr sz="2000" dirty="0">
                <a:solidFill>
                  <a:srgbClr val="0033CC"/>
                </a:solidFill>
                <a:latin typeface="Arial" panose="020B0604020202020204"/>
                <a:cs typeface="Arial" panose="020B0604020202020204"/>
              </a:rPr>
              <a:t>device nature of GPUs creates a level of indirection between  the compiler and the hardware and gives </a:t>
            </a:r>
            <a:r>
              <a:rPr sz="2000" dirty="0">
                <a:solidFill>
                  <a:srgbClr val="FF0000"/>
                </a:solidFill>
                <a:latin typeface="Arial" panose="020B0604020202020204"/>
                <a:cs typeface="Arial" panose="020B0604020202020204"/>
              </a:rPr>
              <a:t>more </a:t>
            </a:r>
            <a:r>
              <a:rPr sz="2000" spc="-5" dirty="0">
                <a:solidFill>
                  <a:srgbClr val="FF0000"/>
                </a:solidFill>
                <a:latin typeface="Arial" panose="020B0604020202020204"/>
                <a:cs typeface="Arial" panose="020B0604020202020204"/>
              </a:rPr>
              <a:t>flexibility </a:t>
            </a:r>
            <a:r>
              <a:rPr sz="2000" dirty="0">
                <a:solidFill>
                  <a:srgbClr val="0033CC"/>
                </a:solidFill>
                <a:latin typeface="Arial" panose="020B0604020202020204"/>
                <a:cs typeface="Arial" panose="020B0604020202020204"/>
              </a:rPr>
              <a:t>to GPU  architects who can try new innovations and drop them if not</a:t>
            </a:r>
            <a:r>
              <a:rPr sz="2000" spc="-20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successful.  For example, the Fermi architecture changed the hardware instruction  set	without disturbing the NVIDIA software</a:t>
            </a:r>
            <a:r>
              <a:rPr sz="2000" spc="-13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stack:</a:t>
            </a:r>
            <a:endParaRPr sz="2000" dirty="0">
              <a:latin typeface="Arial" panose="020B0604020202020204"/>
              <a:cs typeface="Arial" panose="020B0604020202020204"/>
            </a:endParaRPr>
          </a:p>
          <a:p>
            <a:pPr marL="413385">
              <a:lnSpc>
                <a:spcPct val="100000"/>
              </a:lnSpc>
              <a:spcBef>
                <a:spcPts val="485"/>
              </a:spcBef>
              <a:tabLst>
                <a:tab pos="870585" algn="l"/>
              </a:tabLst>
            </a:pPr>
            <a:r>
              <a:rPr sz="1100" spc="-5" dirty="0">
                <a:solidFill>
                  <a:srgbClr val="003399"/>
                </a:solidFill>
                <a:latin typeface="Arial" panose="020B0604020202020204"/>
                <a:cs typeface="Arial" panose="020B0604020202020204"/>
              </a:rPr>
              <a:t>(1)	</a:t>
            </a:r>
            <a:r>
              <a:rPr sz="2000" dirty="0">
                <a:solidFill>
                  <a:srgbClr val="0033CC"/>
                </a:solidFill>
                <a:latin typeface="Arial" panose="020B0604020202020204"/>
                <a:cs typeface="Arial" panose="020B0604020202020204"/>
              </a:rPr>
              <a:t>from memory-oriented as x86 to register-oriented like</a:t>
            </a:r>
            <a:r>
              <a:rPr sz="2000" spc="-200" dirty="0">
                <a:solidFill>
                  <a:srgbClr val="0033CC"/>
                </a:solidFill>
                <a:latin typeface="Arial" panose="020B0604020202020204"/>
                <a:cs typeface="Arial" panose="020B0604020202020204"/>
              </a:rPr>
              <a:t> </a:t>
            </a:r>
            <a:r>
              <a:rPr lang="en-US" altLang="zh-CN" sz="2000" dirty="0">
                <a:solidFill>
                  <a:srgbClr val="0033CC"/>
                </a:solidFill>
                <a:latin typeface="Arial" panose="020B0604020202020204"/>
                <a:cs typeface="Arial" panose="020B0604020202020204"/>
              </a:rPr>
              <a:t>RV64V</a:t>
            </a:r>
            <a:r>
              <a:rPr sz="2000" dirty="0">
                <a:solidFill>
                  <a:srgbClr val="0033CC"/>
                </a:solidFill>
                <a:latin typeface="Arial" panose="020B0604020202020204"/>
                <a:cs typeface="Arial" panose="020B0604020202020204"/>
              </a:rPr>
              <a:t>;</a:t>
            </a:r>
            <a:endParaRPr sz="2000" dirty="0">
              <a:latin typeface="Arial" panose="020B0604020202020204"/>
              <a:cs typeface="Arial" panose="020B0604020202020204"/>
            </a:endParaRPr>
          </a:p>
          <a:p>
            <a:pPr marL="413385">
              <a:lnSpc>
                <a:spcPct val="100000"/>
              </a:lnSpc>
              <a:spcBef>
                <a:spcPts val="480"/>
              </a:spcBef>
              <a:tabLst>
                <a:tab pos="870585" algn="l"/>
              </a:tabLst>
            </a:pPr>
            <a:r>
              <a:rPr sz="1100" spc="-5" dirty="0">
                <a:solidFill>
                  <a:srgbClr val="003399"/>
                </a:solidFill>
                <a:latin typeface="Arial" panose="020B0604020202020204"/>
                <a:cs typeface="Arial" panose="020B0604020202020204"/>
              </a:rPr>
              <a:t>(2)	</a:t>
            </a:r>
            <a:r>
              <a:rPr sz="2000" dirty="0">
                <a:solidFill>
                  <a:srgbClr val="0033CC"/>
                </a:solidFill>
                <a:latin typeface="Arial" panose="020B0604020202020204"/>
                <a:cs typeface="Arial" panose="020B0604020202020204"/>
              </a:rPr>
              <a:t>from 32-bit to 64-bit</a:t>
            </a:r>
            <a:r>
              <a:rPr sz="2000" spc="-11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addressing</a:t>
            </a:r>
            <a:endParaRPr sz="2000" dirty="0">
              <a:latin typeface="Arial" panose="020B0604020202020204"/>
              <a:cs typeface="Arial" panose="020B0604020202020204"/>
            </a:endParaRPr>
          </a:p>
          <a:p>
            <a:pPr marL="469900" marR="591820" indent="-457835" algn="just">
              <a:lnSpc>
                <a:spcPts val="3260"/>
              </a:lnSpc>
              <a:spcBef>
                <a:spcPts val="365"/>
              </a:spcBef>
              <a:buClr>
                <a:srgbClr val="0033CC"/>
              </a:buClr>
              <a:buSzPct val="60000"/>
              <a:buAutoNum type="arabicPeriod" startAt="2"/>
              <a:tabLst>
                <a:tab pos="469900" algn="l"/>
              </a:tabLst>
            </a:pPr>
            <a:r>
              <a:rPr sz="2400" dirty="0">
                <a:solidFill>
                  <a:srgbClr val="003399"/>
                </a:solidFill>
                <a:latin typeface="Arial" panose="020B0604020202020204"/>
                <a:cs typeface="Arial" panose="020B0604020202020204"/>
              </a:rPr>
              <a:t>One </a:t>
            </a:r>
            <a:r>
              <a:rPr sz="2400" spc="-5" dirty="0">
                <a:solidFill>
                  <a:srgbClr val="003399"/>
                </a:solidFill>
                <a:latin typeface="Arial" panose="020B0604020202020204"/>
                <a:cs typeface="Arial" panose="020B0604020202020204"/>
              </a:rPr>
              <a:t>can </a:t>
            </a:r>
            <a:r>
              <a:rPr sz="2400" dirty="0">
                <a:solidFill>
                  <a:srgbClr val="003399"/>
                </a:solidFill>
                <a:latin typeface="Arial" panose="020B0604020202020204"/>
                <a:cs typeface="Arial" panose="020B0604020202020204"/>
              </a:rPr>
              <a:t>get </a:t>
            </a:r>
            <a:r>
              <a:rPr sz="2400" spc="-5" dirty="0">
                <a:solidFill>
                  <a:srgbClr val="003399"/>
                </a:solidFill>
                <a:latin typeface="Arial" panose="020B0604020202020204"/>
                <a:cs typeface="Arial" panose="020B0604020202020204"/>
              </a:rPr>
              <a:t>good performance without providing good  </a:t>
            </a:r>
            <a:r>
              <a:rPr sz="2400" dirty="0">
                <a:solidFill>
                  <a:srgbClr val="003399"/>
                </a:solidFill>
                <a:latin typeface="Arial" panose="020B0604020202020204"/>
                <a:cs typeface="Arial" panose="020B0604020202020204"/>
              </a:rPr>
              <a:t>memory</a:t>
            </a:r>
            <a:r>
              <a:rPr sz="2400" spc="-5" dirty="0">
                <a:solidFill>
                  <a:srgbClr val="003399"/>
                </a:solidFill>
                <a:latin typeface="Arial" panose="020B0604020202020204"/>
                <a:cs typeface="Arial" panose="020B0604020202020204"/>
              </a:rPr>
              <a:t> bandwidth</a:t>
            </a:r>
            <a:r>
              <a:rPr sz="2800" spc="-5" dirty="0">
                <a:solidFill>
                  <a:srgbClr val="003399"/>
                </a:solidFill>
                <a:latin typeface="Arial" panose="020B0604020202020204"/>
                <a:cs typeface="Arial" panose="020B0604020202020204"/>
              </a:rPr>
              <a:t>.</a:t>
            </a:r>
            <a:endParaRPr sz="2800" dirty="0">
              <a:latin typeface="Arial" panose="020B0604020202020204"/>
              <a:cs typeface="Arial" panose="020B0604020202020204"/>
            </a:endParaRPr>
          </a:p>
          <a:p>
            <a:pPr marL="469900" indent="-457835" algn="just">
              <a:lnSpc>
                <a:spcPct val="100000"/>
              </a:lnSpc>
              <a:spcBef>
                <a:spcPts val="505"/>
              </a:spcBef>
              <a:buClr>
                <a:srgbClr val="0033CC"/>
              </a:buClr>
              <a:buSzPct val="60000"/>
              <a:buAutoNum type="arabicPeriod" startAt="2"/>
              <a:tabLst>
                <a:tab pos="469900" algn="l"/>
              </a:tabLst>
            </a:pPr>
            <a:r>
              <a:rPr sz="2400" spc="-5" dirty="0">
                <a:solidFill>
                  <a:srgbClr val="003399"/>
                </a:solidFill>
                <a:latin typeface="Arial" panose="020B0604020202020204"/>
                <a:cs typeface="Arial" panose="020B0604020202020204"/>
              </a:rPr>
              <a:t>Add </a:t>
            </a:r>
            <a:r>
              <a:rPr sz="2400" dirty="0">
                <a:solidFill>
                  <a:srgbClr val="003399"/>
                </a:solidFill>
                <a:latin typeface="Arial" panose="020B0604020202020204"/>
                <a:cs typeface="Arial" panose="020B0604020202020204"/>
              </a:rPr>
              <a:t>more </a:t>
            </a:r>
            <a:r>
              <a:rPr sz="2400" spc="-5" dirty="0">
                <a:solidFill>
                  <a:srgbClr val="003399"/>
                </a:solidFill>
                <a:latin typeface="Arial" panose="020B0604020202020204"/>
                <a:cs typeface="Arial" panose="020B0604020202020204"/>
              </a:rPr>
              <a:t>threads </a:t>
            </a:r>
            <a:r>
              <a:rPr sz="2400" dirty="0">
                <a:solidFill>
                  <a:srgbClr val="003399"/>
                </a:solidFill>
                <a:latin typeface="Arial" panose="020B0604020202020204"/>
                <a:cs typeface="Arial" panose="020B0604020202020204"/>
              </a:rPr>
              <a:t>to </a:t>
            </a:r>
            <a:r>
              <a:rPr sz="2400" spc="-5" dirty="0">
                <a:solidFill>
                  <a:srgbClr val="003399"/>
                </a:solidFill>
                <a:latin typeface="Arial" panose="020B0604020202020204"/>
                <a:cs typeface="Arial" panose="020B0604020202020204"/>
              </a:rPr>
              <a:t>improve</a:t>
            </a:r>
            <a:r>
              <a:rPr sz="2400" spc="5" dirty="0">
                <a:solidFill>
                  <a:srgbClr val="003399"/>
                </a:solidFill>
                <a:latin typeface="Arial" panose="020B0604020202020204"/>
                <a:cs typeface="Arial" panose="020B0604020202020204"/>
              </a:rPr>
              <a:t> </a:t>
            </a:r>
            <a:r>
              <a:rPr sz="2400" dirty="0">
                <a:solidFill>
                  <a:srgbClr val="003399"/>
                </a:solidFill>
                <a:latin typeface="Arial" panose="020B0604020202020204"/>
                <a:cs typeface="Arial" panose="020B0604020202020204"/>
              </a:rPr>
              <a:t>performance.</a:t>
            </a:r>
            <a:endParaRPr sz="2400" dirty="0">
              <a:latin typeface="Arial" panose="020B0604020202020204"/>
              <a:cs typeface="Arial" panose="020B0604020202020204"/>
            </a:endParaRPr>
          </a:p>
          <a:p>
            <a:pPr marL="413385" marR="286385" algn="just">
              <a:lnSpc>
                <a:spcPct val="100000"/>
              </a:lnSpc>
              <a:spcBef>
                <a:spcPts val="485"/>
              </a:spcBef>
            </a:pPr>
            <a:r>
              <a:rPr sz="2000" dirty="0">
                <a:solidFill>
                  <a:srgbClr val="0033CC"/>
                </a:solidFill>
                <a:latin typeface="Arial" panose="020B0604020202020204"/>
                <a:cs typeface="Arial" panose="020B0604020202020204"/>
              </a:rPr>
              <a:t>If memory accesses of CUDA threads are scattered or not</a:t>
            </a:r>
            <a:r>
              <a:rPr sz="2000" spc="-23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correlated  the memory system will get progressively slower. The CUDA</a:t>
            </a:r>
            <a:r>
              <a:rPr sz="2000" spc="-180"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threads  must enjoy locality of memory</a:t>
            </a:r>
            <a:r>
              <a:rPr sz="2000" spc="-105" dirty="0">
                <a:solidFill>
                  <a:srgbClr val="0033CC"/>
                </a:solidFill>
                <a:latin typeface="Arial" panose="020B0604020202020204"/>
                <a:cs typeface="Arial" panose="020B0604020202020204"/>
              </a:rPr>
              <a:t> </a:t>
            </a:r>
            <a:r>
              <a:rPr sz="2000" dirty="0">
                <a:solidFill>
                  <a:srgbClr val="0033CC"/>
                </a:solidFill>
                <a:latin typeface="Arial" panose="020B0604020202020204"/>
                <a:cs typeface="Arial" panose="020B0604020202020204"/>
              </a:rPr>
              <a:t>access.</a:t>
            </a:r>
            <a:endParaRPr sz="2000" dirty="0">
              <a:latin typeface="Arial" panose="020B0604020202020204"/>
              <a:cs typeface="Arial" panose="020B060402020202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978" y="1361785"/>
            <a:ext cx="5496980" cy="1858842"/>
          </a:xfrm>
          <a:prstGeom prst="rect">
            <a:avLst/>
          </a:prstGeom>
        </p:spPr>
        <p:txBody>
          <a:bodyPr vert="horz" wrap="square" lIns="0" tIns="12065" rIns="0" bIns="0" rtlCol="0">
            <a:spAutoFit/>
          </a:bodyPr>
          <a:lstStyle/>
          <a:p>
            <a:pPr marL="184785" marR="5080" indent="-172720">
              <a:lnSpc>
                <a:spcPct val="100000"/>
              </a:lnSpc>
              <a:spcBef>
                <a:spcPts val="95"/>
              </a:spcBef>
            </a:pPr>
            <a:r>
              <a:rPr sz="4000" spc="-5" dirty="0">
                <a:solidFill>
                  <a:schemeClr val="tx1"/>
                </a:solidFill>
                <a:latin typeface="Arial" panose="020B0604020202020204" pitchFamily="34" charset="0"/>
                <a:cs typeface="Arial" panose="020B0604020202020204" pitchFamily="34" charset="0"/>
              </a:rPr>
              <a:t>The DRAM Subsystem  The Top Down</a:t>
            </a:r>
            <a:r>
              <a:rPr sz="4000" spc="-30" dirty="0">
                <a:solidFill>
                  <a:schemeClr val="tx1"/>
                </a:solidFill>
                <a:latin typeface="Arial" panose="020B0604020202020204" pitchFamily="34" charset="0"/>
                <a:cs typeface="Arial" panose="020B0604020202020204" pitchFamily="34" charset="0"/>
              </a:rPr>
              <a:t> </a:t>
            </a:r>
            <a:r>
              <a:rPr sz="4000" spc="-10" dirty="0">
                <a:solidFill>
                  <a:schemeClr val="tx1"/>
                </a:solidFill>
                <a:latin typeface="Arial" panose="020B0604020202020204" pitchFamily="34" charset="0"/>
                <a:cs typeface="Arial" panose="020B0604020202020204" pitchFamily="34" charset="0"/>
              </a:rPr>
              <a:t>View</a:t>
            </a:r>
            <a:br>
              <a:rPr lang="en-US" sz="4000" spc="-10" dirty="0">
                <a:solidFill>
                  <a:schemeClr val="tx1"/>
                </a:solidFill>
                <a:latin typeface="Arial" panose="020B0604020202020204" pitchFamily="34" charset="0"/>
                <a:cs typeface="Arial" panose="020B0604020202020204" pitchFamily="34" charset="0"/>
              </a:rPr>
            </a:br>
            <a:r>
              <a:rPr lang="en-US" sz="4000" spc="-10" dirty="0">
                <a:solidFill>
                  <a:schemeClr val="tx1"/>
                </a:solidFill>
                <a:latin typeface="Arial" panose="020B0604020202020204" pitchFamily="34" charset="0"/>
                <a:cs typeface="Arial" panose="020B0604020202020204" pitchFamily="34" charset="0"/>
              </a:rPr>
              <a:t>(Appendix A)</a:t>
            </a:r>
            <a:endParaRPr sz="4000" spc="-1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945" y="206874"/>
            <a:ext cx="8168445" cy="566181"/>
          </a:xfrm>
          <a:prstGeom prst="rect">
            <a:avLst/>
          </a:prstGeom>
        </p:spPr>
        <p:txBody>
          <a:bodyPr vert="horz" wrap="square" lIns="0" tIns="12065" rIns="0" bIns="0" rtlCol="0">
            <a:spAutoFit/>
          </a:bodyPr>
          <a:lstStyle/>
          <a:p>
            <a:pPr marL="12700">
              <a:lnSpc>
                <a:spcPct val="100000"/>
              </a:lnSpc>
              <a:spcBef>
                <a:spcPts val="95"/>
              </a:spcBef>
            </a:pPr>
            <a:r>
              <a:rPr lang="en-US" sz="3600" spc="-5" dirty="0">
                <a:latin typeface="Arial" panose="020B0604020202020204" pitchFamily="34" charset="0"/>
                <a:cs typeface="Arial" panose="020B0604020202020204" pitchFamily="34" charset="0"/>
              </a:rPr>
              <a:t>Main Memory in the System</a:t>
            </a:r>
            <a:endParaRPr sz="3600" spc="-5" dirty="0">
              <a:latin typeface="Arial" panose="020B0604020202020204" pitchFamily="34" charset="0"/>
              <a:cs typeface="Arial" panose="020B0604020202020204" pitchFamily="34" charset="0"/>
            </a:endParaRPr>
          </a:p>
        </p:txBody>
      </p:sp>
      <p:sp>
        <p:nvSpPr>
          <p:cNvPr id="16" name="object 16"/>
          <p:cNvSpPr txBox="1"/>
          <p:nvPr/>
        </p:nvSpPr>
        <p:spPr>
          <a:xfrm>
            <a:off x="8617457" y="6487431"/>
            <a:ext cx="214629" cy="254000"/>
          </a:xfrm>
          <a:prstGeom prst="rect">
            <a:avLst/>
          </a:prstGeom>
        </p:spPr>
        <p:txBody>
          <a:bodyPr vert="horz" wrap="square" lIns="0" tIns="0" rIns="0" bIns="0" rtlCol="0">
            <a:spAutoFit/>
          </a:bodyPr>
          <a:lstStyle/>
          <a:p>
            <a:pPr marL="12700">
              <a:lnSpc>
                <a:spcPts val="1795"/>
              </a:lnSpc>
            </a:pPr>
            <a:r>
              <a:rPr sz="1600" spc="-10" dirty="0">
                <a:latin typeface="Garamond" panose="02020404030301010803"/>
                <a:cs typeface="Garamond" panose="02020404030301010803"/>
              </a:rPr>
              <a:t>72</a:t>
            </a:r>
            <a:endParaRPr sz="1600">
              <a:latin typeface="Garamond" panose="02020404030301010803"/>
              <a:cs typeface="Garamond" panose="02020404030301010803"/>
            </a:endParaRPr>
          </a:p>
        </p:txBody>
      </p:sp>
      <p:sp>
        <p:nvSpPr>
          <p:cNvPr id="17" name="object 3"/>
          <p:cNvSpPr/>
          <p:nvPr/>
        </p:nvSpPr>
        <p:spPr>
          <a:xfrm>
            <a:off x="1135849" y="1406885"/>
            <a:ext cx="4876800" cy="4756404"/>
          </a:xfrm>
          <a:prstGeom prst="rect">
            <a:avLst/>
          </a:prstGeom>
          <a:blipFill>
            <a:blip r:embed="rId2" cstate="print"/>
            <a:stretch>
              <a:fillRect/>
            </a:stretch>
          </a:blipFill>
        </p:spPr>
        <p:txBody>
          <a:bodyPr wrap="square" lIns="0" tIns="0" rIns="0" bIns="0" rtlCol="0"/>
          <a:lstStyle/>
          <a:p>
            <a:endParaRPr/>
          </a:p>
        </p:txBody>
      </p:sp>
      <p:sp>
        <p:nvSpPr>
          <p:cNvPr id="18" name="object 4"/>
          <p:cNvSpPr/>
          <p:nvPr/>
        </p:nvSpPr>
        <p:spPr>
          <a:xfrm>
            <a:off x="4204423" y="1951715"/>
            <a:ext cx="1219200" cy="1603375"/>
          </a:xfrm>
          <a:custGeom>
            <a:avLst/>
            <a:gdLst/>
            <a:ahLst/>
            <a:cxnLst/>
            <a:rect l="l" t="t" r="r" b="b"/>
            <a:pathLst>
              <a:path w="1219200" h="160337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0048"/>
                </a:lnTo>
                <a:lnTo>
                  <a:pt x="1213835" y="1446653"/>
                </a:lnTo>
                <a:lnTo>
                  <a:pt x="1198554" y="1489429"/>
                </a:lnTo>
                <a:lnTo>
                  <a:pt x="1174573" y="1527157"/>
                </a:lnTo>
                <a:lnTo>
                  <a:pt x="1143109" y="1558621"/>
                </a:lnTo>
                <a:lnTo>
                  <a:pt x="1105381" y="1582602"/>
                </a:lnTo>
                <a:lnTo>
                  <a:pt x="1062605" y="1597883"/>
                </a:lnTo>
                <a:lnTo>
                  <a:pt x="1016000" y="1603248"/>
                </a:lnTo>
                <a:lnTo>
                  <a:pt x="203200" y="1603248"/>
                </a:lnTo>
                <a:lnTo>
                  <a:pt x="156594" y="1597883"/>
                </a:lnTo>
                <a:lnTo>
                  <a:pt x="113818" y="1582602"/>
                </a:lnTo>
                <a:lnTo>
                  <a:pt x="76090" y="1558621"/>
                </a:lnTo>
                <a:lnTo>
                  <a:pt x="44626" y="1527157"/>
                </a:lnTo>
                <a:lnTo>
                  <a:pt x="20645" y="1489429"/>
                </a:lnTo>
                <a:lnTo>
                  <a:pt x="5364" y="1446653"/>
                </a:lnTo>
                <a:lnTo>
                  <a:pt x="0" y="1400048"/>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5">
            <a:solidFill>
              <a:srgbClr val="FF0000"/>
            </a:solidFill>
          </a:ln>
        </p:spPr>
        <p:txBody>
          <a:bodyPr wrap="square" lIns="0" tIns="0" rIns="0" bIns="0" rtlCol="0"/>
          <a:lstStyle/>
          <a:p>
            <a:endParaRPr/>
          </a:p>
        </p:txBody>
      </p:sp>
      <p:sp>
        <p:nvSpPr>
          <p:cNvPr id="19" name="object 5"/>
          <p:cNvSpPr/>
          <p:nvPr/>
        </p:nvSpPr>
        <p:spPr>
          <a:xfrm>
            <a:off x="4199088" y="2560554"/>
            <a:ext cx="1233170" cy="431800"/>
          </a:xfrm>
          <a:custGeom>
            <a:avLst/>
            <a:gdLst/>
            <a:ahLst/>
            <a:cxnLst/>
            <a:rect l="l" t="t" r="r" b="b"/>
            <a:pathLst>
              <a:path w="1233170" h="431800">
                <a:moveTo>
                  <a:pt x="1232915" y="0"/>
                </a:moveTo>
                <a:lnTo>
                  <a:pt x="0" y="0"/>
                </a:lnTo>
                <a:lnTo>
                  <a:pt x="0" y="431291"/>
                </a:lnTo>
                <a:lnTo>
                  <a:pt x="1232915" y="431291"/>
                </a:lnTo>
                <a:lnTo>
                  <a:pt x="1232915" y="0"/>
                </a:lnTo>
                <a:close/>
              </a:path>
            </a:pathLst>
          </a:custGeom>
          <a:solidFill>
            <a:srgbClr val="C0C0C0">
              <a:alpha val="54116"/>
            </a:srgbClr>
          </a:solidFill>
        </p:spPr>
        <p:txBody>
          <a:bodyPr wrap="square" lIns="0" tIns="0" rIns="0" bIns="0" rtlCol="0"/>
          <a:lstStyle/>
          <a:p>
            <a:endParaRPr/>
          </a:p>
        </p:txBody>
      </p:sp>
      <p:sp>
        <p:nvSpPr>
          <p:cNvPr id="20" name="object 6"/>
          <p:cNvSpPr txBox="1"/>
          <p:nvPr/>
        </p:nvSpPr>
        <p:spPr>
          <a:xfrm>
            <a:off x="4277829" y="2587224"/>
            <a:ext cx="106426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FFFFFF"/>
                </a:solidFill>
                <a:latin typeface="Arial" panose="020B0604020202020204"/>
                <a:cs typeface="Arial" panose="020B0604020202020204"/>
              </a:rPr>
              <a:t>CORE</a:t>
            </a:r>
            <a:r>
              <a:rPr sz="2200" b="1" spc="-60" dirty="0">
                <a:solidFill>
                  <a:srgbClr val="FFFFFF"/>
                </a:solidFill>
                <a:latin typeface="Arial" panose="020B0604020202020204"/>
                <a:cs typeface="Arial" panose="020B0604020202020204"/>
              </a:rPr>
              <a:t> </a:t>
            </a:r>
            <a:r>
              <a:rPr sz="2200" b="1" spc="-5" dirty="0">
                <a:solidFill>
                  <a:srgbClr val="FFFFFF"/>
                </a:solidFill>
                <a:latin typeface="Arial" panose="020B0604020202020204"/>
                <a:cs typeface="Arial" panose="020B0604020202020204"/>
              </a:rPr>
              <a:t>1</a:t>
            </a:r>
            <a:endParaRPr sz="2200">
              <a:latin typeface="Arial" panose="020B0604020202020204"/>
              <a:cs typeface="Arial" panose="020B0604020202020204"/>
            </a:endParaRPr>
          </a:p>
        </p:txBody>
      </p:sp>
      <p:sp>
        <p:nvSpPr>
          <p:cNvPr id="21" name="object 7"/>
          <p:cNvSpPr/>
          <p:nvPr/>
        </p:nvSpPr>
        <p:spPr>
          <a:xfrm>
            <a:off x="3267162" y="1947143"/>
            <a:ext cx="426720" cy="1603375"/>
          </a:xfrm>
          <a:custGeom>
            <a:avLst/>
            <a:gdLst/>
            <a:ahLst/>
            <a:cxnLst/>
            <a:rect l="l" t="t" r="r" b="b"/>
            <a:pathLst>
              <a:path w="426720" h="1603375">
                <a:moveTo>
                  <a:pt x="0" y="1603248"/>
                </a:moveTo>
                <a:lnTo>
                  <a:pt x="426720" y="1603248"/>
                </a:lnTo>
                <a:lnTo>
                  <a:pt x="426720" y="0"/>
                </a:lnTo>
                <a:lnTo>
                  <a:pt x="0" y="0"/>
                </a:lnTo>
                <a:lnTo>
                  <a:pt x="0" y="1603248"/>
                </a:lnTo>
                <a:close/>
              </a:path>
            </a:pathLst>
          </a:custGeom>
          <a:ln w="44196">
            <a:solidFill>
              <a:srgbClr val="FF0000"/>
            </a:solidFill>
          </a:ln>
        </p:spPr>
        <p:txBody>
          <a:bodyPr wrap="square" lIns="0" tIns="0" rIns="0" bIns="0" rtlCol="0"/>
          <a:lstStyle/>
          <a:p>
            <a:endParaRPr/>
          </a:p>
        </p:txBody>
      </p:sp>
      <p:sp>
        <p:nvSpPr>
          <p:cNvPr id="22" name="object 8"/>
          <p:cNvSpPr/>
          <p:nvPr/>
        </p:nvSpPr>
        <p:spPr>
          <a:xfrm>
            <a:off x="3299929" y="1992102"/>
            <a:ext cx="368935" cy="1533525"/>
          </a:xfrm>
          <a:custGeom>
            <a:avLst/>
            <a:gdLst/>
            <a:ahLst/>
            <a:cxnLst/>
            <a:rect l="l" t="t" r="r" b="b"/>
            <a:pathLst>
              <a:path w="368935" h="1533525">
                <a:moveTo>
                  <a:pt x="368808" y="0"/>
                </a:moveTo>
                <a:lnTo>
                  <a:pt x="0" y="0"/>
                </a:lnTo>
                <a:lnTo>
                  <a:pt x="0" y="1533143"/>
                </a:lnTo>
                <a:lnTo>
                  <a:pt x="368808" y="1533143"/>
                </a:lnTo>
                <a:lnTo>
                  <a:pt x="368808" y="0"/>
                </a:lnTo>
                <a:close/>
              </a:path>
            </a:pathLst>
          </a:custGeom>
          <a:solidFill>
            <a:srgbClr val="C0C0C0">
              <a:alpha val="49018"/>
            </a:srgbClr>
          </a:solidFill>
        </p:spPr>
        <p:txBody>
          <a:bodyPr wrap="square" lIns="0" tIns="0" rIns="0" bIns="0" rtlCol="0"/>
          <a:lstStyle/>
          <a:p>
            <a:endParaRPr/>
          </a:p>
        </p:txBody>
      </p:sp>
      <p:sp>
        <p:nvSpPr>
          <p:cNvPr id="23" name="object 9"/>
          <p:cNvSpPr txBox="1"/>
          <p:nvPr/>
        </p:nvSpPr>
        <p:spPr>
          <a:xfrm>
            <a:off x="3339369" y="207211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a:cs typeface="Arial" panose="020B0604020202020204"/>
              </a:rPr>
              <a:t>L2 </a:t>
            </a:r>
            <a:r>
              <a:rPr sz="1800" b="1" spc="-15" dirty="0">
                <a:solidFill>
                  <a:srgbClr val="FFFFFF"/>
                </a:solidFill>
                <a:latin typeface="Arial" panose="020B0604020202020204"/>
                <a:cs typeface="Arial" panose="020B0604020202020204"/>
              </a:rPr>
              <a:t>CACHE</a:t>
            </a:r>
            <a:r>
              <a:rPr sz="1800" b="1" spc="-5" dirty="0">
                <a:solidFill>
                  <a:srgbClr val="FFFFFF"/>
                </a:solidFill>
                <a:latin typeface="Arial" panose="020B0604020202020204"/>
                <a:cs typeface="Arial" panose="020B0604020202020204"/>
              </a:rPr>
              <a:t> 0</a:t>
            </a:r>
            <a:endParaRPr sz="1800">
              <a:latin typeface="Arial" panose="020B0604020202020204"/>
              <a:cs typeface="Arial" panose="020B0604020202020204"/>
            </a:endParaRPr>
          </a:p>
        </p:txBody>
      </p:sp>
      <p:sp>
        <p:nvSpPr>
          <p:cNvPr id="24" name="object 10"/>
          <p:cNvSpPr/>
          <p:nvPr/>
        </p:nvSpPr>
        <p:spPr>
          <a:xfrm>
            <a:off x="1249387" y="1407648"/>
            <a:ext cx="718185" cy="4756785"/>
          </a:xfrm>
          <a:custGeom>
            <a:avLst/>
            <a:gdLst/>
            <a:ahLst/>
            <a:cxnLst/>
            <a:rect l="l" t="t" r="r" b="b"/>
            <a:pathLst>
              <a:path w="718185" h="4756785">
                <a:moveTo>
                  <a:pt x="0" y="4756404"/>
                </a:moveTo>
                <a:lnTo>
                  <a:pt x="717804" y="4756404"/>
                </a:lnTo>
                <a:lnTo>
                  <a:pt x="717804" y="0"/>
                </a:lnTo>
                <a:lnTo>
                  <a:pt x="0" y="0"/>
                </a:lnTo>
                <a:lnTo>
                  <a:pt x="0" y="4756404"/>
                </a:lnTo>
                <a:close/>
              </a:path>
            </a:pathLst>
          </a:custGeom>
          <a:ln w="50292">
            <a:solidFill>
              <a:srgbClr val="00FF00"/>
            </a:solidFill>
          </a:ln>
        </p:spPr>
        <p:txBody>
          <a:bodyPr wrap="square" lIns="0" tIns="0" rIns="0" bIns="0" rtlCol="0"/>
          <a:lstStyle/>
          <a:p>
            <a:endParaRPr/>
          </a:p>
        </p:txBody>
      </p:sp>
      <p:sp>
        <p:nvSpPr>
          <p:cNvPr id="25" name="object 11"/>
          <p:cNvSpPr/>
          <p:nvPr/>
        </p:nvSpPr>
        <p:spPr>
          <a:xfrm>
            <a:off x="1369021" y="2217654"/>
            <a:ext cx="462280" cy="3114040"/>
          </a:xfrm>
          <a:custGeom>
            <a:avLst/>
            <a:gdLst/>
            <a:ahLst/>
            <a:cxnLst/>
            <a:rect l="l" t="t" r="r" b="b"/>
            <a:pathLst>
              <a:path w="462280" h="3114040">
                <a:moveTo>
                  <a:pt x="461771" y="0"/>
                </a:moveTo>
                <a:lnTo>
                  <a:pt x="0" y="0"/>
                </a:lnTo>
                <a:lnTo>
                  <a:pt x="0" y="3113531"/>
                </a:lnTo>
                <a:lnTo>
                  <a:pt x="461771" y="3113531"/>
                </a:lnTo>
                <a:lnTo>
                  <a:pt x="461771" y="0"/>
                </a:lnTo>
                <a:close/>
              </a:path>
            </a:pathLst>
          </a:custGeom>
          <a:solidFill>
            <a:srgbClr val="C0C0C0">
              <a:alpha val="49018"/>
            </a:srgbClr>
          </a:solidFill>
        </p:spPr>
        <p:txBody>
          <a:bodyPr wrap="square" lIns="0" tIns="0" rIns="0" bIns="0" rtlCol="0"/>
          <a:lstStyle/>
          <a:p>
            <a:endParaRPr/>
          </a:p>
        </p:txBody>
      </p:sp>
      <p:sp>
        <p:nvSpPr>
          <p:cNvPr id="26" name="object 12"/>
          <p:cNvSpPr txBox="1"/>
          <p:nvPr/>
        </p:nvSpPr>
        <p:spPr>
          <a:xfrm>
            <a:off x="1411490" y="2297283"/>
            <a:ext cx="366395" cy="2924175"/>
          </a:xfrm>
          <a:prstGeom prst="rect">
            <a:avLst/>
          </a:prstGeom>
        </p:spPr>
        <p:txBody>
          <a:bodyPr vert="vert" wrap="square" lIns="0" tIns="0" rIns="0" bIns="0" rtlCol="0">
            <a:spAutoFit/>
          </a:bodyPr>
          <a:lstStyle/>
          <a:p>
            <a:pPr marL="12700">
              <a:lnSpc>
                <a:spcPts val="2755"/>
              </a:lnSpc>
            </a:pPr>
            <a:r>
              <a:rPr sz="2400" b="1" spc="-5" dirty="0">
                <a:solidFill>
                  <a:srgbClr val="FFFFFF"/>
                </a:solidFill>
                <a:latin typeface="Arial" panose="020B0604020202020204"/>
                <a:cs typeface="Arial" panose="020B0604020202020204"/>
              </a:rPr>
              <a:t>SHARED L3</a:t>
            </a:r>
            <a:r>
              <a:rPr sz="2400" b="1" spc="-15" dirty="0">
                <a:solidFill>
                  <a:srgbClr val="FFFFFF"/>
                </a:solidFill>
                <a:latin typeface="Arial" panose="020B0604020202020204"/>
                <a:cs typeface="Arial" panose="020B0604020202020204"/>
              </a:rPr>
              <a:t> </a:t>
            </a:r>
            <a:r>
              <a:rPr sz="2400" b="1" spc="-5" dirty="0">
                <a:solidFill>
                  <a:srgbClr val="FFFFFF"/>
                </a:solidFill>
                <a:latin typeface="Arial" panose="020B0604020202020204"/>
                <a:cs typeface="Arial" panose="020B0604020202020204"/>
              </a:rPr>
              <a:t>CACHE</a:t>
            </a:r>
            <a:endParaRPr sz="2400">
              <a:latin typeface="Arial" panose="020B0604020202020204"/>
              <a:cs typeface="Arial" panose="020B0604020202020204"/>
            </a:endParaRPr>
          </a:p>
        </p:txBody>
      </p:sp>
      <p:sp>
        <p:nvSpPr>
          <p:cNvPr id="27" name="object 13"/>
          <p:cNvSpPr/>
          <p:nvPr/>
        </p:nvSpPr>
        <p:spPr>
          <a:xfrm>
            <a:off x="5463247" y="1407648"/>
            <a:ext cx="454659" cy="4756785"/>
          </a:xfrm>
          <a:custGeom>
            <a:avLst/>
            <a:gdLst/>
            <a:ahLst/>
            <a:cxnLst/>
            <a:rect l="l" t="t" r="r" b="b"/>
            <a:pathLst>
              <a:path w="454660" h="4756785">
                <a:moveTo>
                  <a:pt x="0" y="4756404"/>
                </a:moveTo>
                <a:lnTo>
                  <a:pt x="454151" y="4756404"/>
                </a:lnTo>
                <a:lnTo>
                  <a:pt x="454151" y="0"/>
                </a:lnTo>
                <a:lnTo>
                  <a:pt x="0" y="0"/>
                </a:lnTo>
                <a:lnTo>
                  <a:pt x="0" y="4756404"/>
                </a:lnTo>
                <a:close/>
              </a:path>
            </a:pathLst>
          </a:custGeom>
          <a:ln w="50292">
            <a:solidFill>
              <a:srgbClr val="00FF00"/>
            </a:solidFill>
          </a:ln>
        </p:spPr>
        <p:txBody>
          <a:bodyPr wrap="square" lIns="0" tIns="0" rIns="0" bIns="0" rtlCol="0"/>
          <a:lstStyle/>
          <a:p>
            <a:endParaRPr/>
          </a:p>
        </p:txBody>
      </p:sp>
      <p:sp>
        <p:nvSpPr>
          <p:cNvPr id="28" name="object 14"/>
          <p:cNvSpPr/>
          <p:nvPr/>
        </p:nvSpPr>
        <p:spPr>
          <a:xfrm>
            <a:off x="5451817" y="2307570"/>
            <a:ext cx="463550" cy="2940050"/>
          </a:xfrm>
          <a:custGeom>
            <a:avLst/>
            <a:gdLst/>
            <a:ahLst/>
            <a:cxnLst/>
            <a:rect l="l" t="t" r="r" b="b"/>
            <a:pathLst>
              <a:path w="463550" h="2940050">
                <a:moveTo>
                  <a:pt x="463296" y="0"/>
                </a:moveTo>
                <a:lnTo>
                  <a:pt x="0" y="0"/>
                </a:lnTo>
                <a:lnTo>
                  <a:pt x="0" y="2939796"/>
                </a:lnTo>
                <a:lnTo>
                  <a:pt x="463296" y="2939796"/>
                </a:lnTo>
                <a:lnTo>
                  <a:pt x="463296" y="0"/>
                </a:lnTo>
                <a:close/>
              </a:path>
            </a:pathLst>
          </a:custGeom>
          <a:solidFill>
            <a:srgbClr val="C0C0C0">
              <a:alpha val="49018"/>
            </a:srgbClr>
          </a:solidFill>
        </p:spPr>
        <p:txBody>
          <a:bodyPr wrap="square" lIns="0" tIns="0" rIns="0" bIns="0" rtlCol="0"/>
          <a:lstStyle/>
          <a:p>
            <a:endParaRPr/>
          </a:p>
        </p:txBody>
      </p:sp>
      <p:sp>
        <p:nvSpPr>
          <p:cNvPr id="29" name="object 15"/>
          <p:cNvSpPr txBox="1"/>
          <p:nvPr/>
        </p:nvSpPr>
        <p:spPr>
          <a:xfrm>
            <a:off x="5495175" y="2386310"/>
            <a:ext cx="366395" cy="2749550"/>
          </a:xfrm>
          <a:prstGeom prst="rect">
            <a:avLst/>
          </a:prstGeom>
        </p:spPr>
        <p:txBody>
          <a:bodyPr vert="vert" wrap="square" lIns="0" tIns="0" rIns="0" bIns="0" rtlCol="0">
            <a:spAutoFit/>
          </a:bodyPr>
          <a:lstStyle/>
          <a:p>
            <a:pPr marL="12700">
              <a:lnSpc>
                <a:spcPts val="2755"/>
              </a:lnSpc>
            </a:pPr>
            <a:r>
              <a:rPr sz="2400" b="1" spc="-5" dirty="0">
                <a:solidFill>
                  <a:srgbClr val="FFFFFF"/>
                </a:solidFill>
                <a:latin typeface="Arial" panose="020B0604020202020204"/>
                <a:cs typeface="Arial" panose="020B0604020202020204"/>
              </a:rPr>
              <a:t>DRAM</a:t>
            </a:r>
            <a:r>
              <a:rPr sz="2400" b="1" spc="-55" dirty="0">
                <a:solidFill>
                  <a:srgbClr val="FFFFFF"/>
                </a:solidFill>
                <a:latin typeface="Arial" panose="020B0604020202020204"/>
                <a:cs typeface="Arial" panose="020B0604020202020204"/>
              </a:rPr>
              <a:t> </a:t>
            </a:r>
            <a:r>
              <a:rPr sz="2400" b="1" spc="-20" dirty="0">
                <a:solidFill>
                  <a:srgbClr val="FFFFFF"/>
                </a:solidFill>
                <a:latin typeface="Arial" panose="020B0604020202020204"/>
                <a:cs typeface="Arial" panose="020B0604020202020204"/>
              </a:rPr>
              <a:t>INTERFACE</a:t>
            </a:r>
            <a:endParaRPr sz="2400">
              <a:latin typeface="Arial" panose="020B0604020202020204"/>
              <a:cs typeface="Arial" panose="020B0604020202020204"/>
            </a:endParaRPr>
          </a:p>
        </p:txBody>
      </p:sp>
      <p:sp>
        <p:nvSpPr>
          <p:cNvPr id="30" name="object 16"/>
          <p:cNvSpPr/>
          <p:nvPr/>
        </p:nvSpPr>
        <p:spPr>
          <a:xfrm>
            <a:off x="6364735" y="1217910"/>
            <a:ext cx="1212987" cy="5148031"/>
          </a:xfrm>
          <a:prstGeom prst="rect">
            <a:avLst/>
          </a:prstGeom>
          <a:blipFill>
            <a:blip r:embed="rId3" cstate="print"/>
            <a:stretch>
              <a:fillRect/>
            </a:stretch>
          </a:blipFill>
        </p:spPr>
        <p:txBody>
          <a:bodyPr wrap="square" lIns="0" tIns="0" rIns="0" bIns="0" rtlCol="0"/>
          <a:lstStyle/>
          <a:p>
            <a:endParaRPr/>
          </a:p>
        </p:txBody>
      </p:sp>
      <p:sp>
        <p:nvSpPr>
          <p:cNvPr id="31" name="object 17"/>
          <p:cNvSpPr/>
          <p:nvPr/>
        </p:nvSpPr>
        <p:spPr>
          <a:xfrm>
            <a:off x="1994622" y="1944095"/>
            <a:ext cx="1219200" cy="1602105"/>
          </a:xfrm>
          <a:custGeom>
            <a:avLst/>
            <a:gdLst/>
            <a:ahLst/>
            <a:cxnLst/>
            <a:rect l="l" t="t" r="r" b="b"/>
            <a:pathLst>
              <a:path w="1219200" h="160210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398524"/>
                </a:lnTo>
                <a:lnTo>
                  <a:pt x="1213835" y="1445129"/>
                </a:lnTo>
                <a:lnTo>
                  <a:pt x="1198554" y="1487905"/>
                </a:lnTo>
                <a:lnTo>
                  <a:pt x="1174573" y="1525633"/>
                </a:lnTo>
                <a:lnTo>
                  <a:pt x="1143109" y="1557097"/>
                </a:lnTo>
                <a:lnTo>
                  <a:pt x="1105381" y="1581078"/>
                </a:lnTo>
                <a:lnTo>
                  <a:pt x="1062605" y="1596359"/>
                </a:lnTo>
                <a:lnTo>
                  <a:pt x="1016000" y="1601724"/>
                </a:lnTo>
                <a:lnTo>
                  <a:pt x="203200" y="1601724"/>
                </a:lnTo>
                <a:lnTo>
                  <a:pt x="156594" y="1596359"/>
                </a:lnTo>
                <a:lnTo>
                  <a:pt x="113818" y="1581078"/>
                </a:lnTo>
                <a:lnTo>
                  <a:pt x="76090" y="1557097"/>
                </a:lnTo>
                <a:lnTo>
                  <a:pt x="44626" y="1525633"/>
                </a:lnTo>
                <a:lnTo>
                  <a:pt x="20645" y="1487905"/>
                </a:lnTo>
                <a:lnTo>
                  <a:pt x="5364" y="1445129"/>
                </a:lnTo>
                <a:lnTo>
                  <a:pt x="0" y="1398524"/>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a:endParaRPr/>
          </a:p>
        </p:txBody>
      </p:sp>
      <p:sp>
        <p:nvSpPr>
          <p:cNvPr id="32" name="object 18"/>
          <p:cNvSpPr txBox="1"/>
          <p:nvPr/>
        </p:nvSpPr>
        <p:spPr>
          <a:xfrm>
            <a:off x="1992337" y="2552933"/>
            <a:ext cx="1231900" cy="429895"/>
          </a:xfrm>
          <a:prstGeom prst="rect">
            <a:avLst/>
          </a:prstGeom>
          <a:solidFill>
            <a:srgbClr val="C0C0C0">
              <a:alpha val="54116"/>
            </a:srgbClr>
          </a:solidFill>
        </p:spPr>
        <p:txBody>
          <a:bodyPr vert="horz" wrap="square" lIns="0" tIns="38100" rIns="0" bIns="0" rtlCol="0">
            <a:spAutoFit/>
          </a:bodyPr>
          <a:lstStyle/>
          <a:p>
            <a:pPr marL="87630">
              <a:lnSpc>
                <a:spcPct val="100000"/>
              </a:lnSpc>
              <a:spcBef>
                <a:spcPts val="300"/>
              </a:spcBef>
            </a:pPr>
            <a:r>
              <a:rPr sz="2200" b="1" spc="-10" dirty="0">
                <a:solidFill>
                  <a:srgbClr val="FFFFFF"/>
                </a:solidFill>
                <a:latin typeface="Arial" panose="020B0604020202020204"/>
                <a:cs typeface="Arial" panose="020B0604020202020204"/>
              </a:rPr>
              <a:t>CORE</a:t>
            </a:r>
            <a:r>
              <a:rPr sz="2200" b="1" spc="-25" dirty="0">
                <a:solidFill>
                  <a:srgbClr val="FFFFFF"/>
                </a:solidFill>
                <a:latin typeface="Arial" panose="020B0604020202020204"/>
                <a:cs typeface="Arial" panose="020B0604020202020204"/>
              </a:rPr>
              <a:t> </a:t>
            </a:r>
            <a:r>
              <a:rPr sz="2200" b="1" spc="-5" dirty="0">
                <a:solidFill>
                  <a:srgbClr val="FFFFFF"/>
                </a:solidFill>
                <a:latin typeface="Arial" panose="020B0604020202020204"/>
                <a:cs typeface="Arial" panose="020B0604020202020204"/>
              </a:rPr>
              <a:t>0</a:t>
            </a:r>
            <a:endParaRPr sz="2200">
              <a:latin typeface="Arial" panose="020B0604020202020204"/>
              <a:cs typeface="Arial" panose="020B0604020202020204"/>
            </a:endParaRPr>
          </a:p>
        </p:txBody>
      </p:sp>
      <p:sp>
        <p:nvSpPr>
          <p:cNvPr id="33" name="object 19"/>
          <p:cNvSpPr/>
          <p:nvPr/>
        </p:nvSpPr>
        <p:spPr>
          <a:xfrm>
            <a:off x="2005291" y="4131035"/>
            <a:ext cx="1219200" cy="1603375"/>
          </a:xfrm>
          <a:custGeom>
            <a:avLst/>
            <a:gdLst/>
            <a:ahLst/>
            <a:cxnLst/>
            <a:rect l="l" t="t" r="r" b="b"/>
            <a:pathLst>
              <a:path w="1219200" h="160337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0047"/>
                </a:lnTo>
                <a:lnTo>
                  <a:pt x="1213835" y="1446653"/>
                </a:lnTo>
                <a:lnTo>
                  <a:pt x="1198554" y="1489429"/>
                </a:lnTo>
                <a:lnTo>
                  <a:pt x="1174573" y="1527157"/>
                </a:lnTo>
                <a:lnTo>
                  <a:pt x="1143109" y="1558621"/>
                </a:lnTo>
                <a:lnTo>
                  <a:pt x="1105381" y="1582602"/>
                </a:lnTo>
                <a:lnTo>
                  <a:pt x="1062605" y="1597883"/>
                </a:lnTo>
                <a:lnTo>
                  <a:pt x="1016000" y="1603248"/>
                </a:lnTo>
                <a:lnTo>
                  <a:pt x="203200" y="1603248"/>
                </a:lnTo>
                <a:lnTo>
                  <a:pt x="156594" y="1597883"/>
                </a:lnTo>
                <a:lnTo>
                  <a:pt x="113818" y="1582602"/>
                </a:lnTo>
                <a:lnTo>
                  <a:pt x="76090" y="1558621"/>
                </a:lnTo>
                <a:lnTo>
                  <a:pt x="44626" y="1527157"/>
                </a:lnTo>
                <a:lnTo>
                  <a:pt x="20645" y="1489429"/>
                </a:lnTo>
                <a:lnTo>
                  <a:pt x="5364" y="1446653"/>
                </a:lnTo>
                <a:lnTo>
                  <a:pt x="0" y="1400047"/>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a:endParaRPr/>
          </a:p>
        </p:txBody>
      </p:sp>
      <p:sp>
        <p:nvSpPr>
          <p:cNvPr id="34" name="object 20"/>
          <p:cNvSpPr/>
          <p:nvPr/>
        </p:nvSpPr>
        <p:spPr>
          <a:xfrm>
            <a:off x="1999956" y="4739873"/>
            <a:ext cx="1234440" cy="429895"/>
          </a:xfrm>
          <a:custGeom>
            <a:avLst/>
            <a:gdLst/>
            <a:ahLst/>
            <a:cxnLst/>
            <a:rect l="l" t="t" r="r" b="b"/>
            <a:pathLst>
              <a:path w="1234439" h="429895">
                <a:moveTo>
                  <a:pt x="1234440" y="0"/>
                </a:moveTo>
                <a:lnTo>
                  <a:pt x="0" y="0"/>
                </a:lnTo>
                <a:lnTo>
                  <a:pt x="0" y="429768"/>
                </a:lnTo>
                <a:lnTo>
                  <a:pt x="1234440" y="429768"/>
                </a:lnTo>
                <a:lnTo>
                  <a:pt x="1234440" y="0"/>
                </a:lnTo>
                <a:close/>
              </a:path>
            </a:pathLst>
          </a:custGeom>
          <a:solidFill>
            <a:srgbClr val="C0C0C0">
              <a:alpha val="54116"/>
            </a:srgbClr>
          </a:solidFill>
        </p:spPr>
        <p:txBody>
          <a:bodyPr wrap="square" lIns="0" tIns="0" rIns="0" bIns="0" rtlCol="0"/>
          <a:lstStyle/>
          <a:p>
            <a:endParaRPr/>
          </a:p>
        </p:txBody>
      </p:sp>
      <p:sp>
        <p:nvSpPr>
          <p:cNvPr id="35" name="object 21"/>
          <p:cNvSpPr txBox="1"/>
          <p:nvPr/>
        </p:nvSpPr>
        <p:spPr>
          <a:xfrm>
            <a:off x="2078697" y="4765528"/>
            <a:ext cx="106426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FFFFFF"/>
                </a:solidFill>
                <a:latin typeface="Arial" panose="020B0604020202020204"/>
                <a:cs typeface="Arial" panose="020B0604020202020204"/>
              </a:rPr>
              <a:t>CORE</a:t>
            </a:r>
            <a:r>
              <a:rPr sz="2200" b="1" spc="-60" dirty="0">
                <a:solidFill>
                  <a:srgbClr val="FFFFFF"/>
                </a:solidFill>
                <a:latin typeface="Arial" panose="020B0604020202020204"/>
                <a:cs typeface="Arial" panose="020B0604020202020204"/>
              </a:rPr>
              <a:t> </a:t>
            </a:r>
            <a:r>
              <a:rPr sz="2200" b="1" spc="-5" dirty="0">
                <a:solidFill>
                  <a:srgbClr val="FFFFFF"/>
                </a:solidFill>
                <a:latin typeface="Arial" panose="020B0604020202020204"/>
                <a:cs typeface="Arial" panose="020B0604020202020204"/>
              </a:rPr>
              <a:t>2</a:t>
            </a:r>
            <a:endParaRPr sz="2200">
              <a:latin typeface="Arial" panose="020B0604020202020204"/>
              <a:cs typeface="Arial" panose="020B0604020202020204"/>
            </a:endParaRPr>
          </a:p>
        </p:txBody>
      </p:sp>
      <p:sp>
        <p:nvSpPr>
          <p:cNvPr id="36" name="object 22"/>
          <p:cNvSpPr/>
          <p:nvPr/>
        </p:nvSpPr>
        <p:spPr>
          <a:xfrm>
            <a:off x="4192230" y="4124940"/>
            <a:ext cx="1219200" cy="1605280"/>
          </a:xfrm>
          <a:custGeom>
            <a:avLst/>
            <a:gdLst/>
            <a:ahLst/>
            <a:cxnLst/>
            <a:rect l="l" t="t" r="r" b="b"/>
            <a:pathLst>
              <a:path w="1219200" h="1605279">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1572"/>
                </a:lnTo>
                <a:lnTo>
                  <a:pt x="1213835" y="1448177"/>
                </a:lnTo>
                <a:lnTo>
                  <a:pt x="1198554" y="1490953"/>
                </a:lnTo>
                <a:lnTo>
                  <a:pt x="1174573" y="1528681"/>
                </a:lnTo>
                <a:lnTo>
                  <a:pt x="1143109" y="1560145"/>
                </a:lnTo>
                <a:lnTo>
                  <a:pt x="1105381" y="1584126"/>
                </a:lnTo>
                <a:lnTo>
                  <a:pt x="1062605" y="1599407"/>
                </a:lnTo>
                <a:lnTo>
                  <a:pt x="1016000" y="1604772"/>
                </a:lnTo>
                <a:lnTo>
                  <a:pt x="203200" y="1604772"/>
                </a:lnTo>
                <a:lnTo>
                  <a:pt x="156594" y="1599407"/>
                </a:lnTo>
                <a:lnTo>
                  <a:pt x="113818" y="1584126"/>
                </a:lnTo>
                <a:lnTo>
                  <a:pt x="76090" y="1560145"/>
                </a:lnTo>
                <a:lnTo>
                  <a:pt x="44626" y="1528681"/>
                </a:lnTo>
                <a:lnTo>
                  <a:pt x="20645" y="1490953"/>
                </a:lnTo>
                <a:lnTo>
                  <a:pt x="5364" y="1448177"/>
                </a:lnTo>
                <a:lnTo>
                  <a:pt x="0" y="1401572"/>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a:endParaRPr/>
          </a:p>
        </p:txBody>
      </p:sp>
      <p:sp>
        <p:nvSpPr>
          <p:cNvPr id="37" name="object 23"/>
          <p:cNvSpPr/>
          <p:nvPr/>
        </p:nvSpPr>
        <p:spPr>
          <a:xfrm>
            <a:off x="4186897" y="4733778"/>
            <a:ext cx="1236345" cy="431800"/>
          </a:xfrm>
          <a:custGeom>
            <a:avLst/>
            <a:gdLst/>
            <a:ahLst/>
            <a:cxnLst/>
            <a:rect l="l" t="t" r="r" b="b"/>
            <a:pathLst>
              <a:path w="1236345" h="431800">
                <a:moveTo>
                  <a:pt x="1235964" y="0"/>
                </a:moveTo>
                <a:lnTo>
                  <a:pt x="0" y="0"/>
                </a:lnTo>
                <a:lnTo>
                  <a:pt x="0" y="431292"/>
                </a:lnTo>
                <a:lnTo>
                  <a:pt x="1235964" y="431292"/>
                </a:lnTo>
                <a:lnTo>
                  <a:pt x="1235964" y="0"/>
                </a:lnTo>
                <a:close/>
              </a:path>
            </a:pathLst>
          </a:custGeom>
          <a:solidFill>
            <a:srgbClr val="C0C0C0">
              <a:alpha val="54116"/>
            </a:srgbClr>
          </a:solidFill>
        </p:spPr>
        <p:txBody>
          <a:bodyPr wrap="square" lIns="0" tIns="0" rIns="0" bIns="0" rtlCol="0"/>
          <a:lstStyle/>
          <a:p>
            <a:endParaRPr/>
          </a:p>
        </p:txBody>
      </p:sp>
      <p:sp>
        <p:nvSpPr>
          <p:cNvPr id="38" name="object 24"/>
          <p:cNvSpPr txBox="1"/>
          <p:nvPr/>
        </p:nvSpPr>
        <p:spPr>
          <a:xfrm>
            <a:off x="4266525" y="4760955"/>
            <a:ext cx="106616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FFFFFF"/>
                </a:solidFill>
                <a:latin typeface="Arial" panose="020B0604020202020204"/>
                <a:cs typeface="Arial" panose="020B0604020202020204"/>
              </a:rPr>
              <a:t>CORE</a:t>
            </a:r>
            <a:r>
              <a:rPr sz="2200" b="1" spc="-70" dirty="0">
                <a:solidFill>
                  <a:srgbClr val="FFFFFF"/>
                </a:solidFill>
                <a:latin typeface="Arial" panose="020B0604020202020204"/>
                <a:cs typeface="Arial" panose="020B0604020202020204"/>
              </a:rPr>
              <a:t> </a:t>
            </a:r>
            <a:r>
              <a:rPr sz="2200" b="1" spc="-5" dirty="0">
                <a:solidFill>
                  <a:srgbClr val="FFFFFF"/>
                </a:solidFill>
                <a:latin typeface="Arial" panose="020B0604020202020204"/>
                <a:cs typeface="Arial" panose="020B0604020202020204"/>
              </a:rPr>
              <a:t>3</a:t>
            </a:r>
            <a:endParaRPr sz="2200">
              <a:latin typeface="Arial" panose="020B0604020202020204"/>
              <a:cs typeface="Arial" panose="020B0604020202020204"/>
            </a:endParaRPr>
          </a:p>
        </p:txBody>
      </p:sp>
      <p:sp>
        <p:nvSpPr>
          <p:cNvPr id="39" name="object 25"/>
          <p:cNvSpPr/>
          <p:nvPr/>
        </p:nvSpPr>
        <p:spPr>
          <a:xfrm>
            <a:off x="3750271" y="1948667"/>
            <a:ext cx="428625" cy="1602105"/>
          </a:xfrm>
          <a:custGeom>
            <a:avLst/>
            <a:gdLst/>
            <a:ahLst/>
            <a:cxnLst/>
            <a:rect l="l" t="t" r="r" b="b"/>
            <a:pathLst>
              <a:path w="428625" h="1602104">
                <a:moveTo>
                  <a:pt x="0" y="1601724"/>
                </a:moveTo>
                <a:lnTo>
                  <a:pt x="428244" y="1601724"/>
                </a:lnTo>
                <a:lnTo>
                  <a:pt x="428244" y="0"/>
                </a:lnTo>
                <a:lnTo>
                  <a:pt x="0" y="0"/>
                </a:lnTo>
                <a:lnTo>
                  <a:pt x="0" y="1601724"/>
                </a:lnTo>
                <a:close/>
              </a:path>
            </a:pathLst>
          </a:custGeom>
          <a:ln w="44196">
            <a:solidFill>
              <a:srgbClr val="FF0000"/>
            </a:solidFill>
          </a:ln>
        </p:spPr>
        <p:txBody>
          <a:bodyPr wrap="square" lIns="0" tIns="0" rIns="0" bIns="0" rtlCol="0"/>
          <a:lstStyle/>
          <a:p>
            <a:endParaRPr/>
          </a:p>
        </p:txBody>
      </p:sp>
      <p:sp>
        <p:nvSpPr>
          <p:cNvPr id="40" name="object 26"/>
          <p:cNvSpPr/>
          <p:nvPr/>
        </p:nvSpPr>
        <p:spPr>
          <a:xfrm>
            <a:off x="3783036" y="1984482"/>
            <a:ext cx="368935" cy="1530350"/>
          </a:xfrm>
          <a:custGeom>
            <a:avLst/>
            <a:gdLst/>
            <a:ahLst/>
            <a:cxnLst/>
            <a:rect l="l" t="t" r="r" b="b"/>
            <a:pathLst>
              <a:path w="368935" h="1530350">
                <a:moveTo>
                  <a:pt x="368808" y="0"/>
                </a:moveTo>
                <a:lnTo>
                  <a:pt x="0" y="0"/>
                </a:lnTo>
                <a:lnTo>
                  <a:pt x="0" y="1530096"/>
                </a:lnTo>
                <a:lnTo>
                  <a:pt x="368808" y="1530096"/>
                </a:lnTo>
                <a:lnTo>
                  <a:pt x="368808" y="0"/>
                </a:lnTo>
                <a:close/>
              </a:path>
            </a:pathLst>
          </a:custGeom>
          <a:solidFill>
            <a:srgbClr val="C0C0C0">
              <a:alpha val="49018"/>
            </a:srgbClr>
          </a:solidFill>
        </p:spPr>
        <p:txBody>
          <a:bodyPr wrap="square" lIns="0" tIns="0" rIns="0" bIns="0" rtlCol="0"/>
          <a:lstStyle/>
          <a:p>
            <a:endParaRPr/>
          </a:p>
        </p:txBody>
      </p:sp>
      <p:sp>
        <p:nvSpPr>
          <p:cNvPr id="41" name="object 27"/>
          <p:cNvSpPr txBox="1"/>
          <p:nvPr/>
        </p:nvSpPr>
        <p:spPr>
          <a:xfrm>
            <a:off x="3823747" y="206411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a:cs typeface="Arial" panose="020B0604020202020204"/>
              </a:rPr>
              <a:t>L2 </a:t>
            </a:r>
            <a:r>
              <a:rPr sz="1800" b="1" spc="-15" dirty="0">
                <a:solidFill>
                  <a:srgbClr val="FFFFFF"/>
                </a:solidFill>
                <a:latin typeface="Arial" panose="020B0604020202020204"/>
                <a:cs typeface="Arial" panose="020B0604020202020204"/>
              </a:rPr>
              <a:t>CACHE</a:t>
            </a:r>
            <a:r>
              <a:rPr sz="1800" b="1" spc="-5" dirty="0">
                <a:solidFill>
                  <a:srgbClr val="FFFFFF"/>
                </a:solidFill>
                <a:latin typeface="Arial" panose="020B0604020202020204"/>
                <a:cs typeface="Arial" panose="020B0604020202020204"/>
              </a:rPr>
              <a:t> 1</a:t>
            </a:r>
            <a:endParaRPr sz="1800">
              <a:latin typeface="Arial" panose="020B0604020202020204"/>
              <a:cs typeface="Arial" panose="020B0604020202020204"/>
            </a:endParaRPr>
          </a:p>
        </p:txBody>
      </p:sp>
      <p:sp>
        <p:nvSpPr>
          <p:cNvPr id="42" name="object 28"/>
          <p:cNvSpPr/>
          <p:nvPr/>
        </p:nvSpPr>
        <p:spPr>
          <a:xfrm>
            <a:off x="3267162" y="4120367"/>
            <a:ext cx="426720" cy="1602105"/>
          </a:xfrm>
          <a:custGeom>
            <a:avLst/>
            <a:gdLst/>
            <a:ahLst/>
            <a:cxnLst/>
            <a:rect l="l" t="t" r="r" b="b"/>
            <a:pathLst>
              <a:path w="426720" h="1602104">
                <a:moveTo>
                  <a:pt x="0" y="1601724"/>
                </a:moveTo>
                <a:lnTo>
                  <a:pt x="426720" y="1601724"/>
                </a:lnTo>
                <a:lnTo>
                  <a:pt x="426720" y="0"/>
                </a:lnTo>
                <a:lnTo>
                  <a:pt x="0" y="0"/>
                </a:lnTo>
                <a:lnTo>
                  <a:pt x="0" y="1601724"/>
                </a:lnTo>
                <a:close/>
              </a:path>
            </a:pathLst>
          </a:custGeom>
          <a:ln w="44196">
            <a:solidFill>
              <a:srgbClr val="FF0000"/>
            </a:solidFill>
          </a:ln>
        </p:spPr>
        <p:txBody>
          <a:bodyPr wrap="square" lIns="0" tIns="0" rIns="0" bIns="0" rtlCol="0"/>
          <a:lstStyle/>
          <a:p>
            <a:endParaRPr/>
          </a:p>
        </p:txBody>
      </p:sp>
      <p:sp>
        <p:nvSpPr>
          <p:cNvPr id="43" name="object 29"/>
          <p:cNvSpPr/>
          <p:nvPr/>
        </p:nvSpPr>
        <p:spPr>
          <a:xfrm>
            <a:off x="3299929" y="4156182"/>
            <a:ext cx="368935" cy="1530350"/>
          </a:xfrm>
          <a:custGeom>
            <a:avLst/>
            <a:gdLst/>
            <a:ahLst/>
            <a:cxnLst/>
            <a:rect l="l" t="t" r="r" b="b"/>
            <a:pathLst>
              <a:path w="368935" h="1530350">
                <a:moveTo>
                  <a:pt x="368808" y="0"/>
                </a:moveTo>
                <a:lnTo>
                  <a:pt x="0" y="0"/>
                </a:lnTo>
                <a:lnTo>
                  <a:pt x="0" y="1530095"/>
                </a:lnTo>
                <a:lnTo>
                  <a:pt x="368808" y="1530095"/>
                </a:lnTo>
                <a:lnTo>
                  <a:pt x="368808" y="0"/>
                </a:lnTo>
                <a:close/>
              </a:path>
            </a:pathLst>
          </a:custGeom>
          <a:solidFill>
            <a:srgbClr val="C0C0C0">
              <a:alpha val="49018"/>
            </a:srgbClr>
          </a:solidFill>
        </p:spPr>
        <p:txBody>
          <a:bodyPr wrap="square" lIns="0" tIns="0" rIns="0" bIns="0" rtlCol="0"/>
          <a:lstStyle/>
          <a:p>
            <a:endParaRPr/>
          </a:p>
        </p:txBody>
      </p:sp>
      <p:sp>
        <p:nvSpPr>
          <p:cNvPr id="44" name="object 30"/>
          <p:cNvSpPr txBox="1"/>
          <p:nvPr/>
        </p:nvSpPr>
        <p:spPr>
          <a:xfrm>
            <a:off x="3339369" y="423619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a:cs typeface="Arial" panose="020B0604020202020204"/>
              </a:rPr>
              <a:t>L2 </a:t>
            </a:r>
            <a:r>
              <a:rPr sz="1800" b="1" spc="-15" dirty="0">
                <a:solidFill>
                  <a:srgbClr val="FFFFFF"/>
                </a:solidFill>
                <a:latin typeface="Arial" panose="020B0604020202020204"/>
                <a:cs typeface="Arial" panose="020B0604020202020204"/>
              </a:rPr>
              <a:t>CACHE</a:t>
            </a:r>
            <a:r>
              <a:rPr sz="1800" b="1" spc="-5" dirty="0">
                <a:solidFill>
                  <a:srgbClr val="FFFFFF"/>
                </a:solidFill>
                <a:latin typeface="Arial" panose="020B0604020202020204"/>
                <a:cs typeface="Arial" panose="020B0604020202020204"/>
              </a:rPr>
              <a:t> 2</a:t>
            </a:r>
            <a:endParaRPr sz="1800">
              <a:latin typeface="Arial" panose="020B0604020202020204"/>
              <a:cs typeface="Arial" panose="020B0604020202020204"/>
            </a:endParaRPr>
          </a:p>
        </p:txBody>
      </p:sp>
      <p:sp>
        <p:nvSpPr>
          <p:cNvPr id="45" name="object 31"/>
          <p:cNvSpPr/>
          <p:nvPr/>
        </p:nvSpPr>
        <p:spPr>
          <a:xfrm>
            <a:off x="3739603" y="4120367"/>
            <a:ext cx="428625" cy="1602105"/>
          </a:xfrm>
          <a:custGeom>
            <a:avLst/>
            <a:gdLst/>
            <a:ahLst/>
            <a:cxnLst/>
            <a:rect l="l" t="t" r="r" b="b"/>
            <a:pathLst>
              <a:path w="428625" h="1602104">
                <a:moveTo>
                  <a:pt x="0" y="1601724"/>
                </a:moveTo>
                <a:lnTo>
                  <a:pt x="428244" y="1601724"/>
                </a:lnTo>
                <a:lnTo>
                  <a:pt x="428244" y="0"/>
                </a:lnTo>
                <a:lnTo>
                  <a:pt x="0" y="0"/>
                </a:lnTo>
                <a:lnTo>
                  <a:pt x="0" y="1601724"/>
                </a:lnTo>
                <a:close/>
              </a:path>
            </a:pathLst>
          </a:custGeom>
          <a:ln w="44196">
            <a:solidFill>
              <a:srgbClr val="FF0000"/>
            </a:solidFill>
          </a:ln>
        </p:spPr>
        <p:txBody>
          <a:bodyPr wrap="square" lIns="0" tIns="0" rIns="0" bIns="0" rtlCol="0"/>
          <a:lstStyle/>
          <a:p>
            <a:endParaRPr/>
          </a:p>
        </p:txBody>
      </p:sp>
      <p:sp>
        <p:nvSpPr>
          <p:cNvPr id="46" name="object 32"/>
          <p:cNvSpPr/>
          <p:nvPr/>
        </p:nvSpPr>
        <p:spPr>
          <a:xfrm>
            <a:off x="3772368" y="4156182"/>
            <a:ext cx="368935" cy="1530350"/>
          </a:xfrm>
          <a:custGeom>
            <a:avLst/>
            <a:gdLst/>
            <a:ahLst/>
            <a:cxnLst/>
            <a:rect l="l" t="t" r="r" b="b"/>
            <a:pathLst>
              <a:path w="368935" h="1530350">
                <a:moveTo>
                  <a:pt x="368808" y="0"/>
                </a:moveTo>
                <a:lnTo>
                  <a:pt x="0" y="0"/>
                </a:lnTo>
                <a:lnTo>
                  <a:pt x="0" y="1530095"/>
                </a:lnTo>
                <a:lnTo>
                  <a:pt x="368808" y="1530095"/>
                </a:lnTo>
                <a:lnTo>
                  <a:pt x="368808" y="0"/>
                </a:lnTo>
                <a:close/>
              </a:path>
            </a:pathLst>
          </a:custGeom>
          <a:solidFill>
            <a:srgbClr val="C0C0C0">
              <a:alpha val="49018"/>
            </a:srgbClr>
          </a:solidFill>
        </p:spPr>
        <p:txBody>
          <a:bodyPr wrap="square" lIns="0" tIns="0" rIns="0" bIns="0" rtlCol="0"/>
          <a:lstStyle/>
          <a:p>
            <a:endParaRPr/>
          </a:p>
        </p:txBody>
      </p:sp>
      <p:sp>
        <p:nvSpPr>
          <p:cNvPr id="47" name="object 33"/>
          <p:cNvSpPr txBox="1"/>
          <p:nvPr/>
        </p:nvSpPr>
        <p:spPr>
          <a:xfrm>
            <a:off x="3812444" y="423619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a:cs typeface="Arial" panose="020B0604020202020204"/>
              </a:rPr>
              <a:t>L2 </a:t>
            </a:r>
            <a:r>
              <a:rPr sz="1800" b="1" spc="-15" dirty="0">
                <a:solidFill>
                  <a:srgbClr val="FFFFFF"/>
                </a:solidFill>
                <a:latin typeface="Arial" panose="020B0604020202020204"/>
                <a:cs typeface="Arial" panose="020B0604020202020204"/>
              </a:rPr>
              <a:t>CACHE</a:t>
            </a:r>
            <a:r>
              <a:rPr sz="1800" b="1" spc="-5" dirty="0">
                <a:solidFill>
                  <a:srgbClr val="FFFFFF"/>
                </a:solidFill>
                <a:latin typeface="Arial" panose="020B0604020202020204"/>
                <a:cs typeface="Arial" panose="020B0604020202020204"/>
              </a:rPr>
              <a:t> 3</a:t>
            </a:r>
            <a:endParaRPr sz="1800">
              <a:latin typeface="Arial" panose="020B0604020202020204"/>
              <a:cs typeface="Arial" panose="020B0604020202020204"/>
            </a:endParaRPr>
          </a:p>
        </p:txBody>
      </p:sp>
      <p:sp>
        <p:nvSpPr>
          <p:cNvPr id="48" name="object 34"/>
          <p:cNvSpPr/>
          <p:nvPr/>
        </p:nvSpPr>
        <p:spPr>
          <a:xfrm>
            <a:off x="4141938" y="3655547"/>
            <a:ext cx="1259205" cy="353695"/>
          </a:xfrm>
          <a:custGeom>
            <a:avLst/>
            <a:gdLst/>
            <a:ahLst/>
            <a:cxnLst/>
            <a:rect l="l" t="t" r="r" b="b"/>
            <a:pathLst>
              <a:path w="1259204" h="353695">
                <a:moveTo>
                  <a:pt x="0" y="353567"/>
                </a:moveTo>
                <a:lnTo>
                  <a:pt x="1258824" y="353567"/>
                </a:lnTo>
                <a:lnTo>
                  <a:pt x="1258824" y="0"/>
                </a:lnTo>
                <a:lnTo>
                  <a:pt x="0" y="0"/>
                </a:lnTo>
                <a:lnTo>
                  <a:pt x="0" y="353567"/>
                </a:lnTo>
                <a:close/>
              </a:path>
            </a:pathLst>
          </a:custGeom>
          <a:ln w="38100">
            <a:solidFill>
              <a:srgbClr val="00FF00"/>
            </a:solidFill>
          </a:ln>
        </p:spPr>
        <p:txBody>
          <a:bodyPr wrap="square" lIns="0" tIns="0" rIns="0" bIns="0" rtlCol="0"/>
          <a:lstStyle/>
          <a:p>
            <a:endParaRPr/>
          </a:p>
        </p:txBody>
      </p:sp>
      <p:sp>
        <p:nvSpPr>
          <p:cNvPr id="49" name="object 35"/>
          <p:cNvSpPr/>
          <p:nvPr/>
        </p:nvSpPr>
        <p:spPr>
          <a:xfrm>
            <a:off x="6013411" y="3598778"/>
            <a:ext cx="421005" cy="115570"/>
          </a:xfrm>
          <a:custGeom>
            <a:avLst/>
            <a:gdLst/>
            <a:ahLst/>
            <a:cxnLst/>
            <a:rect l="l" t="t" r="r" b="b"/>
            <a:pathLst>
              <a:path w="421004" h="115570">
                <a:moveTo>
                  <a:pt x="306323" y="77015"/>
                </a:moveTo>
                <a:lnTo>
                  <a:pt x="306196" y="115062"/>
                </a:lnTo>
                <a:lnTo>
                  <a:pt x="382737" y="77088"/>
                </a:lnTo>
                <a:lnTo>
                  <a:pt x="325373" y="77088"/>
                </a:lnTo>
                <a:lnTo>
                  <a:pt x="306323" y="77015"/>
                </a:lnTo>
                <a:close/>
              </a:path>
              <a:path w="421004" h="115570">
                <a:moveTo>
                  <a:pt x="114553" y="0"/>
                </a:moveTo>
                <a:lnTo>
                  <a:pt x="0" y="56769"/>
                </a:lnTo>
                <a:lnTo>
                  <a:pt x="114045" y="114300"/>
                </a:lnTo>
                <a:lnTo>
                  <a:pt x="114215" y="76273"/>
                </a:lnTo>
                <a:lnTo>
                  <a:pt x="95123" y="76200"/>
                </a:lnTo>
                <a:lnTo>
                  <a:pt x="95376" y="38100"/>
                </a:lnTo>
                <a:lnTo>
                  <a:pt x="114384" y="38100"/>
                </a:lnTo>
                <a:lnTo>
                  <a:pt x="114553" y="0"/>
                </a:lnTo>
                <a:close/>
              </a:path>
              <a:path w="421004" h="115570">
                <a:moveTo>
                  <a:pt x="306450" y="38915"/>
                </a:moveTo>
                <a:lnTo>
                  <a:pt x="306323" y="77015"/>
                </a:lnTo>
                <a:lnTo>
                  <a:pt x="325373" y="77088"/>
                </a:lnTo>
                <a:lnTo>
                  <a:pt x="325500" y="38988"/>
                </a:lnTo>
                <a:lnTo>
                  <a:pt x="306450" y="38915"/>
                </a:lnTo>
                <a:close/>
              </a:path>
              <a:path w="421004" h="115570">
                <a:moveTo>
                  <a:pt x="306577" y="762"/>
                </a:moveTo>
                <a:lnTo>
                  <a:pt x="306450" y="38915"/>
                </a:lnTo>
                <a:lnTo>
                  <a:pt x="325500" y="38988"/>
                </a:lnTo>
                <a:lnTo>
                  <a:pt x="325373" y="77088"/>
                </a:lnTo>
                <a:lnTo>
                  <a:pt x="382737" y="77088"/>
                </a:lnTo>
                <a:lnTo>
                  <a:pt x="420623" y="58293"/>
                </a:lnTo>
                <a:lnTo>
                  <a:pt x="306577" y="762"/>
                </a:lnTo>
                <a:close/>
              </a:path>
              <a:path w="421004" h="115570">
                <a:moveTo>
                  <a:pt x="114384" y="38173"/>
                </a:moveTo>
                <a:lnTo>
                  <a:pt x="114215" y="76273"/>
                </a:lnTo>
                <a:lnTo>
                  <a:pt x="306323" y="77015"/>
                </a:lnTo>
                <a:lnTo>
                  <a:pt x="306450" y="38915"/>
                </a:lnTo>
                <a:lnTo>
                  <a:pt x="114384" y="38173"/>
                </a:lnTo>
                <a:close/>
              </a:path>
              <a:path w="421004" h="115570">
                <a:moveTo>
                  <a:pt x="95376" y="38100"/>
                </a:moveTo>
                <a:lnTo>
                  <a:pt x="95123" y="76200"/>
                </a:lnTo>
                <a:lnTo>
                  <a:pt x="114215" y="76273"/>
                </a:lnTo>
                <a:lnTo>
                  <a:pt x="114384" y="38173"/>
                </a:lnTo>
                <a:lnTo>
                  <a:pt x="95376" y="38100"/>
                </a:lnTo>
                <a:close/>
              </a:path>
              <a:path w="421004" h="115570">
                <a:moveTo>
                  <a:pt x="114384" y="38100"/>
                </a:moveTo>
                <a:lnTo>
                  <a:pt x="95376" y="38100"/>
                </a:lnTo>
                <a:lnTo>
                  <a:pt x="114384" y="38173"/>
                </a:lnTo>
                <a:close/>
              </a:path>
            </a:pathLst>
          </a:custGeom>
          <a:solidFill>
            <a:srgbClr val="000000"/>
          </a:solidFill>
        </p:spPr>
        <p:txBody>
          <a:bodyPr wrap="square" lIns="0" tIns="0" rIns="0" bIns="0" rtlCol="0"/>
          <a:lstStyle/>
          <a:p>
            <a:endParaRPr/>
          </a:p>
        </p:txBody>
      </p:sp>
      <p:sp>
        <p:nvSpPr>
          <p:cNvPr id="50" name="object 36"/>
          <p:cNvSpPr/>
          <p:nvPr/>
        </p:nvSpPr>
        <p:spPr>
          <a:xfrm>
            <a:off x="6823417" y="2543789"/>
            <a:ext cx="524510" cy="2639695"/>
          </a:xfrm>
          <a:custGeom>
            <a:avLst/>
            <a:gdLst/>
            <a:ahLst/>
            <a:cxnLst/>
            <a:rect l="l" t="t" r="r" b="b"/>
            <a:pathLst>
              <a:path w="524509" h="2639695">
                <a:moveTo>
                  <a:pt x="524255" y="0"/>
                </a:moveTo>
                <a:lnTo>
                  <a:pt x="0" y="0"/>
                </a:lnTo>
                <a:lnTo>
                  <a:pt x="0" y="2639568"/>
                </a:lnTo>
                <a:lnTo>
                  <a:pt x="524255" y="2639568"/>
                </a:lnTo>
                <a:lnTo>
                  <a:pt x="524255" y="0"/>
                </a:lnTo>
                <a:close/>
              </a:path>
            </a:pathLst>
          </a:custGeom>
          <a:solidFill>
            <a:srgbClr val="C0C0C0">
              <a:alpha val="49018"/>
            </a:srgbClr>
          </a:solidFill>
        </p:spPr>
        <p:txBody>
          <a:bodyPr wrap="square" lIns="0" tIns="0" rIns="0" bIns="0" rtlCol="0"/>
          <a:lstStyle/>
          <a:p>
            <a:endParaRPr/>
          </a:p>
        </p:txBody>
      </p:sp>
      <p:sp>
        <p:nvSpPr>
          <p:cNvPr id="51" name="object 37"/>
          <p:cNvSpPr txBox="1"/>
          <p:nvPr/>
        </p:nvSpPr>
        <p:spPr>
          <a:xfrm>
            <a:off x="6737310" y="1407648"/>
            <a:ext cx="668020" cy="4756785"/>
          </a:xfrm>
          <a:prstGeom prst="rect">
            <a:avLst/>
          </a:prstGeom>
          <a:ln w="50292">
            <a:solidFill>
              <a:srgbClr val="00FF00"/>
            </a:solidFill>
          </a:ln>
        </p:spPr>
        <p:txBody>
          <a:bodyPr vert="vert" wrap="square" lIns="0" tIns="91440" rIns="0" bIns="0" rtlCol="0">
            <a:spAutoFit/>
          </a:bodyPr>
          <a:lstStyle/>
          <a:p>
            <a:pPr marL="1227455">
              <a:lnSpc>
                <a:spcPct val="100000"/>
              </a:lnSpc>
              <a:spcBef>
                <a:spcPts val="720"/>
              </a:spcBef>
            </a:pPr>
            <a:r>
              <a:rPr sz="2800" b="1" spc="-5" dirty="0">
                <a:solidFill>
                  <a:srgbClr val="FFFFFF"/>
                </a:solidFill>
                <a:latin typeface="Arial" panose="020B0604020202020204"/>
                <a:cs typeface="Arial" panose="020B0604020202020204"/>
              </a:rPr>
              <a:t>DRAM</a:t>
            </a:r>
            <a:r>
              <a:rPr sz="2800" b="1" spc="15"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BANKS</a:t>
            </a:r>
            <a:endParaRPr sz="2800">
              <a:latin typeface="Arial" panose="020B0604020202020204"/>
              <a:cs typeface="Arial" panose="020B0604020202020204"/>
            </a:endParaRPr>
          </a:p>
        </p:txBody>
      </p:sp>
      <p:sp>
        <p:nvSpPr>
          <p:cNvPr id="52" name="object 38"/>
          <p:cNvSpPr/>
          <p:nvPr/>
        </p:nvSpPr>
        <p:spPr>
          <a:xfrm>
            <a:off x="5917398" y="3495527"/>
            <a:ext cx="654050" cy="320040"/>
          </a:xfrm>
          <a:custGeom>
            <a:avLst/>
            <a:gdLst/>
            <a:ahLst/>
            <a:cxnLst/>
            <a:rect l="l" t="t" r="r" b="b"/>
            <a:pathLst>
              <a:path w="654050" h="320039">
                <a:moveTo>
                  <a:pt x="0" y="320039"/>
                </a:moveTo>
                <a:lnTo>
                  <a:pt x="653796" y="320039"/>
                </a:lnTo>
                <a:lnTo>
                  <a:pt x="653796" y="0"/>
                </a:lnTo>
                <a:lnTo>
                  <a:pt x="0" y="0"/>
                </a:lnTo>
                <a:lnTo>
                  <a:pt x="0" y="320039"/>
                </a:lnTo>
                <a:close/>
              </a:path>
            </a:pathLst>
          </a:custGeom>
          <a:ln w="50292">
            <a:solidFill>
              <a:srgbClr val="00FF00"/>
            </a:solidFill>
          </a:ln>
        </p:spPr>
        <p:txBody>
          <a:bodyPr wrap="square" lIns="0" tIns="0" rIns="0" bIns="0" rtlCol="0"/>
          <a:lstStyle/>
          <a:p>
            <a:endParaRPr/>
          </a:p>
        </p:txBody>
      </p:sp>
      <p:sp>
        <p:nvSpPr>
          <p:cNvPr id="53" name="object 39"/>
          <p:cNvSpPr/>
          <p:nvPr/>
        </p:nvSpPr>
        <p:spPr>
          <a:xfrm>
            <a:off x="4107648" y="3610590"/>
            <a:ext cx="1417320" cy="365760"/>
          </a:xfrm>
          <a:custGeom>
            <a:avLst/>
            <a:gdLst/>
            <a:ahLst/>
            <a:cxnLst/>
            <a:rect l="l" t="t" r="r" b="b"/>
            <a:pathLst>
              <a:path w="1417320" h="365760">
                <a:moveTo>
                  <a:pt x="1417320" y="0"/>
                </a:moveTo>
                <a:lnTo>
                  <a:pt x="0" y="0"/>
                </a:lnTo>
                <a:lnTo>
                  <a:pt x="0" y="365760"/>
                </a:lnTo>
                <a:lnTo>
                  <a:pt x="1417320" y="365760"/>
                </a:lnTo>
                <a:lnTo>
                  <a:pt x="1417320" y="0"/>
                </a:lnTo>
                <a:close/>
              </a:path>
            </a:pathLst>
          </a:custGeom>
          <a:solidFill>
            <a:srgbClr val="C0C0C0">
              <a:alpha val="50979"/>
            </a:srgbClr>
          </a:solidFill>
        </p:spPr>
        <p:txBody>
          <a:bodyPr wrap="square" lIns="0" tIns="0" rIns="0" bIns="0" rtlCol="0"/>
          <a:lstStyle/>
          <a:p>
            <a:endParaRPr/>
          </a:p>
        </p:txBody>
      </p:sp>
      <p:sp>
        <p:nvSpPr>
          <p:cNvPr id="54" name="object 40"/>
          <p:cNvSpPr txBox="1"/>
          <p:nvPr/>
        </p:nvSpPr>
        <p:spPr>
          <a:xfrm>
            <a:off x="4187278" y="3639672"/>
            <a:ext cx="1252855" cy="406400"/>
          </a:xfrm>
          <a:prstGeom prst="rect">
            <a:avLst/>
          </a:prstGeom>
        </p:spPr>
        <p:txBody>
          <a:bodyPr vert="horz" wrap="square" lIns="0" tIns="12065" rIns="0" bIns="0" rtlCol="0">
            <a:spAutoFit/>
          </a:bodyPr>
          <a:lstStyle/>
          <a:p>
            <a:pPr marL="12700" marR="5080">
              <a:lnSpc>
                <a:spcPct val="100000"/>
              </a:lnSpc>
              <a:spcBef>
                <a:spcPts val="95"/>
              </a:spcBef>
            </a:pPr>
            <a:r>
              <a:rPr sz="1250" b="1" spc="-20" dirty="0">
                <a:solidFill>
                  <a:srgbClr val="FFFFFF"/>
                </a:solidFill>
                <a:latin typeface="Arial" panose="020B0604020202020204"/>
                <a:cs typeface="Arial" panose="020B0604020202020204"/>
              </a:rPr>
              <a:t>DRAM </a:t>
            </a:r>
            <a:r>
              <a:rPr sz="1250" b="1" spc="-15" dirty="0">
                <a:solidFill>
                  <a:srgbClr val="FFFFFF"/>
                </a:solidFill>
                <a:latin typeface="Arial" panose="020B0604020202020204"/>
                <a:cs typeface="Arial" panose="020B0604020202020204"/>
              </a:rPr>
              <a:t>MEMORY  </a:t>
            </a:r>
            <a:r>
              <a:rPr sz="1250" b="1" spc="-5" dirty="0">
                <a:solidFill>
                  <a:srgbClr val="FFFFFF"/>
                </a:solidFill>
                <a:latin typeface="Arial" panose="020B0604020202020204"/>
                <a:cs typeface="Arial" panose="020B0604020202020204"/>
              </a:rPr>
              <a:t>CONTROLLER</a:t>
            </a:r>
            <a:endParaRPr sz="1250">
              <a:latin typeface="Arial" panose="020B0604020202020204"/>
              <a:cs typeface="Arial" panose="020B06040202020202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3575" y="208779"/>
            <a:ext cx="8168445" cy="566181"/>
          </a:xfrm>
          <a:prstGeom prst="rect">
            <a:avLst/>
          </a:prstGeom>
        </p:spPr>
        <p:txBody>
          <a:bodyPr vert="horz" wrap="square" lIns="0" tIns="12065" rIns="0" bIns="0" rtlCol="0">
            <a:spAutoFit/>
          </a:bodyPr>
          <a:lstStyle/>
          <a:p>
            <a:pPr marL="12700">
              <a:lnSpc>
                <a:spcPct val="100000"/>
              </a:lnSpc>
              <a:spcBef>
                <a:spcPts val="95"/>
              </a:spcBef>
            </a:pPr>
            <a:r>
              <a:rPr sz="3600" spc="-5" dirty="0">
                <a:latin typeface="Arial" panose="020B0604020202020204" pitchFamily="34" charset="0"/>
                <a:cs typeface="Arial" panose="020B0604020202020204" pitchFamily="34" charset="0"/>
              </a:rPr>
              <a:t>DRAM Subsystem Organization</a:t>
            </a:r>
          </a:p>
        </p:txBody>
      </p:sp>
      <p:sp>
        <p:nvSpPr>
          <p:cNvPr id="3" name="object 3"/>
          <p:cNvSpPr txBox="1"/>
          <p:nvPr/>
        </p:nvSpPr>
        <p:spPr>
          <a:xfrm>
            <a:off x="307340" y="1394964"/>
            <a:ext cx="2082164" cy="2659380"/>
          </a:xfrm>
          <a:prstGeom prst="rect">
            <a:avLst/>
          </a:prstGeom>
        </p:spPr>
        <p:txBody>
          <a:bodyPr vert="horz" wrap="square" lIns="0" tIns="85090" rIns="0" bIns="0" rtlCol="0">
            <a:spAutoFit/>
          </a:bodyPr>
          <a:lstStyle/>
          <a:p>
            <a:pPr marL="355600" indent="-342900">
              <a:lnSpc>
                <a:spcPct val="100000"/>
              </a:lnSpc>
              <a:spcBef>
                <a:spcPts val="670"/>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Channel</a:t>
            </a: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DIMM</a:t>
            </a: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Rank</a:t>
            </a: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Chip</a:t>
            </a:r>
          </a:p>
          <a:p>
            <a:pPr marL="355600" indent="-342900">
              <a:lnSpc>
                <a:spcPct val="100000"/>
              </a:lnSpc>
              <a:spcBef>
                <a:spcPts val="580"/>
              </a:spcBef>
              <a:buClr>
                <a:srgbClr val="CC9900"/>
              </a:buClr>
              <a:buSzPct val="65000"/>
              <a:buFont typeface="Wingdings" panose="05000000000000000000"/>
              <a:buChar char=""/>
              <a:tabLst>
                <a:tab pos="354965" algn="l"/>
                <a:tab pos="355600" algn="l"/>
              </a:tabLst>
            </a:pPr>
            <a:r>
              <a:rPr sz="2400" spc="-5" dirty="0">
                <a:latin typeface="Tahoma" panose="020B0604030504040204"/>
                <a:cs typeface="Tahoma" panose="020B0604030504040204"/>
              </a:rPr>
              <a:t>Bank</a:t>
            </a:r>
            <a:endParaRPr sz="2400" dirty="0">
              <a:latin typeface="Tahoma" panose="020B0604030504040204"/>
              <a:cs typeface="Tahoma" panose="020B0604030504040204"/>
            </a:endParaRPr>
          </a:p>
          <a:p>
            <a:pPr marL="355600" indent="-342900">
              <a:lnSpc>
                <a:spcPct val="100000"/>
              </a:lnSpc>
              <a:spcBef>
                <a:spcPts val="575"/>
              </a:spcBef>
              <a:buClr>
                <a:srgbClr val="CC9900"/>
              </a:buClr>
              <a:buSzPct val="65000"/>
              <a:buFont typeface="Wingdings" panose="05000000000000000000"/>
              <a:buChar char=""/>
              <a:tabLst>
                <a:tab pos="354965" algn="l"/>
                <a:tab pos="355600" algn="l"/>
              </a:tabLst>
            </a:pPr>
            <a:r>
              <a:rPr sz="2400" dirty="0">
                <a:latin typeface="Tahoma" panose="020B0604030504040204"/>
                <a:cs typeface="Tahoma" panose="020B0604030504040204"/>
              </a:rPr>
              <a:t>Row/Col</a:t>
            </a:r>
            <a:r>
              <a:rPr sz="2400" spc="5" dirty="0">
                <a:latin typeface="Tahoma" panose="020B0604030504040204"/>
                <a:cs typeface="Tahoma" panose="020B0604030504040204"/>
              </a:rPr>
              <a:t>u</a:t>
            </a:r>
            <a:r>
              <a:rPr sz="2400" dirty="0">
                <a:latin typeface="Tahoma" panose="020B0604030504040204"/>
                <a:cs typeface="Tahoma" panose="020B0604030504040204"/>
              </a:rPr>
              <a:t>mn</a:t>
            </a:r>
          </a:p>
        </p:txBody>
      </p:sp>
      <p:sp>
        <p:nvSpPr>
          <p:cNvPr id="4" name="object 4"/>
          <p:cNvSpPr/>
          <p:nvPr/>
        </p:nvSpPr>
        <p:spPr>
          <a:xfrm>
            <a:off x="2972561" y="1448561"/>
            <a:ext cx="1981200" cy="2971800"/>
          </a:xfrm>
          <a:custGeom>
            <a:avLst/>
            <a:gdLst/>
            <a:ahLst/>
            <a:cxnLst/>
            <a:rect l="l" t="t" r="r" b="b"/>
            <a:pathLst>
              <a:path w="1981200" h="2971800">
                <a:moveTo>
                  <a:pt x="1981200" y="0"/>
                </a:moveTo>
                <a:lnTo>
                  <a:pt x="0" y="0"/>
                </a:lnTo>
                <a:lnTo>
                  <a:pt x="990600" y="2971800"/>
                </a:lnTo>
                <a:lnTo>
                  <a:pt x="1981200" y="0"/>
                </a:lnTo>
                <a:close/>
              </a:path>
            </a:pathLst>
          </a:custGeom>
          <a:solidFill>
            <a:srgbClr val="C0504D"/>
          </a:solidFill>
        </p:spPr>
        <p:txBody>
          <a:bodyPr wrap="square" lIns="0" tIns="0" rIns="0" bIns="0" rtlCol="0"/>
          <a:lstStyle/>
          <a:p>
            <a:endParaRPr/>
          </a:p>
        </p:txBody>
      </p:sp>
      <p:sp>
        <p:nvSpPr>
          <p:cNvPr id="5" name="object 5"/>
          <p:cNvSpPr/>
          <p:nvPr/>
        </p:nvSpPr>
        <p:spPr>
          <a:xfrm>
            <a:off x="2972561" y="1448561"/>
            <a:ext cx="1981200" cy="2971800"/>
          </a:xfrm>
          <a:custGeom>
            <a:avLst/>
            <a:gdLst/>
            <a:ahLst/>
            <a:cxnLst/>
            <a:rect l="l" t="t" r="r" b="b"/>
            <a:pathLst>
              <a:path w="1981200" h="2971800">
                <a:moveTo>
                  <a:pt x="0" y="0"/>
                </a:moveTo>
                <a:lnTo>
                  <a:pt x="1981200" y="0"/>
                </a:lnTo>
                <a:lnTo>
                  <a:pt x="990600" y="2971800"/>
                </a:lnTo>
                <a:lnTo>
                  <a:pt x="0" y="0"/>
                </a:lnTo>
                <a:close/>
              </a:path>
            </a:pathLst>
          </a:custGeom>
          <a:ln w="25908">
            <a:solidFill>
              <a:srgbClr val="8B3836"/>
            </a:solidFill>
          </a:ln>
        </p:spPr>
        <p:txBody>
          <a:bodyPr wrap="square" lIns="0" tIns="0" rIns="0" bIns="0" rtlCol="0"/>
          <a:lstStyle/>
          <a:p>
            <a:endParaRPr/>
          </a:p>
        </p:txBody>
      </p:sp>
      <p:sp>
        <p:nvSpPr>
          <p:cNvPr id="6" name="object 6"/>
          <p:cNvSpPr/>
          <p:nvPr/>
        </p:nvSpPr>
        <p:spPr>
          <a:xfrm>
            <a:off x="3124961" y="1905761"/>
            <a:ext cx="1676400" cy="2514600"/>
          </a:xfrm>
          <a:custGeom>
            <a:avLst/>
            <a:gdLst/>
            <a:ahLst/>
            <a:cxnLst/>
            <a:rect l="l" t="t" r="r" b="b"/>
            <a:pathLst>
              <a:path w="1676400" h="2514600">
                <a:moveTo>
                  <a:pt x="1676400" y="0"/>
                </a:moveTo>
                <a:lnTo>
                  <a:pt x="0" y="0"/>
                </a:lnTo>
                <a:lnTo>
                  <a:pt x="838200" y="2514600"/>
                </a:lnTo>
                <a:lnTo>
                  <a:pt x="1676400" y="0"/>
                </a:lnTo>
                <a:close/>
              </a:path>
            </a:pathLst>
          </a:custGeom>
          <a:solidFill>
            <a:srgbClr val="00AF50"/>
          </a:solidFill>
        </p:spPr>
        <p:txBody>
          <a:bodyPr wrap="square" lIns="0" tIns="0" rIns="0" bIns="0" rtlCol="0"/>
          <a:lstStyle/>
          <a:p>
            <a:endParaRPr/>
          </a:p>
        </p:txBody>
      </p:sp>
      <p:sp>
        <p:nvSpPr>
          <p:cNvPr id="7" name="object 7"/>
          <p:cNvSpPr/>
          <p:nvPr/>
        </p:nvSpPr>
        <p:spPr>
          <a:xfrm>
            <a:off x="3124961" y="1905761"/>
            <a:ext cx="1676400" cy="2514600"/>
          </a:xfrm>
          <a:custGeom>
            <a:avLst/>
            <a:gdLst/>
            <a:ahLst/>
            <a:cxnLst/>
            <a:rect l="l" t="t" r="r" b="b"/>
            <a:pathLst>
              <a:path w="1676400" h="2514600">
                <a:moveTo>
                  <a:pt x="0" y="0"/>
                </a:moveTo>
                <a:lnTo>
                  <a:pt x="1676400" y="0"/>
                </a:lnTo>
                <a:lnTo>
                  <a:pt x="838200" y="2514600"/>
                </a:lnTo>
                <a:lnTo>
                  <a:pt x="0" y="0"/>
                </a:lnTo>
                <a:close/>
              </a:path>
            </a:pathLst>
          </a:custGeom>
          <a:ln w="25908">
            <a:solidFill>
              <a:srgbClr val="004B21"/>
            </a:solidFill>
          </a:ln>
        </p:spPr>
        <p:txBody>
          <a:bodyPr wrap="square" lIns="0" tIns="0" rIns="0" bIns="0" rtlCol="0"/>
          <a:lstStyle/>
          <a:p>
            <a:endParaRPr/>
          </a:p>
        </p:txBody>
      </p:sp>
      <p:sp>
        <p:nvSpPr>
          <p:cNvPr id="8" name="object 8"/>
          <p:cNvSpPr/>
          <p:nvPr/>
        </p:nvSpPr>
        <p:spPr>
          <a:xfrm>
            <a:off x="3277361" y="2362961"/>
            <a:ext cx="1371600" cy="2057400"/>
          </a:xfrm>
          <a:custGeom>
            <a:avLst/>
            <a:gdLst/>
            <a:ahLst/>
            <a:cxnLst/>
            <a:rect l="l" t="t" r="r" b="b"/>
            <a:pathLst>
              <a:path w="1371600" h="2057400">
                <a:moveTo>
                  <a:pt x="1371600" y="0"/>
                </a:moveTo>
                <a:lnTo>
                  <a:pt x="0" y="0"/>
                </a:lnTo>
                <a:lnTo>
                  <a:pt x="685800" y="2057400"/>
                </a:lnTo>
                <a:lnTo>
                  <a:pt x="1371600" y="0"/>
                </a:lnTo>
                <a:close/>
              </a:path>
            </a:pathLst>
          </a:custGeom>
          <a:solidFill>
            <a:srgbClr val="F79546"/>
          </a:solidFill>
        </p:spPr>
        <p:txBody>
          <a:bodyPr wrap="square" lIns="0" tIns="0" rIns="0" bIns="0" rtlCol="0"/>
          <a:lstStyle/>
          <a:p>
            <a:endParaRPr/>
          </a:p>
        </p:txBody>
      </p:sp>
      <p:sp>
        <p:nvSpPr>
          <p:cNvPr id="9" name="object 9"/>
          <p:cNvSpPr/>
          <p:nvPr/>
        </p:nvSpPr>
        <p:spPr>
          <a:xfrm>
            <a:off x="3277361" y="2362961"/>
            <a:ext cx="1371600" cy="2057400"/>
          </a:xfrm>
          <a:custGeom>
            <a:avLst/>
            <a:gdLst/>
            <a:ahLst/>
            <a:cxnLst/>
            <a:rect l="l" t="t" r="r" b="b"/>
            <a:pathLst>
              <a:path w="1371600" h="2057400">
                <a:moveTo>
                  <a:pt x="0" y="0"/>
                </a:moveTo>
                <a:lnTo>
                  <a:pt x="1371600" y="0"/>
                </a:lnTo>
                <a:lnTo>
                  <a:pt x="685800" y="2057400"/>
                </a:lnTo>
                <a:lnTo>
                  <a:pt x="0" y="0"/>
                </a:lnTo>
                <a:close/>
              </a:path>
            </a:pathLst>
          </a:custGeom>
          <a:ln w="25908">
            <a:solidFill>
              <a:srgbClr val="B66C30"/>
            </a:solidFill>
          </a:ln>
        </p:spPr>
        <p:txBody>
          <a:bodyPr wrap="square" lIns="0" tIns="0" rIns="0" bIns="0" rtlCol="0"/>
          <a:lstStyle/>
          <a:p>
            <a:endParaRPr/>
          </a:p>
        </p:txBody>
      </p:sp>
      <p:sp>
        <p:nvSpPr>
          <p:cNvPr id="10" name="object 10"/>
          <p:cNvSpPr/>
          <p:nvPr/>
        </p:nvSpPr>
        <p:spPr>
          <a:xfrm>
            <a:off x="3429761" y="2820161"/>
            <a:ext cx="1066800" cy="1600200"/>
          </a:xfrm>
          <a:custGeom>
            <a:avLst/>
            <a:gdLst/>
            <a:ahLst/>
            <a:cxnLst/>
            <a:rect l="l" t="t" r="r" b="b"/>
            <a:pathLst>
              <a:path w="1066800" h="1600200">
                <a:moveTo>
                  <a:pt x="1066800" y="0"/>
                </a:moveTo>
                <a:lnTo>
                  <a:pt x="0" y="0"/>
                </a:lnTo>
                <a:lnTo>
                  <a:pt x="533400" y="1600200"/>
                </a:lnTo>
                <a:lnTo>
                  <a:pt x="1066800" y="0"/>
                </a:lnTo>
                <a:close/>
              </a:path>
            </a:pathLst>
          </a:custGeom>
          <a:solidFill>
            <a:srgbClr val="000000"/>
          </a:solidFill>
        </p:spPr>
        <p:txBody>
          <a:bodyPr wrap="square" lIns="0" tIns="0" rIns="0" bIns="0" rtlCol="0"/>
          <a:lstStyle/>
          <a:p>
            <a:endParaRPr/>
          </a:p>
        </p:txBody>
      </p:sp>
      <p:sp>
        <p:nvSpPr>
          <p:cNvPr id="11" name="object 11"/>
          <p:cNvSpPr/>
          <p:nvPr/>
        </p:nvSpPr>
        <p:spPr>
          <a:xfrm>
            <a:off x="3429761" y="2820161"/>
            <a:ext cx="1066800" cy="1600200"/>
          </a:xfrm>
          <a:custGeom>
            <a:avLst/>
            <a:gdLst/>
            <a:ahLst/>
            <a:cxnLst/>
            <a:rect l="l" t="t" r="r" b="b"/>
            <a:pathLst>
              <a:path w="1066800" h="1600200">
                <a:moveTo>
                  <a:pt x="0" y="0"/>
                </a:moveTo>
                <a:lnTo>
                  <a:pt x="1066800" y="0"/>
                </a:lnTo>
                <a:lnTo>
                  <a:pt x="533400" y="1600200"/>
                </a:lnTo>
                <a:lnTo>
                  <a:pt x="0" y="0"/>
                </a:lnTo>
                <a:close/>
              </a:path>
            </a:pathLst>
          </a:custGeom>
          <a:ln w="25908">
            <a:solidFill>
              <a:srgbClr val="000000"/>
            </a:solidFill>
          </a:ln>
        </p:spPr>
        <p:txBody>
          <a:bodyPr wrap="square" lIns="0" tIns="0" rIns="0" bIns="0" rtlCol="0"/>
          <a:lstStyle/>
          <a:p>
            <a:endParaRPr/>
          </a:p>
        </p:txBody>
      </p:sp>
      <p:sp>
        <p:nvSpPr>
          <p:cNvPr id="12" name="object 12"/>
          <p:cNvSpPr/>
          <p:nvPr/>
        </p:nvSpPr>
        <p:spPr>
          <a:xfrm>
            <a:off x="3582161" y="3277361"/>
            <a:ext cx="762000" cy="1143000"/>
          </a:xfrm>
          <a:custGeom>
            <a:avLst/>
            <a:gdLst/>
            <a:ahLst/>
            <a:cxnLst/>
            <a:rect l="l" t="t" r="r" b="b"/>
            <a:pathLst>
              <a:path w="762000" h="1143000">
                <a:moveTo>
                  <a:pt x="762000" y="0"/>
                </a:moveTo>
                <a:lnTo>
                  <a:pt x="0" y="0"/>
                </a:lnTo>
                <a:lnTo>
                  <a:pt x="381000" y="1143000"/>
                </a:lnTo>
                <a:lnTo>
                  <a:pt x="762000" y="0"/>
                </a:lnTo>
                <a:close/>
              </a:path>
            </a:pathLst>
          </a:custGeom>
          <a:solidFill>
            <a:srgbClr val="9BBA58"/>
          </a:solidFill>
        </p:spPr>
        <p:txBody>
          <a:bodyPr wrap="square" lIns="0" tIns="0" rIns="0" bIns="0" rtlCol="0"/>
          <a:lstStyle/>
          <a:p>
            <a:endParaRPr/>
          </a:p>
        </p:txBody>
      </p:sp>
      <p:sp>
        <p:nvSpPr>
          <p:cNvPr id="13" name="object 13"/>
          <p:cNvSpPr/>
          <p:nvPr/>
        </p:nvSpPr>
        <p:spPr>
          <a:xfrm>
            <a:off x="3582161" y="3277361"/>
            <a:ext cx="762000" cy="1143000"/>
          </a:xfrm>
          <a:custGeom>
            <a:avLst/>
            <a:gdLst/>
            <a:ahLst/>
            <a:cxnLst/>
            <a:rect l="l" t="t" r="r" b="b"/>
            <a:pathLst>
              <a:path w="762000" h="1143000">
                <a:moveTo>
                  <a:pt x="0" y="0"/>
                </a:moveTo>
                <a:lnTo>
                  <a:pt x="762000" y="0"/>
                </a:lnTo>
                <a:lnTo>
                  <a:pt x="381000" y="1143000"/>
                </a:lnTo>
                <a:lnTo>
                  <a:pt x="0" y="0"/>
                </a:lnTo>
                <a:close/>
              </a:path>
            </a:pathLst>
          </a:custGeom>
          <a:ln w="25908">
            <a:solidFill>
              <a:srgbClr val="70883E"/>
            </a:solidFill>
          </a:ln>
        </p:spPr>
        <p:txBody>
          <a:bodyPr wrap="square" lIns="0" tIns="0" rIns="0" bIns="0" rtlCol="0"/>
          <a:lstStyle/>
          <a:p>
            <a:endParaRPr/>
          </a:p>
        </p:txBody>
      </p:sp>
      <p:sp>
        <p:nvSpPr>
          <p:cNvPr id="14" name="object 14"/>
          <p:cNvSpPr/>
          <p:nvPr/>
        </p:nvSpPr>
        <p:spPr>
          <a:xfrm>
            <a:off x="3734561" y="3734561"/>
            <a:ext cx="457200" cy="685800"/>
          </a:xfrm>
          <a:custGeom>
            <a:avLst/>
            <a:gdLst/>
            <a:ahLst/>
            <a:cxnLst/>
            <a:rect l="l" t="t" r="r" b="b"/>
            <a:pathLst>
              <a:path w="457200" h="685800">
                <a:moveTo>
                  <a:pt x="457200" y="0"/>
                </a:moveTo>
                <a:lnTo>
                  <a:pt x="0" y="0"/>
                </a:lnTo>
                <a:lnTo>
                  <a:pt x="228600" y="685800"/>
                </a:lnTo>
                <a:lnTo>
                  <a:pt x="457200" y="0"/>
                </a:lnTo>
                <a:close/>
              </a:path>
            </a:pathLst>
          </a:custGeom>
          <a:solidFill>
            <a:srgbClr val="4AACC5"/>
          </a:solidFill>
        </p:spPr>
        <p:txBody>
          <a:bodyPr wrap="square" lIns="0" tIns="0" rIns="0" bIns="0" rtlCol="0"/>
          <a:lstStyle/>
          <a:p>
            <a:endParaRPr/>
          </a:p>
        </p:txBody>
      </p:sp>
      <p:sp>
        <p:nvSpPr>
          <p:cNvPr id="15" name="object 15"/>
          <p:cNvSpPr/>
          <p:nvPr/>
        </p:nvSpPr>
        <p:spPr>
          <a:xfrm>
            <a:off x="3734561" y="3734561"/>
            <a:ext cx="457200" cy="685800"/>
          </a:xfrm>
          <a:custGeom>
            <a:avLst/>
            <a:gdLst/>
            <a:ahLst/>
            <a:cxnLst/>
            <a:rect l="l" t="t" r="r" b="b"/>
            <a:pathLst>
              <a:path w="457200" h="685800">
                <a:moveTo>
                  <a:pt x="0" y="0"/>
                </a:moveTo>
                <a:lnTo>
                  <a:pt x="457200" y="0"/>
                </a:lnTo>
                <a:lnTo>
                  <a:pt x="228600" y="685800"/>
                </a:lnTo>
                <a:lnTo>
                  <a:pt x="0" y="0"/>
                </a:lnTo>
                <a:close/>
              </a:path>
            </a:pathLst>
          </a:custGeom>
          <a:ln w="25908">
            <a:solidFill>
              <a:srgbClr val="357C91"/>
            </a:solidFill>
          </a:ln>
        </p:spPr>
        <p:txBody>
          <a:bodyPr wrap="square" lIns="0" tIns="0" rIns="0" bIns="0" rtlCol="0"/>
          <a:lstStyle/>
          <a:p>
            <a:endParaRPr/>
          </a:p>
        </p:txBody>
      </p:sp>
      <p:sp>
        <p:nvSpPr>
          <p:cNvPr id="16" name="object 16"/>
          <p:cNvSpPr txBox="1"/>
          <p:nvPr/>
        </p:nvSpPr>
        <p:spPr>
          <a:xfrm>
            <a:off x="8617457" y="6487431"/>
            <a:ext cx="214629" cy="254000"/>
          </a:xfrm>
          <a:prstGeom prst="rect">
            <a:avLst/>
          </a:prstGeom>
        </p:spPr>
        <p:txBody>
          <a:bodyPr vert="horz" wrap="square" lIns="0" tIns="0" rIns="0" bIns="0" rtlCol="0">
            <a:spAutoFit/>
          </a:bodyPr>
          <a:lstStyle/>
          <a:p>
            <a:pPr marL="12700">
              <a:lnSpc>
                <a:spcPts val="1795"/>
              </a:lnSpc>
            </a:pPr>
            <a:r>
              <a:rPr sz="1600" spc="-10" dirty="0">
                <a:latin typeface="Garamond" panose="02020404030301010803"/>
                <a:cs typeface="Garamond" panose="02020404030301010803"/>
              </a:rPr>
              <a:t>72</a:t>
            </a:r>
            <a:endParaRPr sz="1600">
              <a:latin typeface="Garamond" panose="02020404030301010803"/>
              <a:cs typeface="Garamond" panose="02020404030301010803"/>
            </a:endParaRP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1612</TotalTime>
  <Words>11785</Words>
  <Application>Microsoft Office PowerPoint</Application>
  <PresentationFormat>全屏显示(4:3)</PresentationFormat>
  <Paragraphs>1814</Paragraphs>
  <Slides>117</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117</vt:i4>
      </vt:variant>
    </vt:vector>
  </HeadingPairs>
  <TitlesOfParts>
    <vt:vector size="131" baseType="lpstr">
      <vt:lpstr>MS PGothic</vt:lpstr>
      <vt:lpstr>宋体</vt:lpstr>
      <vt:lpstr>微软雅黑</vt:lpstr>
      <vt:lpstr>黑体</vt:lpstr>
      <vt:lpstr>Arial</vt:lpstr>
      <vt:lpstr>Calibri</vt:lpstr>
      <vt:lpstr>Comic Sans MS</vt:lpstr>
      <vt:lpstr>Courier New</vt:lpstr>
      <vt:lpstr>Garamond</vt:lpstr>
      <vt:lpstr>Symbol</vt:lpstr>
      <vt:lpstr>Tahoma</vt:lpstr>
      <vt:lpstr>Times New Roman</vt:lpstr>
      <vt:lpstr>Wingdings</vt:lpstr>
      <vt:lpstr>1_Office 主题​​</vt:lpstr>
      <vt:lpstr>并行程序设计与算法</vt:lpstr>
      <vt:lpstr>PowerPoint 演示文稿</vt:lpstr>
      <vt:lpstr>PowerPoint 演示文稿</vt:lpstr>
      <vt:lpstr>Contents</vt:lpstr>
      <vt:lpstr>Flynn's Taxonomy</vt:lpstr>
      <vt:lpstr>Advantages of SIMD architectures</vt:lpstr>
      <vt:lpstr>SIMD parallelism</vt:lpstr>
      <vt:lpstr>PowerPoint 演示文稿</vt:lpstr>
      <vt:lpstr>A. Vector architectures</vt:lpstr>
      <vt:lpstr>Cray-1 (1976)</vt:lpstr>
      <vt:lpstr>Example of vector architecture</vt:lpstr>
      <vt:lpstr>PowerPoint 演示文稿</vt:lpstr>
      <vt:lpstr>Cray-1 (1976)</vt:lpstr>
      <vt:lpstr>Vector Arithmetic Execution</vt:lpstr>
      <vt:lpstr>PowerPoint 演示文稿</vt:lpstr>
      <vt:lpstr>RV64V instructions</vt:lpstr>
      <vt:lpstr>DAXPY using RV64G instructions</vt:lpstr>
      <vt:lpstr>Execution time – pipelined vector  instructions</vt:lpstr>
      <vt:lpstr>Execution time – pipelined vector  instructions</vt:lpstr>
      <vt:lpstr>Chaining and chimes</vt:lpstr>
      <vt:lpstr>Vector Chaining</vt:lpstr>
      <vt:lpstr>Vector Chaining Advantage</vt:lpstr>
      <vt:lpstr>Example – one functional unit</vt:lpstr>
      <vt:lpstr>Cray-1 (1976)</vt:lpstr>
      <vt:lpstr>Problems motivate optimization on vector processor</vt:lpstr>
      <vt:lpstr>Optimizations</vt:lpstr>
      <vt:lpstr>Optimizations</vt:lpstr>
      <vt:lpstr>1. A four lane vector unit</vt:lpstr>
      <vt:lpstr>Single versus multiple add pipelines</vt:lpstr>
      <vt:lpstr>Vector Instruction Execution</vt:lpstr>
      <vt:lpstr>Automatic Code Vectorization</vt:lpstr>
      <vt:lpstr>Vector Programming Model</vt:lpstr>
      <vt:lpstr>Optimizations</vt:lpstr>
      <vt:lpstr>2. VLR and MVL: handling loops not equal to 32</vt:lpstr>
      <vt:lpstr>Optimizations</vt:lpstr>
      <vt:lpstr>3. Vector mask registers</vt:lpstr>
      <vt:lpstr>Masked Vector Instructions</vt:lpstr>
      <vt:lpstr>Optimizations</vt:lpstr>
      <vt:lpstr>4. Memory banks</vt:lpstr>
      <vt:lpstr>Theoretical Memory Bandwidth</vt:lpstr>
      <vt:lpstr>Memory Banks &amp; Full Memory Bandwidth</vt:lpstr>
      <vt:lpstr>PowerPoint 演示文稿</vt:lpstr>
      <vt:lpstr>Memory operations</vt:lpstr>
      <vt:lpstr>Memory Layout</vt:lpstr>
      <vt:lpstr>Optimizations</vt:lpstr>
      <vt:lpstr>5. Stride 跨步访问  multiple dimensional arrays</vt:lpstr>
      <vt:lpstr>Stride example</vt:lpstr>
      <vt:lpstr>How Multiple Banks Help, e.g. 8 banks</vt:lpstr>
      <vt:lpstr>Optimizations</vt:lpstr>
      <vt:lpstr>6 Scatter-gather</vt:lpstr>
      <vt:lpstr>Optimizations</vt:lpstr>
      <vt:lpstr>7 Programming vector architectures</vt:lpstr>
      <vt:lpstr>Summary of vector architecture</vt:lpstr>
      <vt:lpstr>B. SIMD extensions for media apps</vt:lpstr>
      <vt:lpstr>Intel SIMD extension to x86-64 implementations</vt:lpstr>
      <vt:lpstr>PowerPoint 演示文稿</vt:lpstr>
      <vt:lpstr>Example: SIMD code for DXPY; Y = Y + a X</vt:lpstr>
      <vt:lpstr>Roofline performance model</vt:lpstr>
      <vt:lpstr>Examples</vt:lpstr>
      <vt:lpstr>C. Graphical Processing Unit - GPU</vt:lpstr>
      <vt:lpstr>Threads, blocks, and grid (CUDA terminology)</vt:lpstr>
      <vt:lpstr>NVIDIA GPU architecture</vt:lpstr>
      <vt:lpstr>Terms used in this chapter to official NVIDIA/CUDA</vt:lpstr>
      <vt:lpstr>Terms used in this chapter to official NVIDIA/CUDA</vt:lpstr>
      <vt:lpstr>Example: multiply two vectors of length 8192</vt:lpstr>
      <vt:lpstr>Example: multiply two vectors of length 8192</vt:lpstr>
      <vt:lpstr>Threads, blocks, and grid example</vt:lpstr>
      <vt:lpstr>PowerPoint 演示文稿</vt:lpstr>
      <vt:lpstr>Terms in CUDA Prog. Model vs GPU Architecture </vt:lpstr>
      <vt:lpstr>Threads, blocks, and grid example</vt:lpstr>
      <vt:lpstr>PowerPoint 演示文稿</vt:lpstr>
      <vt:lpstr>NVIDIA GPU memory structures</vt:lpstr>
      <vt:lpstr>PowerPoint 演示文稿</vt:lpstr>
      <vt:lpstr>Terminology (GPU hardware)</vt:lpstr>
      <vt:lpstr>Example</vt:lpstr>
      <vt:lpstr>PowerPoint 演示文稿</vt:lpstr>
      <vt:lpstr>NVIDIA ISA -- PTX</vt:lpstr>
      <vt:lpstr>PTX arithmetic instructions</vt:lpstr>
      <vt:lpstr>PTX logical, memory access, and control flow</vt:lpstr>
      <vt:lpstr>Parallel Thread Execution (PTX) example</vt:lpstr>
      <vt:lpstr>Conditional branching</vt:lpstr>
      <vt:lpstr>Example</vt:lpstr>
      <vt:lpstr>Pascal architecture innovations</vt:lpstr>
      <vt:lpstr>PowerPoint 演示文稿</vt:lpstr>
      <vt:lpstr>Pascal  GPU</vt:lpstr>
      <vt:lpstr>PowerPoint 演示文稿</vt:lpstr>
      <vt:lpstr>PowerPoint 演示文稿</vt:lpstr>
      <vt:lpstr>PowerPoint 演示文稿</vt:lpstr>
      <vt:lpstr>Loop-level parallelism</vt:lpstr>
      <vt:lpstr>Loop-level parallelism example 2</vt:lpstr>
      <vt:lpstr>Loop-level parallelism example 3</vt:lpstr>
      <vt:lpstr>Loop-level parallelism examples 4 and 5</vt:lpstr>
      <vt:lpstr>Finding dependencies</vt:lpstr>
      <vt:lpstr>Finding dependencies</vt:lpstr>
      <vt:lpstr>Reductions</vt:lpstr>
      <vt:lpstr>Fallacies</vt:lpstr>
      <vt:lpstr>The DRAM Subsystem  The Top Down View (Appendix A)</vt:lpstr>
      <vt:lpstr>Main Memory in the System</vt:lpstr>
      <vt:lpstr>DRAM Subsystem Organization</vt:lpstr>
      <vt:lpstr>The DRAM subsystem</vt:lpstr>
      <vt:lpstr>Breaking down a DIMM</vt:lpstr>
      <vt:lpstr>Breaking down a DIMM  双列直插内存模块</vt:lpstr>
      <vt:lpstr>Ranks</vt:lpstr>
      <vt:lpstr>Breaking down a Rank</vt:lpstr>
      <vt:lpstr>Breaking down a Chip</vt:lpstr>
      <vt:lpstr>Breaking down a Bank</vt:lpstr>
      <vt:lpstr>DRAM Subsystem Organization</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Latency Components: Basic DRAM Operation</vt:lpstr>
      <vt:lpstr>Multiple Banks (Interleaving) and Channels</vt:lpstr>
      <vt:lpstr>How Multiple Banks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HuangDan</dc:creator>
  <cp:lastModifiedBy>HuangDan</cp:lastModifiedBy>
  <cp:revision>671</cp:revision>
  <cp:lastPrinted>2020-11-25T08:09:00Z</cp:lastPrinted>
  <dcterms:created xsi:type="dcterms:W3CDTF">2020-08-28T06:03:00Z</dcterms:created>
  <dcterms:modified xsi:type="dcterms:W3CDTF">2024-05-06T04:09:09Z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09F9E8AB75554507B603F49FC373ABD3</vt:lpwstr>
  </property>
  <property fmtid="{D5CDD505-2E9C-101B-9397-08002B2CF9AE}" pid="3" name="KSOProductBuildVer">
    <vt:lpwstr>2052-11.1.0.11294</vt:lpwstr>
  </property>
</Properties>
</file>